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3" r:id="rId6"/>
    <p:sldId id="262" r:id="rId7"/>
    <p:sldId id="261" r:id="rId8"/>
    <p:sldId id="264" r:id="rId9"/>
    <p:sldId id="265" r:id="rId10"/>
    <p:sldId id="266" r:id="rId11"/>
    <p:sldId id="275" r:id="rId12"/>
    <p:sldId id="267" r:id="rId13"/>
    <p:sldId id="268" r:id="rId14"/>
    <p:sldId id="269" r:id="rId15"/>
    <p:sldId id="274" r:id="rId16"/>
    <p:sldId id="276" r:id="rId17"/>
    <p:sldId id="27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A8FC94-7C98-42F9-9AAF-013227F77A56}" type="datetimeFigureOut">
              <a:rPr lang="en-AU" smtClean="0"/>
              <a:t>30/11/2015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5DC607-2A32-421C-A419-B7491FC326D8}" type="slidenum">
              <a:rPr lang="en-AU" smtClean="0"/>
              <a:t>‹#›</a:t>
            </a:fld>
            <a:endParaRPr lang="en-AU"/>
          </a:p>
        </p:txBody>
      </p:sp>
    </p:spTree>
    <p:extLst>
      <p:ext uri="{BB962C8B-B14F-4D97-AF65-F5344CB8AC3E}">
        <p14:creationId xmlns:p14="http://schemas.microsoft.com/office/powerpoint/2010/main" val="3768414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smtClean="0"/>
              <a:t>In the case where the subject matter appears to have specific solutions (for example, motor skills), critics of this approach indicate that too much time is spent on one topic when one ‘best’ way to perform has been established and as such this is too time-consuming an approach. However, there is overall agreement that students need to be involved in their learning process and, along with the inquiry style, the guided discovery and problem-solving styles provide students with more control over the direction and content of the learning process.</a:t>
            </a:r>
            <a:endParaRPr lang="en-AU" sz="1200" b="1" dirty="0" smtClean="0"/>
          </a:p>
          <a:p>
            <a:endParaRPr lang="en-AU" dirty="0"/>
          </a:p>
        </p:txBody>
      </p:sp>
      <p:sp>
        <p:nvSpPr>
          <p:cNvPr id="4" name="Slide Number Placeholder 3"/>
          <p:cNvSpPr>
            <a:spLocks noGrp="1"/>
          </p:cNvSpPr>
          <p:nvPr>
            <p:ph type="sldNum" sz="quarter" idx="10"/>
          </p:nvPr>
        </p:nvSpPr>
        <p:spPr/>
        <p:txBody>
          <a:bodyPr/>
          <a:lstStyle/>
          <a:p>
            <a:fld id="{51D8D6BF-328F-4EF4-89E3-81D864B57D4C}" type="slidenum">
              <a:rPr lang="en-AU" smtClean="0"/>
              <a:t>5</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a:lstStyle/>
          <a:p>
            <a:pPr eaLnBrk="1" hangingPunct="1">
              <a:spcBef>
                <a:spcPct val="0"/>
              </a:spcBef>
              <a:buFontTx/>
              <a:buChar char="•"/>
            </a:pPr>
            <a:endParaRPr lang="en-AU" smtClean="0"/>
          </a:p>
        </p:txBody>
      </p:sp>
      <p:sp>
        <p:nvSpPr>
          <p:cNvPr id="8909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0AE1CE7-FE11-4B92-8512-D68A0C41F675}" type="slidenum">
              <a:rPr lang="en-AU" sz="1200"/>
              <a:pPr algn="r"/>
              <a:t>8</a:t>
            </a:fld>
            <a:endParaRPr lang="en-AU"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a:lstStyle/>
          <a:p>
            <a:pPr eaLnBrk="1" hangingPunct="1"/>
            <a:endParaRPr lang="en-US" smtClean="0"/>
          </a:p>
        </p:txBody>
      </p:sp>
      <p:sp>
        <p:nvSpPr>
          <p:cNvPr id="9011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3AFFA53-F8DF-4E9C-8D89-27F89D88AD42}" type="slidenum">
              <a:rPr lang="en-US" sz="1200"/>
              <a:pPr algn="r"/>
              <a:t>9</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5441C5FE-CC5A-41EB-9DD5-F1D49CD8AE4C}" type="slidenum">
              <a:rPr lang="en-AU" smtClean="0"/>
              <a:pPr>
                <a:defRPr/>
              </a:pPr>
              <a:t>10</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5441C5FE-CC5A-41EB-9DD5-F1D49CD8AE4C}" type="slidenum">
              <a:rPr lang="en-AU" smtClean="0"/>
              <a:pPr>
                <a:defRPr/>
              </a:pPr>
              <a:t>11</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5441C5FE-CC5A-41EB-9DD5-F1D49CD8AE4C}" type="slidenum">
              <a:rPr lang="en-AU" smtClean="0"/>
              <a:pPr>
                <a:defRPr/>
              </a:pPr>
              <a:t>12</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5441C5FE-CC5A-41EB-9DD5-F1D49CD8AE4C}" type="slidenum">
              <a:rPr lang="en-AU" smtClean="0"/>
              <a:pPr>
                <a:defRPr/>
              </a:pPr>
              <a:t>13</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5441C5FE-CC5A-41EB-9DD5-F1D49CD8AE4C}" type="slidenum">
              <a:rPr lang="en-AU" smtClean="0"/>
              <a:pPr>
                <a:defRPr/>
              </a:pPr>
              <a:t>14</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pPr>
              <a:defRPr/>
            </a:pPr>
            <a:fld id="{5441C5FE-CC5A-41EB-9DD5-F1D49CD8AE4C}" type="slidenum">
              <a:rPr lang="en-AU" smtClean="0"/>
              <a:pPr>
                <a:defRPr/>
              </a:pPr>
              <a:t>15</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E212DF16-7606-4D12-975C-4A81E98502ED}" type="datetime1">
              <a:rPr lang="en-AU" smtClean="0"/>
              <a:t>30/11/2015</a:t>
            </a:fld>
            <a:endParaRPr lang="en-AU"/>
          </a:p>
        </p:txBody>
      </p:sp>
      <p:sp>
        <p:nvSpPr>
          <p:cNvPr id="5" name="Footer Placeholder 4"/>
          <p:cNvSpPr>
            <a:spLocks noGrp="1"/>
          </p:cNvSpPr>
          <p:nvPr>
            <p:ph type="ftr" sz="quarter" idx="11"/>
          </p:nvPr>
        </p:nvSpPr>
        <p:spPr/>
        <p:txBody>
          <a:bodyPr/>
          <a:lstStyle/>
          <a:p>
            <a:r>
              <a:rPr lang="en-AU" smtClean="0"/>
              <a:t>© SVW Gahan</a:t>
            </a:r>
            <a:endParaRPr lang="en-AU"/>
          </a:p>
        </p:txBody>
      </p:sp>
      <p:sp>
        <p:nvSpPr>
          <p:cNvPr id="6" name="Slide Number Placeholder 5"/>
          <p:cNvSpPr>
            <a:spLocks noGrp="1"/>
          </p:cNvSpPr>
          <p:nvPr>
            <p:ph type="sldNum" sz="quarter" idx="12"/>
          </p:nvPr>
        </p:nvSpPr>
        <p:spPr/>
        <p:txBody>
          <a:bodyPr/>
          <a:lstStyle/>
          <a:p>
            <a:fld id="{54CE4875-4210-4983-8E4C-9418EF06A348}" type="slidenum">
              <a:rPr lang="en-AU" smtClean="0"/>
              <a:t>‹#›</a:t>
            </a:fld>
            <a:endParaRPr lang="en-AU"/>
          </a:p>
        </p:txBody>
      </p:sp>
    </p:spTree>
    <p:extLst>
      <p:ext uri="{BB962C8B-B14F-4D97-AF65-F5344CB8AC3E}">
        <p14:creationId xmlns:p14="http://schemas.microsoft.com/office/powerpoint/2010/main" val="1733628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47E6DC4-75B4-4ECB-99F1-189819FA9F6E}" type="datetime1">
              <a:rPr lang="en-AU" smtClean="0"/>
              <a:t>30/11/2015</a:t>
            </a:fld>
            <a:endParaRPr lang="en-AU"/>
          </a:p>
        </p:txBody>
      </p:sp>
      <p:sp>
        <p:nvSpPr>
          <p:cNvPr id="5" name="Footer Placeholder 4"/>
          <p:cNvSpPr>
            <a:spLocks noGrp="1"/>
          </p:cNvSpPr>
          <p:nvPr>
            <p:ph type="ftr" sz="quarter" idx="11"/>
          </p:nvPr>
        </p:nvSpPr>
        <p:spPr/>
        <p:txBody>
          <a:bodyPr/>
          <a:lstStyle/>
          <a:p>
            <a:r>
              <a:rPr lang="en-AU" smtClean="0"/>
              <a:t>© SVW Gahan</a:t>
            </a:r>
            <a:endParaRPr lang="en-AU"/>
          </a:p>
        </p:txBody>
      </p:sp>
      <p:sp>
        <p:nvSpPr>
          <p:cNvPr id="6" name="Slide Number Placeholder 5"/>
          <p:cNvSpPr>
            <a:spLocks noGrp="1"/>
          </p:cNvSpPr>
          <p:nvPr>
            <p:ph type="sldNum" sz="quarter" idx="12"/>
          </p:nvPr>
        </p:nvSpPr>
        <p:spPr/>
        <p:txBody>
          <a:bodyPr/>
          <a:lstStyle/>
          <a:p>
            <a:fld id="{54CE4875-4210-4983-8E4C-9418EF06A348}" type="slidenum">
              <a:rPr lang="en-AU" smtClean="0"/>
              <a:t>‹#›</a:t>
            </a:fld>
            <a:endParaRPr lang="en-AU"/>
          </a:p>
        </p:txBody>
      </p:sp>
    </p:spTree>
    <p:extLst>
      <p:ext uri="{BB962C8B-B14F-4D97-AF65-F5344CB8AC3E}">
        <p14:creationId xmlns:p14="http://schemas.microsoft.com/office/powerpoint/2010/main" val="2372965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056BF74-B501-4EED-854D-F6A5B5773751}" type="datetime1">
              <a:rPr lang="en-AU" smtClean="0"/>
              <a:t>30/11/2015</a:t>
            </a:fld>
            <a:endParaRPr lang="en-AU"/>
          </a:p>
        </p:txBody>
      </p:sp>
      <p:sp>
        <p:nvSpPr>
          <p:cNvPr id="5" name="Footer Placeholder 4"/>
          <p:cNvSpPr>
            <a:spLocks noGrp="1"/>
          </p:cNvSpPr>
          <p:nvPr>
            <p:ph type="ftr" sz="quarter" idx="11"/>
          </p:nvPr>
        </p:nvSpPr>
        <p:spPr/>
        <p:txBody>
          <a:bodyPr/>
          <a:lstStyle/>
          <a:p>
            <a:r>
              <a:rPr lang="en-AU" smtClean="0"/>
              <a:t>© SVW Gahan</a:t>
            </a:r>
            <a:endParaRPr lang="en-AU"/>
          </a:p>
        </p:txBody>
      </p:sp>
      <p:sp>
        <p:nvSpPr>
          <p:cNvPr id="6" name="Slide Number Placeholder 5"/>
          <p:cNvSpPr>
            <a:spLocks noGrp="1"/>
          </p:cNvSpPr>
          <p:nvPr>
            <p:ph type="sldNum" sz="quarter" idx="12"/>
          </p:nvPr>
        </p:nvSpPr>
        <p:spPr/>
        <p:txBody>
          <a:bodyPr/>
          <a:lstStyle/>
          <a:p>
            <a:fld id="{54CE4875-4210-4983-8E4C-9418EF06A348}" type="slidenum">
              <a:rPr lang="en-AU" smtClean="0"/>
              <a:t>‹#›</a:t>
            </a:fld>
            <a:endParaRPr lang="en-AU"/>
          </a:p>
        </p:txBody>
      </p:sp>
    </p:spTree>
    <p:extLst>
      <p:ext uri="{BB962C8B-B14F-4D97-AF65-F5344CB8AC3E}">
        <p14:creationId xmlns:p14="http://schemas.microsoft.com/office/powerpoint/2010/main" val="37221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8A3350-31FE-43A9-9ACE-8E104F0E0113}" type="datetime1">
              <a:rPr lang="en-AU" smtClean="0"/>
              <a:t>30/11/2015</a:t>
            </a:fld>
            <a:endParaRPr lang="en-AU"/>
          </a:p>
        </p:txBody>
      </p:sp>
      <p:sp>
        <p:nvSpPr>
          <p:cNvPr id="5" name="Footer Placeholder 4"/>
          <p:cNvSpPr>
            <a:spLocks noGrp="1"/>
          </p:cNvSpPr>
          <p:nvPr>
            <p:ph type="ftr" sz="quarter" idx="11"/>
          </p:nvPr>
        </p:nvSpPr>
        <p:spPr/>
        <p:txBody>
          <a:bodyPr/>
          <a:lstStyle/>
          <a:p>
            <a:r>
              <a:rPr lang="en-AU" smtClean="0"/>
              <a:t>© SVW Gahan</a:t>
            </a:r>
            <a:endParaRPr lang="en-AU"/>
          </a:p>
        </p:txBody>
      </p:sp>
      <p:sp>
        <p:nvSpPr>
          <p:cNvPr id="6" name="Slide Number Placeholder 5"/>
          <p:cNvSpPr>
            <a:spLocks noGrp="1"/>
          </p:cNvSpPr>
          <p:nvPr>
            <p:ph type="sldNum" sz="quarter" idx="12"/>
          </p:nvPr>
        </p:nvSpPr>
        <p:spPr/>
        <p:txBody>
          <a:bodyPr/>
          <a:lstStyle/>
          <a:p>
            <a:fld id="{54CE4875-4210-4983-8E4C-9418EF06A348}" type="slidenum">
              <a:rPr lang="en-AU" smtClean="0"/>
              <a:t>‹#›</a:t>
            </a:fld>
            <a:endParaRPr lang="en-AU"/>
          </a:p>
        </p:txBody>
      </p:sp>
    </p:spTree>
    <p:extLst>
      <p:ext uri="{BB962C8B-B14F-4D97-AF65-F5344CB8AC3E}">
        <p14:creationId xmlns:p14="http://schemas.microsoft.com/office/powerpoint/2010/main" val="342451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9AD555-6F68-46F5-870C-F4561A17462D}" type="datetime1">
              <a:rPr lang="en-AU" smtClean="0"/>
              <a:t>30/11/2015</a:t>
            </a:fld>
            <a:endParaRPr lang="en-AU"/>
          </a:p>
        </p:txBody>
      </p:sp>
      <p:sp>
        <p:nvSpPr>
          <p:cNvPr id="5" name="Footer Placeholder 4"/>
          <p:cNvSpPr>
            <a:spLocks noGrp="1"/>
          </p:cNvSpPr>
          <p:nvPr>
            <p:ph type="ftr" sz="quarter" idx="11"/>
          </p:nvPr>
        </p:nvSpPr>
        <p:spPr/>
        <p:txBody>
          <a:bodyPr/>
          <a:lstStyle/>
          <a:p>
            <a:r>
              <a:rPr lang="en-AU" smtClean="0"/>
              <a:t>© SVW Gahan</a:t>
            </a:r>
            <a:endParaRPr lang="en-AU"/>
          </a:p>
        </p:txBody>
      </p:sp>
      <p:sp>
        <p:nvSpPr>
          <p:cNvPr id="6" name="Slide Number Placeholder 5"/>
          <p:cNvSpPr>
            <a:spLocks noGrp="1"/>
          </p:cNvSpPr>
          <p:nvPr>
            <p:ph type="sldNum" sz="quarter" idx="12"/>
          </p:nvPr>
        </p:nvSpPr>
        <p:spPr/>
        <p:txBody>
          <a:bodyPr/>
          <a:lstStyle/>
          <a:p>
            <a:fld id="{54CE4875-4210-4983-8E4C-9418EF06A348}" type="slidenum">
              <a:rPr lang="en-AU" smtClean="0"/>
              <a:t>‹#›</a:t>
            </a:fld>
            <a:endParaRPr lang="en-AU"/>
          </a:p>
        </p:txBody>
      </p:sp>
    </p:spTree>
    <p:extLst>
      <p:ext uri="{BB962C8B-B14F-4D97-AF65-F5344CB8AC3E}">
        <p14:creationId xmlns:p14="http://schemas.microsoft.com/office/powerpoint/2010/main" val="1950714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D85C81E-9265-4828-A94C-45C574D98443}" type="datetime1">
              <a:rPr lang="en-AU" smtClean="0"/>
              <a:t>30/11/2015</a:t>
            </a:fld>
            <a:endParaRPr lang="en-AU"/>
          </a:p>
        </p:txBody>
      </p:sp>
      <p:sp>
        <p:nvSpPr>
          <p:cNvPr id="6" name="Footer Placeholder 5"/>
          <p:cNvSpPr>
            <a:spLocks noGrp="1"/>
          </p:cNvSpPr>
          <p:nvPr>
            <p:ph type="ftr" sz="quarter" idx="11"/>
          </p:nvPr>
        </p:nvSpPr>
        <p:spPr/>
        <p:txBody>
          <a:bodyPr/>
          <a:lstStyle/>
          <a:p>
            <a:r>
              <a:rPr lang="en-AU" smtClean="0"/>
              <a:t>© SVW Gahan</a:t>
            </a:r>
            <a:endParaRPr lang="en-AU"/>
          </a:p>
        </p:txBody>
      </p:sp>
      <p:sp>
        <p:nvSpPr>
          <p:cNvPr id="7" name="Slide Number Placeholder 6"/>
          <p:cNvSpPr>
            <a:spLocks noGrp="1"/>
          </p:cNvSpPr>
          <p:nvPr>
            <p:ph type="sldNum" sz="quarter" idx="12"/>
          </p:nvPr>
        </p:nvSpPr>
        <p:spPr/>
        <p:txBody>
          <a:bodyPr/>
          <a:lstStyle/>
          <a:p>
            <a:fld id="{54CE4875-4210-4983-8E4C-9418EF06A348}" type="slidenum">
              <a:rPr lang="en-AU" smtClean="0"/>
              <a:t>‹#›</a:t>
            </a:fld>
            <a:endParaRPr lang="en-AU"/>
          </a:p>
        </p:txBody>
      </p:sp>
    </p:spTree>
    <p:extLst>
      <p:ext uri="{BB962C8B-B14F-4D97-AF65-F5344CB8AC3E}">
        <p14:creationId xmlns:p14="http://schemas.microsoft.com/office/powerpoint/2010/main" val="37935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82620031-755E-4E80-A678-8C5199F7C4E8}" type="datetime1">
              <a:rPr lang="en-AU" smtClean="0"/>
              <a:t>30/11/2015</a:t>
            </a:fld>
            <a:endParaRPr lang="en-AU"/>
          </a:p>
        </p:txBody>
      </p:sp>
      <p:sp>
        <p:nvSpPr>
          <p:cNvPr id="8" name="Footer Placeholder 7"/>
          <p:cNvSpPr>
            <a:spLocks noGrp="1"/>
          </p:cNvSpPr>
          <p:nvPr>
            <p:ph type="ftr" sz="quarter" idx="11"/>
          </p:nvPr>
        </p:nvSpPr>
        <p:spPr/>
        <p:txBody>
          <a:bodyPr/>
          <a:lstStyle/>
          <a:p>
            <a:r>
              <a:rPr lang="en-AU" smtClean="0"/>
              <a:t>© SVW Gahan</a:t>
            </a:r>
            <a:endParaRPr lang="en-AU"/>
          </a:p>
        </p:txBody>
      </p:sp>
      <p:sp>
        <p:nvSpPr>
          <p:cNvPr id="9" name="Slide Number Placeholder 8"/>
          <p:cNvSpPr>
            <a:spLocks noGrp="1"/>
          </p:cNvSpPr>
          <p:nvPr>
            <p:ph type="sldNum" sz="quarter" idx="12"/>
          </p:nvPr>
        </p:nvSpPr>
        <p:spPr/>
        <p:txBody>
          <a:bodyPr/>
          <a:lstStyle/>
          <a:p>
            <a:fld id="{54CE4875-4210-4983-8E4C-9418EF06A348}" type="slidenum">
              <a:rPr lang="en-AU" smtClean="0"/>
              <a:t>‹#›</a:t>
            </a:fld>
            <a:endParaRPr lang="en-AU"/>
          </a:p>
        </p:txBody>
      </p:sp>
    </p:spTree>
    <p:extLst>
      <p:ext uri="{BB962C8B-B14F-4D97-AF65-F5344CB8AC3E}">
        <p14:creationId xmlns:p14="http://schemas.microsoft.com/office/powerpoint/2010/main" val="2135203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B88AFA1A-8D83-4A87-94D4-D4D035F56BE6}" type="datetime1">
              <a:rPr lang="en-AU" smtClean="0"/>
              <a:t>30/11/2015</a:t>
            </a:fld>
            <a:endParaRPr lang="en-AU"/>
          </a:p>
        </p:txBody>
      </p:sp>
      <p:sp>
        <p:nvSpPr>
          <p:cNvPr id="4" name="Footer Placeholder 3"/>
          <p:cNvSpPr>
            <a:spLocks noGrp="1"/>
          </p:cNvSpPr>
          <p:nvPr>
            <p:ph type="ftr" sz="quarter" idx="11"/>
          </p:nvPr>
        </p:nvSpPr>
        <p:spPr/>
        <p:txBody>
          <a:bodyPr/>
          <a:lstStyle/>
          <a:p>
            <a:r>
              <a:rPr lang="en-AU" smtClean="0"/>
              <a:t>© SVW Gahan</a:t>
            </a:r>
            <a:endParaRPr lang="en-AU"/>
          </a:p>
        </p:txBody>
      </p:sp>
      <p:sp>
        <p:nvSpPr>
          <p:cNvPr id="5" name="Slide Number Placeholder 4"/>
          <p:cNvSpPr>
            <a:spLocks noGrp="1"/>
          </p:cNvSpPr>
          <p:nvPr>
            <p:ph type="sldNum" sz="quarter" idx="12"/>
          </p:nvPr>
        </p:nvSpPr>
        <p:spPr/>
        <p:txBody>
          <a:bodyPr/>
          <a:lstStyle/>
          <a:p>
            <a:fld id="{54CE4875-4210-4983-8E4C-9418EF06A348}" type="slidenum">
              <a:rPr lang="en-AU" smtClean="0"/>
              <a:t>‹#›</a:t>
            </a:fld>
            <a:endParaRPr lang="en-AU"/>
          </a:p>
        </p:txBody>
      </p:sp>
    </p:spTree>
    <p:extLst>
      <p:ext uri="{BB962C8B-B14F-4D97-AF65-F5344CB8AC3E}">
        <p14:creationId xmlns:p14="http://schemas.microsoft.com/office/powerpoint/2010/main" val="2598654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EEE428-8AB7-4838-B301-BDE081D89139}" type="datetime1">
              <a:rPr lang="en-AU" smtClean="0"/>
              <a:t>30/11/2015</a:t>
            </a:fld>
            <a:endParaRPr lang="en-AU"/>
          </a:p>
        </p:txBody>
      </p:sp>
      <p:sp>
        <p:nvSpPr>
          <p:cNvPr id="3" name="Footer Placeholder 2"/>
          <p:cNvSpPr>
            <a:spLocks noGrp="1"/>
          </p:cNvSpPr>
          <p:nvPr>
            <p:ph type="ftr" sz="quarter" idx="11"/>
          </p:nvPr>
        </p:nvSpPr>
        <p:spPr/>
        <p:txBody>
          <a:bodyPr/>
          <a:lstStyle/>
          <a:p>
            <a:r>
              <a:rPr lang="en-AU" smtClean="0"/>
              <a:t>© SVW Gahan</a:t>
            </a:r>
            <a:endParaRPr lang="en-AU"/>
          </a:p>
        </p:txBody>
      </p:sp>
      <p:sp>
        <p:nvSpPr>
          <p:cNvPr id="4" name="Slide Number Placeholder 3"/>
          <p:cNvSpPr>
            <a:spLocks noGrp="1"/>
          </p:cNvSpPr>
          <p:nvPr>
            <p:ph type="sldNum" sz="quarter" idx="12"/>
          </p:nvPr>
        </p:nvSpPr>
        <p:spPr/>
        <p:txBody>
          <a:bodyPr/>
          <a:lstStyle/>
          <a:p>
            <a:fld id="{54CE4875-4210-4983-8E4C-9418EF06A348}" type="slidenum">
              <a:rPr lang="en-AU" smtClean="0"/>
              <a:t>‹#›</a:t>
            </a:fld>
            <a:endParaRPr lang="en-AU"/>
          </a:p>
        </p:txBody>
      </p:sp>
    </p:spTree>
    <p:extLst>
      <p:ext uri="{BB962C8B-B14F-4D97-AF65-F5344CB8AC3E}">
        <p14:creationId xmlns:p14="http://schemas.microsoft.com/office/powerpoint/2010/main" val="2718982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48AF55-3CD9-4CB9-98FE-2C8BEA296C4F}" type="datetime1">
              <a:rPr lang="en-AU" smtClean="0"/>
              <a:t>30/11/2015</a:t>
            </a:fld>
            <a:endParaRPr lang="en-AU"/>
          </a:p>
        </p:txBody>
      </p:sp>
      <p:sp>
        <p:nvSpPr>
          <p:cNvPr id="6" name="Footer Placeholder 5"/>
          <p:cNvSpPr>
            <a:spLocks noGrp="1"/>
          </p:cNvSpPr>
          <p:nvPr>
            <p:ph type="ftr" sz="quarter" idx="11"/>
          </p:nvPr>
        </p:nvSpPr>
        <p:spPr/>
        <p:txBody>
          <a:bodyPr/>
          <a:lstStyle/>
          <a:p>
            <a:r>
              <a:rPr lang="en-AU" smtClean="0"/>
              <a:t>© SVW Gahan</a:t>
            </a:r>
            <a:endParaRPr lang="en-AU"/>
          </a:p>
        </p:txBody>
      </p:sp>
      <p:sp>
        <p:nvSpPr>
          <p:cNvPr id="7" name="Slide Number Placeholder 6"/>
          <p:cNvSpPr>
            <a:spLocks noGrp="1"/>
          </p:cNvSpPr>
          <p:nvPr>
            <p:ph type="sldNum" sz="quarter" idx="12"/>
          </p:nvPr>
        </p:nvSpPr>
        <p:spPr/>
        <p:txBody>
          <a:bodyPr/>
          <a:lstStyle/>
          <a:p>
            <a:fld id="{54CE4875-4210-4983-8E4C-9418EF06A348}" type="slidenum">
              <a:rPr lang="en-AU" smtClean="0"/>
              <a:t>‹#›</a:t>
            </a:fld>
            <a:endParaRPr lang="en-AU"/>
          </a:p>
        </p:txBody>
      </p:sp>
    </p:spTree>
    <p:extLst>
      <p:ext uri="{BB962C8B-B14F-4D97-AF65-F5344CB8AC3E}">
        <p14:creationId xmlns:p14="http://schemas.microsoft.com/office/powerpoint/2010/main" val="223446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3727DF-96AC-471F-BA66-249382BBE5E0}" type="datetime1">
              <a:rPr lang="en-AU" smtClean="0"/>
              <a:t>30/11/2015</a:t>
            </a:fld>
            <a:endParaRPr lang="en-AU"/>
          </a:p>
        </p:txBody>
      </p:sp>
      <p:sp>
        <p:nvSpPr>
          <p:cNvPr id="6" name="Footer Placeholder 5"/>
          <p:cNvSpPr>
            <a:spLocks noGrp="1"/>
          </p:cNvSpPr>
          <p:nvPr>
            <p:ph type="ftr" sz="quarter" idx="11"/>
          </p:nvPr>
        </p:nvSpPr>
        <p:spPr/>
        <p:txBody>
          <a:bodyPr/>
          <a:lstStyle/>
          <a:p>
            <a:r>
              <a:rPr lang="en-AU" smtClean="0"/>
              <a:t>© SVW Gahan</a:t>
            </a:r>
            <a:endParaRPr lang="en-AU"/>
          </a:p>
        </p:txBody>
      </p:sp>
      <p:sp>
        <p:nvSpPr>
          <p:cNvPr id="7" name="Slide Number Placeholder 6"/>
          <p:cNvSpPr>
            <a:spLocks noGrp="1"/>
          </p:cNvSpPr>
          <p:nvPr>
            <p:ph type="sldNum" sz="quarter" idx="12"/>
          </p:nvPr>
        </p:nvSpPr>
        <p:spPr/>
        <p:txBody>
          <a:bodyPr/>
          <a:lstStyle/>
          <a:p>
            <a:fld id="{54CE4875-4210-4983-8E4C-9418EF06A348}" type="slidenum">
              <a:rPr lang="en-AU" smtClean="0"/>
              <a:t>‹#›</a:t>
            </a:fld>
            <a:endParaRPr lang="en-AU"/>
          </a:p>
        </p:txBody>
      </p:sp>
    </p:spTree>
    <p:extLst>
      <p:ext uri="{BB962C8B-B14F-4D97-AF65-F5344CB8AC3E}">
        <p14:creationId xmlns:p14="http://schemas.microsoft.com/office/powerpoint/2010/main" val="2208077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2FCDB-D70B-4C25-BE9B-E8FF0EE57163}" type="datetime1">
              <a:rPr lang="en-AU" smtClean="0"/>
              <a:t>30/11/2015</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smtClean="0"/>
              <a:t>© SVW Gahan</a:t>
            </a: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E4875-4210-4983-8E4C-9418EF06A348}" type="slidenum">
              <a:rPr lang="en-AU" smtClean="0"/>
              <a:t>‹#›</a:t>
            </a:fld>
            <a:endParaRPr lang="en-AU"/>
          </a:p>
        </p:txBody>
      </p:sp>
    </p:spTree>
    <p:extLst>
      <p:ext uri="{BB962C8B-B14F-4D97-AF65-F5344CB8AC3E}">
        <p14:creationId xmlns:p14="http://schemas.microsoft.com/office/powerpoint/2010/main" val="3278214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spectrumofteachingstyles.org/styles/f"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hyperlink" Target="http://www.spectrumofteachingstyles.org/styles/g"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hyperlink" Target="http://www.spectrumofteachingstyles.org/styles/h"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fTWchrII8c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activehealth.uow.edu.au/gamesense/index.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2015 Games Sense for teaching and coaching conference</a:t>
            </a:r>
            <a:endParaRPr lang="en-AU" dirty="0"/>
          </a:p>
        </p:txBody>
      </p:sp>
      <p:sp>
        <p:nvSpPr>
          <p:cNvPr id="3" name="Subtitle 2"/>
          <p:cNvSpPr>
            <a:spLocks noGrp="1"/>
          </p:cNvSpPr>
          <p:nvPr>
            <p:ph type="subTitle" idx="1"/>
          </p:nvPr>
        </p:nvSpPr>
        <p:spPr/>
        <p:txBody>
          <a:bodyPr/>
          <a:lstStyle/>
          <a:p>
            <a:r>
              <a:rPr lang="en-AU" dirty="0" smtClean="0"/>
              <a:t>University of Canterbury</a:t>
            </a:r>
          </a:p>
          <a:p>
            <a:r>
              <a:rPr lang="en-AU" dirty="0" smtClean="0"/>
              <a:t>Christchurch </a:t>
            </a:r>
          </a:p>
          <a:p>
            <a:r>
              <a:rPr lang="en-AU" dirty="0" smtClean="0"/>
              <a:t>New Zealand</a:t>
            </a:r>
            <a:endParaRPr lang="en-AU" dirty="0"/>
          </a:p>
        </p:txBody>
      </p:sp>
      <p:sp>
        <p:nvSpPr>
          <p:cNvPr id="4" name="Footer Placeholder 3"/>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1796315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idx="4294967295"/>
          </p:nvPr>
        </p:nvSpPr>
        <p:spPr>
          <a:xfrm>
            <a:off x="323528" y="260648"/>
            <a:ext cx="8229600" cy="711225"/>
          </a:xfrm>
        </p:spPr>
        <p:txBody>
          <a:bodyPr/>
          <a:lstStyle/>
          <a:p>
            <a:r>
              <a:rPr lang="en-AU" sz="2400" b="1" dirty="0" smtClean="0">
                <a:solidFill>
                  <a:schemeClr val="tx2">
                    <a:lumMod val="75000"/>
                  </a:schemeClr>
                </a:solidFill>
                <a:effectLst/>
              </a:rPr>
              <a:t>Spectrum of Teaching Styles</a:t>
            </a:r>
            <a:r>
              <a:rPr lang="en-AU" sz="2400" dirty="0" smtClean="0">
                <a:solidFill>
                  <a:schemeClr val="tx2">
                    <a:lumMod val="75000"/>
                  </a:schemeClr>
                </a:solidFill>
                <a:effectLst/>
              </a:rPr>
              <a:t> </a:t>
            </a:r>
            <a:endParaRPr lang="en-US" sz="2400" dirty="0" smtClean="0">
              <a:solidFill>
                <a:schemeClr val="tx2">
                  <a:lumMod val="75000"/>
                </a:schemeClr>
              </a:solidFill>
              <a:effectLst/>
            </a:endParaRPr>
          </a:p>
        </p:txBody>
      </p:sp>
      <p:sp>
        <p:nvSpPr>
          <p:cNvPr id="19459" name="Rectangle 3"/>
          <p:cNvSpPr>
            <a:spLocks noGrp="1" noChangeArrowheads="1"/>
          </p:cNvSpPr>
          <p:nvPr>
            <p:ph type="body" sz="half" idx="4294967295"/>
          </p:nvPr>
        </p:nvSpPr>
        <p:spPr>
          <a:xfrm>
            <a:off x="250825" y="1412875"/>
            <a:ext cx="4038600" cy="4525963"/>
          </a:xfrm>
        </p:spPr>
        <p:txBody>
          <a:bodyPr/>
          <a:lstStyle/>
          <a:p>
            <a:pPr>
              <a:buFontTx/>
              <a:buNone/>
            </a:pPr>
            <a:r>
              <a:rPr lang="en-US" sz="2900" b="1" dirty="0" smtClean="0">
                <a:solidFill>
                  <a:srgbClr val="CC3300"/>
                </a:solidFill>
              </a:rPr>
              <a:t>     </a:t>
            </a:r>
            <a:r>
              <a:rPr lang="en-US" sz="2000" b="1" u="sng" dirty="0" smtClean="0">
                <a:solidFill>
                  <a:srgbClr val="0000FF"/>
                </a:solidFill>
              </a:rPr>
              <a:t>Reproduction</a:t>
            </a:r>
            <a:r>
              <a:rPr lang="en-US" sz="2000" b="1" dirty="0" smtClean="0">
                <a:solidFill>
                  <a:srgbClr val="0000FF"/>
                </a:solidFill>
              </a:rPr>
              <a:t>:</a:t>
            </a:r>
          </a:p>
          <a:p>
            <a:r>
              <a:rPr lang="en-US" sz="2000" b="1" dirty="0" smtClean="0">
                <a:solidFill>
                  <a:srgbClr val="0000FF"/>
                </a:solidFill>
              </a:rPr>
              <a:t>Style A</a:t>
            </a:r>
            <a:r>
              <a:rPr lang="en-US" sz="2000" dirty="0" smtClean="0">
                <a:solidFill>
                  <a:srgbClr val="0000FF"/>
                </a:solidFill>
              </a:rPr>
              <a:t> – Command</a:t>
            </a:r>
          </a:p>
          <a:p>
            <a:r>
              <a:rPr lang="en-US" sz="2000" b="1" dirty="0" smtClean="0">
                <a:solidFill>
                  <a:srgbClr val="0000FF"/>
                </a:solidFill>
              </a:rPr>
              <a:t>Style B</a:t>
            </a:r>
            <a:r>
              <a:rPr lang="en-US" sz="2000" dirty="0" smtClean="0">
                <a:solidFill>
                  <a:srgbClr val="0000FF"/>
                </a:solidFill>
              </a:rPr>
              <a:t> – Practice</a:t>
            </a:r>
          </a:p>
          <a:p>
            <a:r>
              <a:rPr lang="en-US" sz="2000" b="1" dirty="0" smtClean="0">
                <a:solidFill>
                  <a:srgbClr val="0000FF"/>
                </a:solidFill>
              </a:rPr>
              <a:t>Style C</a:t>
            </a:r>
            <a:r>
              <a:rPr lang="en-US" sz="2000" dirty="0" smtClean="0">
                <a:solidFill>
                  <a:srgbClr val="0000FF"/>
                </a:solidFill>
              </a:rPr>
              <a:t> – Reciprocal</a:t>
            </a:r>
          </a:p>
          <a:p>
            <a:r>
              <a:rPr lang="en-US" sz="2000" b="1" dirty="0" smtClean="0">
                <a:solidFill>
                  <a:srgbClr val="0000FF"/>
                </a:solidFill>
              </a:rPr>
              <a:t>Style D</a:t>
            </a:r>
            <a:r>
              <a:rPr lang="en-US" sz="2000" dirty="0" smtClean="0">
                <a:solidFill>
                  <a:srgbClr val="0000FF"/>
                </a:solidFill>
              </a:rPr>
              <a:t> – Self Check</a:t>
            </a:r>
          </a:p>
          <a:p>
            <a:r>
              <a:rPr lang="en-US" sz="2000" b="1" dirty="0" smtClean="0">
                <a:solidFill>
                  <a:srgbClr val="0000FF"/>
                </a:solidFill>
              </a:rPr>
              <a:t>Style E</a:t>
            </a:r>
            <a:r>
              <a:rPr lang="en-US" sz="2000" dirty="0" smtClean="0">
                <a:solidFill>
                  <a:srgbClr val="0000FF"/>
                </a:solidFill>
              </a:rPr>
              <a:t> – Inclusion</a:t>
            </a:r>
            <a:endParaRPr lang="en-US" sz="2000" b="1" dirty="0" smtClean="0">
              <a:solidFill>
                <a:srgbClr val="0000FF"/>
              </a:solidFill>
            </a:endParaRPr>
          </a:p>
        </p:txBody>
      </p:sp>
      <p:sp>
        <p:nvSpPr>
          <p:cNvPr id="19460" name="Rectangle 5"/>
          <p:cNvSpPr>
            <a:spLocks noGrp="1" noChangeArrowheads="1"/>
          </p:cNvSpPr>
          <p:nvPr>
            <p:ph type="body" sz="half" idx="4294967295"/>
          </p:nvPr>
        </p:nvSpPr>
        <p:spPr>
          <a:xfrm>
            <a:off x="3995738" y="1412875"/>
            <a:ext cx="4932362" cy="4824437"/>
          </a:xfrm>
        </p:spPr>
        <p:txBody>
          <a:bodyPr/>
          <a:lstStyle/>
          <a:p>
            <a:pPr>
              <a:buFontTx/>
              <a:buNone/>
            </a:pPr>
            <a:r>
              <a:rPr lang="en-US" sz="2000" b="1" dirty="0" smtClean="0">
                <a:solidFill>
                  <a:schemeClr val="accent2">
                    <a:lumMod val="25000"/>
                  </a:schemeClr>
                </a:solidFill>
              </a:rPr>
              <a:t>          </a:t>
            </a:r>
            <a:r>
              <a:rPr lang="en-US" sz="2000" b="1" u="sng" dirty="0" smtClean="0">
                <a:solidFill>
                  <a:srgbClr val="00B050"/>
                </a:solidFill>
              </a:rPr>
              <a:t>Production</a:t>
            </a:r>
            <a:r>
              <a:rPr lang="en-US" sz="2000" b="1" dirty="0" smtClean="0">
                <a:solidFill>
                  <a:srgbClr val="00B050"/>
                </a:solidFill>
              </a:rPr>
              <a:t>:</a:t>
            </a:r>
            <a:endParaRPr lang="en-US" sz="2000" dirty="0" smtClean="0">
              <a:solidFill>
                <a:srgbClr val="00B050"/>
              </a:solidFill>
            </a:endParaRPr>
          </a:p>
          <a:p>
            <a:r>
              <a:rPr lang="en-US" sz="2000" b="1" dirty="0" smtClean="0">
                <a:solidFill>
                  <a:srgbClr val="00B050"/>
                </a:solidFill>
              </a:rPr>
              <a:t>Style F</a:t>
            </a:r>
            <a:r>
              <a:rPr lang="en-US" sz="2000" dirty="0" smtClean="0">
                <a:solidFill>
                  <a:srgbClr val="00B050"/>
                </a:solidFill>
              </a:rPr>
              <a:t> – Guided Discovery</a:t>
            </a:r>
          </a:p>
          <a:p>
            <a:r>
              <a:rPr lang="en-US" sz="2000" b="1" dirty="0" smtClean="0">
                <a:solidFill>
                  <a:srgbClr val="00B050"/>
                </a:solidFill>
              </a:rPr>
              <a:t>Style G</a:t>
            </a:r>
            <a:r>
              <a:rPr lang="en-US" sz="2000" dirty="0" smtClean="0">
                <a:solidFill>
                  <a:srgbClr val="00B050"/>
                </a:solidFill>
              </a:rPr>
              <a:t> – Convergent Discovery</a:t>
            </a:r>
          </a:p>
          <a:p>
            <a:r>
              <a:rPr lang="en-US" sz="2000" b="1" dirty="0" smtClean="0">
                <a:solidFill>
                  <a:srgbClr val="00B050"/>
                </a:solidFill>
              </a:rPr>
              <a:t>Style H</a:t>
            </a:r>
            <a:r>
              <a:rPr lang="en-US" sz="2000" dirty="0" smtClean="0">
                <a:solidFill>
                  <a:srgbClr val="00B050"/>
                </a:solidFill>
              </a:rPr>
              <a:t> – Divergent Discovery</a:t>
            </a:r>
          </a:p>
          <a:p>
            <a:r>
              <a:rPr lang="en-US" sz="2000" b="1" dirty="0" smtClean="0">
                <a:solidFill>
                  <a:srgbClr val="00B050"/>
                </a:solidFill>
              </a:rPr>
              <a:t>Style I</a:t>
            </a:r>
            <a:r>
              <a:rPr lang="en-US" sz="2000" dirty="0" smtClean="0">
                <a:solidFill>
                  <a:srgbClr val="00B050"/>
                </a:solidFill>
              </a:rPr>
              <a:t> – Learner Designed Individual Program</a:t>
            </a:r>
          </a:p>
          <a:p>
            <a:r>
              <a:rPr lang="en-US" sz="2000" b="1" dirty="0" smtClean="0">
                <a:solidFill>
                  <a:srgbClr val="00B050"/>
                </a:solidFill>
              </a:rPr>
              <a:t>Style J</a:t>
            </a:r>
            <a:r>
              <a:rPr lang="en-US" sz="2000" dirty="0" smtClean="0">
                <a:solidFill>
                  <a:srgbClr val="00B050"/>
                </a:solidFill>
              </a:rPr>
              <a:t> – Learner Initiated Program</a:t>
            </a:r>
          </a:p>
          <a:p>
            <a:r>
              <a:rPr lang="en-US" sz="2000" b="1" dirty="0" smtClean="0">
                <a:solidFill>
                  <a:srgbClr val="00B050"/>
                </a:solidFill>
              </a:rPr>
              <a:t>Style K</a:t>
            </a:r>
            <a:r>
              <a:rPr lang="en-US" sz="2000" dirty="0" smtClean="0">
                <a:solidFill>
                  <a:srgbClr val="00B050"/>
                </a:solidFill>
              </a:rPr>
              <a:t> – Self Teaching</a:t>
            </a:r>
          </a:p>
        </p:txBody>
      </p:sp>
      <p:sp>
        <p:nvSpPr>
          <p:cNvPr id="2" name="Footer Placeholder 1"/>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1024967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p:txBody>
          <a:bodyPr/>
          <a:lstStyle/>
          <a:p>
            <a:pPr eaLnBrk="1" hangingPunct="1"/>
            <a:r>
              <a:rPr lang="en-US" smtClean="0"/>
              <a:t> </a:t>
            </a:r>
          </a:p>
        </p:txBody>
      </p:sp>
      <p:sp>
        <p:nvSpPr>
          <p:cNvPr id="75779" name="Rectangle 3"/>
          <p:cNvSpPr>
            <a:spLocks noGrp="1" noChangeArrowheads="1"/>
          </p:cNvSpPr>
          <p:nvPr>
            <p:ph type="body" idx="4294967295"/>
          </p:nvPr>
        </p:nvSpPr>
        <p:spPr>
          <a:xfrm>
            <a:off x="395536" y="1124743"/>
            <a:ext cx="8447088" cy="5112569"/>
          </a:xfrm>
        </p:spPr>
        <p:txBody>
          <a:bodyPr/>
          <a:lstStyle/>
          <a:p>
            <a:pPr eaLnBrk="1" hangingPunct="1"/>
            <a:r>
              <a:rPr lang="en-US" sz="2000" b="1" dirty="0" smtClean="0">
                <a:solidFill>
                  <a:srgbClr val="0000FF"/>
                </a:solidFill>
              </a:rPr>
              <a:t>Self-Teaching style</a:t>
            </a:r>
            <a:r>
              <a:rPr lang="en-US" sz="2000" dirty="0" smtClean="0">
                <a:solidFill>
                  <a:srgbClr val="FF66FF"/>
                </a:solidFill>
              </a:rPr>
              <a:t> </a:t>
            </a:r>
            <a:r>
              <a:rPr lang="en-US" sz="2000" dirty="0" smtClean="0">
                <a:solidFill>
                  <a:srgbClr val="CC3300"/>
                </a:solidFill>
              </a:rPr>
              <a:t>– Most activities where skills or tasks can be done on an individual basis.</a:t>
            </a:r>
            <a:r>
              <a:rPr lang="en-US" sz="2000" dirty="0" smtClean="0">
                <a:solidFill>
                  <a:srgbClr val="FF66FF"/>
                </a:solidFill>
              </a:rPr>
              <a:t> </a:t>
            </a:r>
            <a:r>
              <a:rPr lang="en-US" sz="2000" dirty="0" smtClean="0">
                <a:solidFill>
                  <a:srgbClr val="008BBC"/>
                </a:solidFill>
              </a:rPr>
              <a:t>(More child centered)</a:t>
            </a:r>
          </a:p>
          <a:p>
            <a:pPr eaLnBrk="1" hangingPunct="1"/>
            <a:r>
              <a:rPr lang="en-US" sz="2000" b="1" dirty="0" smtClean="0">
                <a:solidFill>
                  <a:srgbClr val="0000FF"/>
                </a:solidFill>
              </a:rPr>
              <a:t>Inclusion style</a:t>
            </a:r>
            <a:r>
              <a:rPr lang="en-US" sz="2000" dirty="0" smtClean="0">
                <a:solidFill>
                  <a:srgbClr val="FF66FF"/>
                </a:solidFill>
              </a:rPr>
              <a:t> </a:t>
            </a:r>
            <a:r>
              <a:rPr lang="en-US" sz="2000" dirty="0" smtClean="0">
                <a:solidFill>
                  <a:srgbClr val="CC3300"/>
                </a:solidFill>
              </a:rPr>
              <a:t>– Perhaps more of a philosophical position than a style – the principle though is one were everyone can participate.</a:t>
            </a:r>
          </a:p>
          <a:p>
            <a:pPr eaLnBrk="1" hangingPunct="1"/>
            <a:r>
              <a:rPr lang="en-US" sz="2000" b="1" dirty="0" smtClean="0">
                <a:solidFill>
                  <a:srgbClr val="0000FF"/>
                </a:solidFill>
              </a:rPr>
              <a:t>Guided Discovery</a:t>
            </a:r>
            <a:r>
              <a:rPr lang="en-US" sz="2000" dirty="0" smtClean="0">
                <a:solidFill>
                  <a:srgbClr val="FF66FF"/>
                </a:solidFill>
              </a:rPr>
              <a:t> </a:t>
            </a:r>
            <a:r>
              <a:rPr lang="en-US" sz="2000" dirty="0" smtClean="0">
                <a:solidFill>
                  <a:srgbClr val="CC3300"/>
                </a:solidFill>
              </a:rPr>
              <a:t>– Using a series of steps to allow children to ‘discover the correct response’ – games particularly well suited.</a:t>
            </a:r>
            <a:r>
              <a:rPr lang="en-US" sz="2000" dirty="0" smtClean="0">
                <a:solidFill>
                  <a:srgbClr val="FF66FF"/>
                </a:solidFill>
              </a:rPr>
              <a:t> </a:t>
            </a:r>
            <a:r>
              <a:rPr lang="en-US" sz="2000" dirty="0" smtClean="0">
                <a:solidFill>
                  <a:srgbClr val="008BBC"/>
                </a:solidFill>
              </a:rPr>
              <a:t>(Child centered)</a:t>
            </a:r>
          </a:p>
          <a:p>
            <a:pPr eaLnBrk="1" hangingPunct="1"/>
            <a:r>
              <a:rPr lang="en-US" sz="2000" b="1" dirty="0" smtClean="0">
                <a:solidFill>
                  <a:srgbClr val="0000FF"/>
                </a:solidFill>
              </a:rPr>
              <a:t>Convergent </a:t>
            </a:r>
            <a:r>
              <a:rPr lang="en-US" sz="2000" b="1" dirty="0">
                <a:solidFill>
                  <a:srgbClr val="0000FF"/>
                </a:solidFill>
              </a:rPr>
              <a:t>Style</a:t>
            </a:r>
            <a:r>
              <a:rPr lang="en-US" sz="2000" dirty="0">
                <a:solidFill>
                  <a:srgbClr val="FF66FF"/>
                </a:solidFill>
              </a:rPr>
              <a:t> </a:t>
            </a:r>
            <a:r>
              <a:rPr lang="en-US" sz="2000" dirty="0">
                <a:solidFill>
                  <a:srgbClr val="CC3300"/>
                </a:solidFill>
              </a:rPr>
              <a:t>– Using a series of steps to allow students to ‘discover the correct response’ for a new problem where the response is not previously known to students – games particularly well suited.</a:t>
            </a:r>
            <a:r>
              <a:rPr lang="en-US" sz="2000" dirty="0">
                <a:solidFill>
                  <a:srgbClr val="FF66FF"/>
                </a:solidFill>
              </a:rPr>
              <a:t> </a:t>
            </a:r>
            <a:r>
              <a:rPr lang="en-US" sz="2000" dirty="0">
                <a:solidFill>
                  <a:srgbClr val="008BBC"/>
                </a:solidFill>
              </a:rPr>
              <a:t>(Child centered)</a:t>
            </a:r>
            <a:r>
              <a:rPr lang="en-US" sz="2000" b="1" dirty="0">
                <a:solidFill>
                  <a:srgbClr val="0066FF"/>
                </a:solidFill>
              </a:rPr>
              <a:t> </a:t>
            </a:r>
            <a:endParaRPr lang="en-US" sz="2000" b="1" dirty="0" smtClean="0">
              <a:solidFill>
                <a:srgbClr val="0066FF"/>
              </a:solidFill>
            </a:endParaRPr>
          </a:p>
          <a:p>
            <a:pPr eaLnBrk="1" hangingPunct="1"/>
            <a:r>
              <a:rPr lang="en-US" sz="2000" b="1" dirty="0" smtClean="0">
                <a:solidFill>
                  <a:srgbClr val="0000FF"/>
                </a:solidFill>
              </a:rPr>
              <a:t>Divergent </a:t>
            </a:r>
            <a:r>
              <a:rPr lang="en-US" sz="2000" b="1" dirty="0">
                <a:solidFill>
                  <a:srgbClr val="0000FF"/>
                </a:solidFill>
              </a:rPr>
              <a:t>Style</a:t>
            </a:r>
            <a:r>
              <a:rPr lang="en-US" sz="2000" dirty="0">
                <a:solidFill>
                  <a:srgbClr val="FF66FF"/>
                </a:solidFill>
              </a:rPr>
              <a:t> </a:t>
            </a:r>
            <a:r>
              <a:rPr lang="en-US" sz="2000" dirty="0">
                <a:solidFill>
                  <a:srgbClr val="CC3300"/>
                </a:solidFill>
              </a:rPr>
              <a:t>– Allows students to design own responses to tasks – well suited to games of all kinds.</a:t>
            </a:r>
            <a:r>
              <a:rPr lang="en-US" sz="2000" dirty="0">
                <a:solidFill>
                  <a:srgbClr val="FF66FF"/>
                </a:solidFill>
              </a:rPr>
              <a:t> </a:t>
            </a:r>
            <a:r>
              <a:rPr lang="en-US" sz="2000" dirty="0">
                <a:solidFill>
                  <a:srgbClr val="008BBC"/>
                </a:solidFill>
              </a:rPr>
              <a:t>(Very child centered)</a:t>
            </a:r>
          </a:p>
          <a:p>
            <a:pPr eaLnBrk="1" hangingPunct="1"/>
            <a:endParaRPr lang="en-US" sz="2000" dirty="0" smtClean="0">
              <a:solidFill>
                <a:srgbClr val="008BBC"/>
              </a:solidFill>
            </a:endParaRPr>
          </a:p>
        </p:txBody>
      </p:sp>
      <p:sp>
        <p:nvSpPr>
          <p:cNvPr id="2" name="Footer Placeholder 1"/>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26098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3" descr="Guided Discovery Style">
            <a:hlinkClick r:id="rId3"/>
          </p:cNvPr>
          <p:cNvPicPr>
            <a:picLocks noChangeAspect="1" noChangeArrowheads="1"/>
          </p:cNvPicPr>
          <p:nvPr/>
        </p:nvPicPr>
        <p:blipFill>
          <a:blip r:embed="rId4" cstate="print"/>
          <a:srcRect/>
          <a:stretch>
            <a:fillRect/>
          </a:stretch>
        </p:blipFill>
        <p:spPr bwMode="auto">
          <a:xfrm>
            <a:off x="251520" y="188640"/>
            <a:ext cx="1257300" cy="704850"/>
          </a:xfrm>
          <a:prstGeom prst="rect">
            <a:avLst/>
          </a:prstGeom>
          <a:noFill/>
          <a:ln w="9525">
            <a:noFill/>
            <a:miter lim="800000"/>
            <a:headEnd/>
            <a:tailEnd/>
          </a:ln>
        </p:spPr>
      </p:pic>
      <p:sp>
        <p:nvSpPr>
          <p:cNvPr id="48131" name="Rectangle 5"/>
          <p:cNvSpPr>
            <a:spLocks noChangeArrowheads="1"/>
          </p:cNvSpPr>
          <p:nvPr/>
        </p:nvSpPr>
        <p:spPr bwMode="auto">
          <a:xfrm>
            <a:off x="179512" y="1324798"/>
            <a:ext cx="8496944" cy="923330"/>
          </a:xfrm>
          <a:prstGeom prst="rect">
            <a:avLst/>
          </a:prstGeom>
          <a:noFill/>
          <a:ln w="9525">
            <a:noFill/>
            <a:miter lim="800000"/>
            <a:headEnd/>
            <a:tailEnd/>
          </a:ln>
        </p:spPr>
        <p:txBody>
          <a:bodyPr wrap="square" anchor="ctr">
            <a:spAutoFit/>
          </a:bodyPr>
          <a:lstStyle/>
          <a:p>
            <a:r>
              <a:rPr lang="en-US" sz="1800" dirty="0" smtClean="0">
                <a:solidFill>
                  <a:srgbClr val="CC3300"/>
                </a:solidFill>
                <a:latin typeface="+mn-lt"/>
              </a:rPr>
              <a:t>The </a:t>
            </a:r>
            <a:r>
              <a:rPr lang="en-US" sz="1800" dirty="0">
                <a:solidFill>
                  <a:srgbClr val="CC3300"/>
                </a:solidFill>
                <a:latin typeface="+mn-lt"/>
              </a:rPr>
              <a:t>logical and sequential design of a series of questions that lead a person to discover a predetermined concept, principle, relationship or rule that was not previously known.</a:t>
            </a:r>
          </a:p>
        </p:txBody>
      </p:sp>
      <p:sp>
        <p:nvSpPr>
          <p:cNvPr id="48132" name="Rectangle 8"/>
          <p:cNvSpPr>
            <a:spLocks noChangeArrowheads="1"/>
          </p:cNvSpPr>
          <p:nvPr/>
        </p:nvSpPr>
        <p:spPr bwMode="auto">
          <a:xfrm>
            <a:off x="179512" y="2559387"/>
            <a:ext cx="8784976" cy="3139321"/>
          </a:xfrm>
          <a:prstGeom prst="rect">
            <a:avLst/>
          </a:prstGeom>
          <a:noFill/>
          <a:ln w="19050">
            <a:solidFill>
              <a:schemeClr val="tx1"/>
            </a:solidFill>
            <a:miter lim="800000"/>
            <a:headEnd/>
            <a:tailEnd/>
          </a:ln>
        </p:spPr>
        <p:txBody>
          <a:bodyPr wrap="square" anchor="ctr">
            <a:spAutoFit/>
          </a:bodyPr>
          <a:lstStyle/>
          <a:p>
            <a:r>
              <a:rPr lang="en-US" sz="1800" dirty="0" smtClean="0">
                <a:solidFill>
                  <a:srgbClr val="0066FF"/>
                </a:solidFill>
                <a:latin typeface="+mn-lt"/>
              </a:rPr>
              <a:t>The teacher asks one student a series of specific questions;* each question has only one correct answer. The questions are logically sequenced so that each answer leads the student step by step to discover the answer– the idea, concept or solution—that is anticipated.</a:t>
            </a:r>
          </a:p>
          <a:p>
            <a:endParaRPr lang="en-AU" sz="1800" dirty="0" smtClean="0">
              <a:solidFill>
                <a:srgbClr val="0066FF"/>
              </a:solidFill>
              <a:latin typeface="+mn-lt"/>
            </a:endParaRPr>
          </a:p>
          <a:p>
            <a:r>
              <a:rPr lang="en-AU" sz="1800" dirty="0" smtClean="0">
                <a:solidFill>
                  <a:srgbClr val="0066FF"/>
                </a:solidFill>
                <a:latin typeface="+mn-lt"/>
              </a:rPr>
              <a:t>Content appropriate for Guided Discover includes principles, rules, concepts, and relationships. </a:t>
            </a:r>
          </a:p>
          <a:p>
            <a:endParaRPr lang="en-AU" sz="1800" dirty="0" smtClean="0">
              <a:solidFill>
                <a:srgbClr val="0066FF"/>
              </a:solidFill>
              <a:latin typeface="+mn-lt"/>
            </a:endParaRPr>
          </a:p>
          <a:p>
            <a:r>
              <a:rPr lang="en-AU" sz="1800" dirty="0" smtClean="0">
                <a:solidFill>
                  <a:srgbClr val="0066FF"/>
                </a:solidFill>
                <a:latin typeface="+mn-lt"/>
              </a:rPr>
              <a:t>*</a:t>
            </a:r>
            <a:r>
              <a:rPr lang="en-AU" sz="1800" i="1" dirty="0" smtClean="0">
                <a:solidFill>
                  <a:srgbClr val="0066FF"/>
                </a:solidFill>
                <a:latin typeface="+mn-lt"/>
              </a:rPr>
              <a:t>Note: There are cognitive liabilities when this style is used in a large group. The discovery process is interrupted per student in a group setting; therefore, the content acquisition cannot be guaranteed for </a:t>
            </a:r>
            <a:r>
              <a:rPr lang="en-AU" sz="1800" u="sng" dirty="0" smtClean="0">
                <a:solidFill>
                  <a:srgbClr val="0066FF"/>
                </a:solidFill>
                <a:latin typeface="+mn-lt"/>
              </a:rPr>
              <a:t>each</a:t>
            </a:r>
            <a:r>
              <a:rPr lang="en-AU" sz="1800" i="1" dirty="0" smtClean="0">
                <a:solidFill>
                  <a:srgbClr val="0066FF"/>
                </a:solidFill>
                <a:latin typeface="+mn-lt"/>
              </a:rPr>
              <a:t> student.</a:t>
            </a:r>
            <a:endParaRPr lang="en-US" sz="1800" dirty="0">
              <a:solidFill>
                <a:srgbClr val="0066FF"/>
              </a:solidFill>
              <a:latin typeface="+mn-lt"/>
            </a:endParaRPr>
          </a:p>
        </p:txBody>
      </p:sp>
      <p:sp>
        <p:nvSpPr>
          <p:cNvPr id="2" name="Footer Placeholder 1"/>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536615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3" descr="Covergent Discovery Style">
            <a:hlinkClick r:id="rId3"/>
          </p:cNvPr>
          <p:cNvPicPr>
            <a:picLocks noChangeAspect="1" noChangeArrowheads="1"/>
          </p:cNvPicPr>
          <p:nvPr/>
        </p:nvPicPr>
        <p:blipFill>
          <a:blip r:embed="rId4" cstate="print"/>
          <a:srcRect/>
          <a:stretch>
            <a:fillRect/>
          </a:stretch>
        </p:blipFill>
        <p:spPr bwMode="auto">
          <a:xfrm>
            <a:off x="179512" y="188640"/>
            <a:ext cx="1257300" cy="704850"/>
          </a:xfrm>
          <a:prstGeom prst="rect">
            <a:avLst/>
          </a:prstGeom>
          <a:noFill/>
          <a:ln w="9525">
            <a:noFill/>
            <a:miter lim="800000"/>
            <a:headEnd/>
            <a:tailEnd/>
          </a:ln>
        </p:spPr>
      </p:pic>
      <p:sp>
        <p:nvSpPr>
          <p:cNvPr id="54275" name="Rectangle 5"/>
          <p:cNvSpPr>
            <a:spLocks noChangeArrowheads="1"/>
          </p:cNvSpPr>
          <p:nvPr/>
        </p:nvSpPr>
        <p:spPr bwMode="auto">
          <a:xfrm>
            <a:off x="179512" y="1196752"/>
            <a:ext cx="8712968" cy="2062103"/>
          </a:xfrm>
          <a:prstGeom prst="rect">
            <a:avLst/>
          </a:prstGeom>
          <a:noFill/>
          <a:ln w="9525">
            <a:noFill/>
            <a:miter lim="800000"/>
            <a:headEnd/>
            <a:tailEnd/>
          </a:ln>
        </p:spPr>
        <p:txBody>
          <a:bodyPr wrap="square" anchor="ctr">
            <a:spAutoFit/>
          </a:bodyPr>
          <a:lstStyle/>
          <a:p>
            <a:r>
              <a:rPr lang="en-US" sz="1600" dirty="0" smtClean="0">
                <a:solidFill>
                  <a:srgbClr val="002060"/>
                </a:solidFill>
                <a:latin typeface="+mn-lt"/>
              </a:rPr>
              <a:t>To produce </a:t>
            </a:r>
            <a:r>
              <a:rPr lang="en-US" sz="1600" dirty="0">
                <a:solidFill>
                  <a:srgbClr val="002060"/>
                </a:solidFill>
                <a:latin typeface="+mn-lt"/>
              </a:rPr>
              <a:t>the anticipated/target answer to a question not experienced before. </a:t>
            </a:r>
            <a:endParaRPr lang="en-US" sz="1600" dirty="0" smtClean="0">
              <a:solidFill>
                <a:srgbClr val="002060"/>
              </a:solidFill>
              <a:latin typeface="+mn-lt"/>
            </a:endParaRPr>
          </a:p>
          <a:p>
            <a:endParaRPr lang="en-US" sz="1600" dirty="0">
              <a:solidFill>
                <a:srgbClr val="002060"/>
              </a:solidFill>
              <a:latin typeface="+mn-lt"/>
            </a:endParaRPr>
          </a:p>
          <a:p>
            <a:r>
              <a:rPr lang="en-US" sz="1600" dirty="0" smtClean="0">
                <a:solidFill>
                  <a:srgbClr val="002060"/>
                </a:solidFill>
                <a:latin typeface="+mn-lt"/>
              </a:rPr>
              <a:t>A </a:t>
            </a:r>
            <a:r>
              <a:rPr lang="en-US" sz="1600" dirty="0">
                <a:solidFill>
                  <a:srgbClr val="002060"/>
                </a:solidFill>
                <a:latin typeface="+mn-lt"/>
              </a:rPr>
              <a:t>stimulus </a:t>
            </a:r>
            <a:r>
              <a:rPr lang="en-US" sz="1600" dirty="0" smtClean="0">
                <a:solidFill>
                  <a:srgbClr val="002060"/>
                </a:solidFill>
                <a:latin typeface="+mn-lt"/>
              </a:rPr>
              <a:t>in </a:t>
            </a:r>
            <a:r>
              <a:rPr lang="en-US" sz="1600" dirty="0">
                <a:solidFill>
                  <a:srgbClr val="002060"/>
                </a:solidFill>
                <a:latin typeface="+mn-lt"/>
              </a:rPr>
              <a:t>the form of a question, </a:t>
            </a:r>
            <a:r>
              <a:rPr lang="en-US" sz="1600" dirty="0" smtClean="0">
                <a:solidFill>
                  <a:srgbClr val="002060"/>
                </a:solidFill>
                <a:latin typeface="+mn-lt"/>
              </a:rPr>
              <a:t>situation or problem </a:t>
            </a:r>
            <a:r>
              <a:rPr lang="en-US" sz="1600" dirty="0">
                <a:solidFill>
                  <a:srgbClr val="002060"/>
                </a:solidFill>
                <a:latin typeface="+mn-lt"/>
              </a:rPr>
              <a:t>to solve, </a:t>
            </a:r>
            <a:r>
              <a:rPr lang="en-US" sz="1600" dirty="0" smtClean="0">
                <a:solidFill>
                  <a:srgbClr val="002060"/>
                </a:solidFill>
                <a:latin typeface="+mn-lt"/>
              </a:rPr>
              <a:t>is </a:t>
            </a:r>
            <a:r>
              <a:rPr lang="en-US" sz="1600" dirty="0">
                <a:solidFill>
                  <a:srgbClr val="002060"/>
                </a:solidFill>
                <a:latin typeface="+mn-lt"/>
              </a:rPr>
              <a:t>provided that invites reshuffling of known information to produce new or novel cognitive links and patterns that rely on logic, and perhaps </a:t>
            </a:r>
            <a:r>
              <a:rPr lang="en-US" sz="1600" dirty="0" smtClean="0">
                <a:solidFill>
                  <a:srgbClr val="002060"/>
                </a:solidFill>
                <a:latin typeface="+mn-lt"/>
              </a:rPr>
              <a:t>trial </a:t>
            </a:r>
            <a:r>
              <a:rPr lang="en-US" sz="1600" dirty="0">
                <a:solidFill>
                  <a:srgbClr val="002060"/>
                </a:solidFill>
                <a:latin typeface="+mn-lt"/>
              </a:rPr>
              <a:t>and error, to produce the anticipated/target answer.  </a:t>
            </a:r>
            <a:endParaRPr lang="en-US" sz="1600" dirty="0" smtClean="0">
              <a:solidFill>
                <a:srgbClr val="002060"/>
              </a:solidFill>
              <a:latin typeface="+mn-lt"/>
            </a:endParaRPr>
          </a:p>
          <a:p>
            <a:endParaRPr lang="en-US" sz="1600" dirty="0">
              <a:solidFill>
                <a:srgbClr val="002060"/>
              </a:solidFill>
              <a:latin typeface="+mn-lt"/>
            </a:endParaRPr>
          </a:p>
          <a:p>
            <a:r>
              <a:rPr lang="en-US" sz="1600" dirty="0" smtClean="0">
                <a:solidFill>
                  <a:srgbClr val="002060"/>
                </a:solidFill>
                <a:latin typeface="+mn-lt"/>
              </a:rPr>
              <a:t>If </a:t>
            </a:r>
            <a:r>
              <a:rPr lang="en-US" sz="1600" dirty="0">
                <a:solidFill>
                  <a:srgbClr val="002060"/>
                </a:solidFill>
                <a:latin typeface="+mn-lt"/>
              </a:rPr>
              <a:t>the learner has been exposed to the question-answer previously, then the teaching style and its objectives are no longer Convergent Discovery but Practice Style-B.</a:t>
            </a:r>
          </a:p>
        </p:txBody>
      </p:sp>
      <p:sp>
        <p:nvSpPr>
          <p:cNvPr id="54276" name="Rectangle 6"/>
          <p:cNvSpPr>
            <a:spLocks noChangeArrowheads="1"/>
          </p:cNvSpPr>
          <p:nvPr/>
        </p:nvSpPr>
        <p:spPr bwMode="auto">
          <a:xfrm>
            <a:off x="251520" y="4221088"/>
            <a:ext cx="8569325" cy="1200329"/>
          </a:xfrm>
          <a:prstGeom prst="rect">
            <a:avLst/>
          </a:prstGeom>
          <a:noFill/>
          <a:ln w="19050">
            <a:solidFill>
              <a:srgbClr val="0066FF"/>
            </a:solidFill>
            <a:miter lim="800000"/>
            <a:headEnd/>
            <a:tailEnd/>
          </a:ln>
        </p:spPr>
        <p:txBody>
          <a:bodyPr anchor="ctr">
            <a:spAutoFit/>
          </a:bodyPr>
          <a:lstStyle/>
          <a:p>
            <a:r>
              <a:rPr lang="en-US" sz="1800" dirty="0">
                <a:solidFill>
                  <a:srgbClr val="0066FF"/>
                </a:solidFill>
              </a:rPr>
              <a:t>The teacher designs a situation or question that has one specific correct response—the situation or question is new and the response is not previously known to students. The learners are given individual and private time to use their thinking and questioning skills, reasoning, and logic to discover the anticipated answer.</a:t>
            </a:r>
            <a:endParaRPr lang="en-US" sz="1800" dirty="0"/>
          </a:p>
        </p:txBody>
      </p:sp>
      <p:sp>
        <p:nvSpPr>
          <p:cNvPr id="2" name="Footer Placeholder 1"/>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18248210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3" descr="Divergent Discovery Style">
            <a:hlinkClick r:id="rId3"/>
          </p:cNvPr>
          <p:cNvPicPr>
            <a:picLocks noChangeAspect="1" noChangeArrowheads="1"/>
          </p:cNvPicPr>
          <p:nvPr/>
        </p:nvPicPr>
        <p:blipFill>
          <a:blip r:embed="rId4" cstate="print"/>
          <a:srcRect/>
          <a:stretch>
            <a:fillRect/>
          </a:stretch>
        </p:blipFill>
        <p:spPr bwMode="auto">
          <a:xfrm>
            <a:off x="179512" y="188640"/>
            <a:ext cx="1257300" cy="704850"/>
          </a:xfrm>
          <a:prstGeom prst="rect">
            <a:avLst/>
          </a:prstGeom>
          <a:noFill/>
          <a:ln w="9525">
            <a:noFill/>
            <a:miter lim="800000"/>
            <a:headEnd/>
            <a:tailEnd/>
          </a:ln>
        </p:spPr>
      </p:pic>
      <p:sp>
        <p:nvSpPr>
          <p:cNvPr id="55299" name="Rectangle 5"/>
          <p:cNvSpPr>
            <a:spLocks noChangeArrowheads="1"/>
          </p:cNvSpPr>
          <p:nvPr/>
        </p:nvSpPr>
        <p:spPr bwMode="auto">
          <a:xfrm>
            <a:off x="395536" y="1792828"/>
            <a:ext cx="8424936" cy="707886"/>
          </a:xfrm>
          <a:prstGeom prst="rect">
            <a:avLst/>
          </a:prstGeom>
          <a:noFill/>
          <a:ln w="9525">
            <a:noFill/>
            <a:miter lim="800000"/>
            <a:headEnd/>
            <a:tailEnd/>
          </a:ln>
        </p:spPr>
        <p:txBody>
          <a:bodyPr wrap="square" anchor="ctr">
            <a:spAutoFit/>
          </a:bodyPr>
          <a:lstStyle/>
          <a:p>
            <a:r>
              <a:rPr lang="en-US" sz="2000" dirty="0" smtClean="0">
                <a:solidFill>
                  <a:srgbClr val="002060"/>
                </a:solidFill>
                <a:latin typeface="+mn-lt"/>
              </a:rPr>
              <a:t>Each </a:t>
            </a:r>
            <a:r>
              <a:rPr lang="en-US" sz="2000" dirty="0">
                <a:solidFill>
                  <a:srgbClr val="002060"/>
                </a:solidFill>
                <a:latin typeface="+mn-lt"/>
              </a:rPr>
              <a:t>learner produces-discovers divergent (multiple) responses to a single question, situation or problem within a specific cognitive operation.</a:t>
            </a:r>
          </a:p>
        </p:txBody>
      </p:sp>
      <p:sp>
        <p:nvSpPr>
          <p:cNvPr id="55300" name="Rectangle 6"/>
          <p:cNvSpPr>
            <a:spLocks noChangeArrowheads="1"/>
          </p:cNvSpPr>
          <p:nvPr/>
        </p:nvSpPr>
        <p:spPr bwMode="auto">
          <a:xfrm>
            <a:off x="395288" y="3385017"/>
            <a:ext cx="8569325" cy="1938992"/>
          </a:xfrm>
          <a:prstGeom prst="rect">
            <a:avLst/>
          </a:prstGeom>
          <a:noFill/>
          <a:ln w="19050">
            <a:solidFill>
              <a:srgbClr val="0066FF"/>
            </a:solidFill>
            <a:miter lim="800000"/>
            <a:headEnd/>
            <a:tailEnd/>
          </a:ln>
        </p:spPr>
        <p:txBody>
          <a:bodyPr anchor="ctr">
            <a:spAutoFit/>
          </a:bodyPr>
          <a:lstStyle/>
          <a:p>
            <a:r>
              <a:rPr lang="en-US" dirty="0">
                <a:solidFill>
                  <a:srgbClr val="0066FF"/>
                </a:solidFill>
                <a:latin typeface="+mn-lt"/>
              </a:rPr>
              <a:t>The teacher designs a single or series of problems, situations or questions that seek multiple solutions to the </a:t>
            </a:r>
            <a:r>
              <a:rPr lang="en-US" i="1" dirty="0">
                <a:solidFill>
                  <a:srgbClr val="0066FF"/>
                </a:solidFill>
                <a:latin typeface="+mn-lt"/>
              </a:rPr>
              <a:t>same</a:t>
            </a:r>
            <a:r>
              <a:rPr lang="en-US" dirty="0">
                <a:solidFill>
                  <a:srgbClr val="0066FF"/>
                </a:solidFill>
                <a:latin typeface="+mn-lt"/>
              </a:rPr>
              <a:t> problem. The task is new to the students; therefore, each student is invited to discover new possibilities, as they produce multiple (divergent) responses to the specific problem.</a:t>
            </a:r>
          </a:p>
        </p:txBody>
      </p:sp>
      <p:sp>
        <p:nvSpPr>
          <p:cNvPr id="2" name="Footer Placeholder 1"/>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34895214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AU" sz="2400" b="1" dirty="0" smtClean="0">
                <a:solidFill>
                  <a:schemeClr val="tx2">
                    <a:lumMod val="75000"/>
                  </a:schemeClr>
                </a:solidFill>
                <a:effectLst/>
              </a:rPr>
              <a:t>What Does Research Tell Us?</a:t>
            </a:r>
          </a:p>
        </p:txBody>
      </p:sp>
      <p:sp>
        <p:nvSpPr>
          <p:cNvPr id="66563" name="Rectangle 3"/>
          <p:cNvSpPr>
            <a:spLocks noGrp="1" noChangeArrowheads="1"/>
          </p:cNvSpPr>
          <p:nvPr>
            <p:ph type="body" idx="4294967295"/>
          </p:nvPr>
        </p:nvSpPr>
        <p:spPr>
          <a:xfrm>
            <a:off x="539750" y="1628775"/>
            <a:ext cx="8229600" cy="4525963"/>
          </a:xfrm>
        </p:spPr>
        <p:txBody>
          <a:bodyPr/>
          <a:lstStyle/>
          <a:p>
            <a:r>
              <a:rPr lang="en-AU" sz="2000" dirty="0" err="1" smtClean="0">
                <a:solidFill>
                  <a:srgbClr val="0000FF"/>
                </a:solidFill>
              </a:rPr>
              <a:t>Seidentop</a:t>
            </a:r>
            <a:r>
              <a:rPr lang="en-AU" sz="2000" dirty="0" smtClean="0">
                <a:solidFill>
                  <a:srgbClr val="0000FF"/>
                </a:solidFill>
              </a:rPr>
              <a:t> “over 90 percent of all the lessons observed in teaching research in health and physical education fit the teacher directed format” (1983)</a:t>
            </a:r>
          </a:p>
          <a:p>
            <a:pPr>
              <a:buNone/>
            </a:pPr>
            <a:endParaRPr lang="en-AU" sz="2000" dirty="0" smtClean="0">
              <a:solidFill>
                <a:srgbClr val="0000FF"/>
              </a:solidFill>
            </a:endParaRPr>
          </a:p>
          <a:p>
            <a:r>
              <a:rPr lang="en-AU" sz="2000" dirty="0" err="1" smtClean="0">
                <a:solidFill>
                  <a:srgbClr val="002060"/>
                </a:solidFill>
              </a:rPr>
              <a:t>Cothran</a:t>
            </a:r>
            <a:r>
              <a:rPr lang="en-AU" sz="2000" dirty="0" smtClean="0">
                <a:solidFill>
                  <a:srgbClr val="002060"/>
                </a:solidFill>
              </a:rPr>
              <a:t> et al. (2005) found that the Command and Practice style were the  2 most commonly occurring styles used by QLD teachers of HPE</a:t>
            </a:r>
          </a:p>
          <a:p>
            <a:endParaRPr lang="en-AU" sz="2000" dirty="0" smtClean="0">
              <a:solidFill>
                <a:srgbClr val="002060"/>
              </a:solidFill>
            </a:endParaRPr>
          </a:p>
          <a:p>
            <a:r>
              <a:rPr lang="en-AU" sz="2000" dirty="0" smtClean="0">
                <a:solidFill>
                  <a:srgbClr val="0000FF"/>
                </a:solidFill>
              </a:rPr>
              <a:t>Teachers spend “most of their time using direct styles of teaching” (</a:t>
            </a:r>
            <a:r>
              <a:rPr lang="en-AU" sz="2000" dirty="0" err="1" smtClean="0">
                <a:solidFill>
                  <a:srgbClr val="0000FF"/>
                </a:solidFill>
              </a:rPr>
              <a:t>Curtner</a:t>
            </a:r>
            <a:r>
              <a:rPr lang="en-AU" sz="2000" dirty="0" smtClean="0">
                <a:solidFill>
                  <a:srgbClr val="0000FF"/>
                </a:solidFill>
              </a:rPr>
              <a:t>-Smith, </a:t>
            </a:r>
            <a:r>
              <a:rPr lang="en-AU" sz="2000" dirty="0" err="1" smtClean="0">
                <a:solidFill>
                  <a:srgbClr val="0000FF"/>
                </a:solidFill>
              </a:rPr>
              <a:t>Todorovich</a:t>
            </a:r>
            <a:r>
              <a:rPr lang="en-AU" sz="2000" dirty="0" smtClean="0">
                <a:solidFill>
                  <a:srgbClr val="0000FF"/>
                </a:solidFill>
              </a:rPr>
              <a:t>, </a:t>
            </a:r>
            <a:r>
              <a:rPr lang="en-AU" sz="2000" dirty="0" err="1" smtClean="0">
                <a:solidFill>
                  <a:srgbClr val="0000FF"/>
                </a:solidFill>
              </a:rPr>
              <a:t>McCaughtry</a:t>
            </a:r>
            <a:r>
              <a:rPr lang="en-AU" sz="2000" dirty="0" smtClean="0">
                <a:solidFill>
                  <a:srgbClr val="0000FF"/>
                </a:solidFill>
              </a:rPr>
              <a:t> &amp; </a:t>
            </a:r>
            <a:r>
              <a:rPr lang="en-AU" sz="2000" dirty="0" err="1" smtClean="0">
                <a:solidFill>
                  <a:srgbClr val="0000FF"/>
                </a:solidFill>
              </a:rPr>
              <a:t>Lacon</a:t>
            </a:r>
            <a:r>
              <a:rPr lang="en-AU" sz="2000" dirty="0" smtClean="0">
                <a:solidFill>
                  <a:srgbClr val="0000FF"/>
                </a:solidFill>
              </a:rPr>
              <a:t>, 2001, p177).</a:t>
            </a:r>
          </a:p>
          <a:p>
            <a:pPr>
              <a:buNone/>
            </a:pPr>
            <a:endParaRPr lang="en-AU" sz="2000" dirty="0" smtClean="0">
              <a:solidFill>
                <a:srgbClr val="0000FF"/>
              </a:solidFill>
            </a:endParaRPr>
          </a:p>
          <a:p>
            <a:r>
              <a:rPr lang="en-AU" sz="2000" dirty="0" smtClean="0">
                <a:solidFill>
                  <a:srgbClr val="002060"/>
                </a:solidFill>
              </a:rPr>
              <a:t>“Teachers spent the greatest percentage of time (55.97%) utilising the practice style, style B” (Hasty, 1997, p52.)</a:t>
            </a:r>
          </a:p>
          <a:p>
            <a:endParaRPr lang="en-AU" sz="2000" dirty="0" smtClean="0">
              <a:solidFill>
                <a:srgbClr val="002060"/>
              </a:solidFill>
            </a:endParaRPr>
          </a:p>
        </p:txBody>
      </p:sp>
      <p:sp>
        <p:nvSpPr>
          <p:cNvPr id="2" name="Footer Placeholder 1"/>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223368822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solidFill>
                  <a:srgbClr val="002060"/>
                </a:solidFill>
              </a:rPr>
              <a:t>What does this mean in teaching a game like Handball?</a:t>
            </a:r>
            <a:br>
              <a:rPr lang="en-AU" dirty="0">
                <a:solidFill>
                  <a:srgbClr val="002060"/>
                </a:solidFill>
              </a:rPr>
            </a:br>
            <a:endParaRPr lang="en-AU" dirty="0">
              <a:solidFill>
                <a:srgbClr val="002060"/>
              </a:solidFill>
            </a:endParaRPr>
          </a:p>
        </p:txBody>
      </p:sp>
      <p:sp>
        <p:nvSpPr>
          <p:cNvPr id="3" name="Content Placeholder 2"/>
          <p:cNvSpPr>
            <a:spLocks noGrp="1"/>
          </p:cNvSpPr>
          <p:nvPr>
            <p:ph idx="1"/>
          </p:nvPr>
        </p:nvSpPr>
        <p:spPr/>
        <p:txBody>
          <a:bodyPr>
            <a:normAutofit/>
          </a:bodyPr>
          <a:lstStyle/>
          <a:p>
            <a:r>
              <a:rPr lang="en-AU" sz="2400" b="1" dirty="0" smtClean="0">
                <a:solidFill>
                  <a:srgbClr val="0070C0"/>
                </a:solidFill>
              </a:rPr>
              <a:t>What do the students need to know to be able to play the game?</a:t>
            </a:r>
          </a:p>
          <a:p>
            <a:r>
              <a:rPr lang="en-AU" sz="2400" b="1" dirty="0" smtClean="0">
                <a:solidFill>
                  <a:srgbClr val="002060"/>
                </a:solidFill>
              </a:rPr>
              <a:t>Purposeful, structured and framed questions which require open ended responses allow the students to discover what they need to be able to play.</a:t>
            </a:r>
            <a:endParaRPr lang="en-AU" sz="2400" b="1" dirty="0" smtClean="0">
              <a:solidFill>
                <a:srgbClr val="C00000"/>
              </a:solidFill>
            </a:endParaRPr>
          </a:p>
          <a:p>
            <a:r>
              <a:rPr lang="en-AU" sz="2400" b="1" dirty="0" smtClean="0">
                <a:solidFill>
                  <a:srgbClr val="C00000"/>
                </a:solidFill>
              </a:rPr>
              <a:t>Which skills and strategies transfer from other games?</a:t>
            </a:r>
          </a:p>
          <a:p>
            <a:r>
              <a:rPr lang="en-AU" sz="2400" b="1" dirty="0" smtClean="0">
                <a:solidFill>
                  <a:schemeClr val="accent2">
                    <a:lumMod val="50000"/>
                  </a:schemeClr>
                </a:solidFill>
              </a:rPr>
              <a:t>When do we need to introduce rules like stepping, one handed throw, 9m line, and contact rules?</a:t>
            </a:r>
          </a:p>
          <a:p>
            <a:r>
              <a:rPr lang="en-AU" sz="2400" b="1" dirty="0" smtClean="0">
                <a:solidFill>
                  <a:srgbClr val="002060"/>
                </a:solidFill>
              </a:rPr>
              <a:t>What </a:t>
            </a:r>
            <a:r>
              <a:rPr lang="en-AU" sz="2400" b="1" dirty="0" smtClean="0">
                <a:solidFill>
                  <a:srgbClr val="002060"/>
                </a:solidFill>
              </a:rPr>
              <a:t>reasons would we have for introducing all rules?</a:t>
            </a:r>
            <a:endParaRPr lang="en-AU" sz="2400" b="1" dirty="0">
              <a:solidFill>
                <a:srgbClr val="002060"/>
              </a:solidFill>
            </a:endParaRPr>
          </a:p>
        </p:txBody>
      </p:sp>
      <p:sp>
        <p:nvSpPr>
          <p:cNvPr id="4" name="Text Placeholder 3"/>
          <p:cNvSpPr>
            <a:spLocks noGrp="1"/>
          </p:cNvSpPr>
          <p:nvPr>
            <p:ph type="body" sz="half" idx="2"/>
          </p:nvPr>
        </p:nvSpPr>
        <p:spPr/>
        <p:txBody>
          <a:bodyPr>
            <a:normAutofit/>
          </a:bodyPr>
          <a:lstStyle/>
          <a:p>
            <a:r>
              <a:rPr lang="en-AU" sz="2000" b="1" dirty="0" smtClean="0">
                <a:solidFill>
                  <a:srgbClr val="00B050"/>
                </a:solidFill>
              </a:rPr>
              <a:t>Handball is a new activity for most students… they can draw on prior learning of other games and apply strategies and skills from a variety of games. </a:t>
            </a:r>
          </a:p>
          <a:p>
            <a:endParaRPr lang="en-AU" sz="2000" b="1" dirty="0">
              <a:solidFill>
                <a:srgbClr val="00B050"/>
              </a:solidFill>
            </a:endParaRPr>
          </a:p>
          <a:p>
            <a:r>
              <a:rPr lang="en-AU" sz="2000" b="1" dirty="0" smtClean="0">
                <a:solidFill>
                  <a:schemeClr val="accent4">
                    <a:lumMod val="50000"/>
                  </a:schemeClr>
                </a:solidFill>
              </a:rPr>
              <a:t>Unknown or unfamiliar games provide the best opportunity to experiment with Games Sense .</a:t>
            </a:r>
            <a:endParaRPr lang="en-AU" sz="2000" b="1" dirty="0">
              <a:solidFill>
                <a:schemeClr val="accent4">
                  <a:lumMod val="50000"/>
                </a:schemeClr>
              </a:solidFill>
            </a:endParaRPr>
          </a:p>
        </p:txBody>
      </p:sp>
      <p:sp>
        <p:nvSpPr>
          <p:cNvPr id="5" name="Footer Placeholder 4"/>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1136964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2000" dirty="0" smtClean="0">
                <a:hlinkClick r:id="rId2"/>
              </a:rPr>
              <a:t>https://www.youtube.com/watch?v=fTWchrII8cw</a:t>
            </a:r>
            <a:r>
              <a:rPr lang="en-AU" sz="2000" dirty="0" smtClean="0"/>
              <a:t/>
            </a:r>
            <a:br>
              <a:rPr lang="en-AU" sz="2000" dirty="0" smtClean="0"/>
            </a:br>
            <a:endParaRPr lang="en-AU" sz="2000" dirty="0"/>
          </a:p>
        </p:txBody>
      </p:sp>
      <p:sp>
        <p:nvSpPr>
          <p:cNvPr id="3" name="Content Placeholder 2"/>
          <p:cNvSpPr>
            <a:spLocks noGrp="1"/>
          </p:cNvSpPr>
          <p:nvPr>
            <p:ph idx="1"/>
          </p:nvPr>
        </p:nvSpPr>
        <p:spPr/>
        <p:txBody>
          <a:bodyPr/>
          <a:lstStyle/>
          <a:p>
            <a:endParaRPr lang="en-AU" dirty="0"/>
          </a:p>
        </p:txBody>
      </p:sp>
      <p:sp>
        <p:nvSpPr>
          <p:cNvPr id="4" name="Footer Placeholder 3"/>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390121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3394720" cy="1715790"/>
          </a:xfrm>
        </p:spPr>
        <p:txBody>
          <a:bodyPr>
            <a:normAutofit fontScale="90000"/>
          </a:bodyPr>
          <a:lstStyle/>
          <a:p>
            <a:r>
              <a:rPr lang="en-AU" sz="2700" dirty="0" smtClean="0">
                <a:solidFill>
                  <a:srgbClr val="0070C0"/>
                </a:solidFill>
              </a:rPr>
              <a:t/>
            </a:r>
            <a:br>
              <a:rPr lang="en-AU" sz="2700" dirty="0" smtClean="0">
                <a:solidFill>
                  <a:srgbClr val="0070C0"/>
                </a:solidFill>
              </a:rPr>
            </a:br>
            <a:r>
              <a:rPr lang="en-AU" sz="2700" dirty="0">
                <a:solidFill>
                  <a:srgbClr val="002060"/>
                </a:solidFill>
              </a:rPr>
              <a:t>G</a:t>
            </a:r>
            <a:r>
              <a:rPr lang="en-AU" sz="2700" dirty="0" smtClean="0">
                <a:solidFill>
                  <a:srgbClr val="002060"/>
                </a:solidFill>
              </a:rPr>
              <a:t>ames</a:t>
            </a:r>
            <a:r>
              <a:rPr lang="en-AU" sz="2700" dirty="0" smtClean="0">
                <a:solidFill>
                  <a:srgbClr val="0070C0"/>
                </a:solidFill>
              </a:rPr>
              <a:t> </a:t>
            </a:r>
            <a:r>
              <a:rPr lang="en-AU" sz="2700" dirty="0" smtClean="0">
                <a:solidFill>
                  <a:srgbClr val="002060"/>
                </a:solidFill>
              </a:rPr>
              <a:t>Sense </a:t>
            </a:r>
            <a:r>
              <a:rPr lang="en-AU" sz="2700" dirty="0" smtClean="0">
                <a:solidFill>
                  <a:srgbClr val="0070C0"/>
                </a:solidFill>
              </a:rPr>
              <a:t>meets</a:t>
            </a:r>
            <a:r>
              <a:rPr lang="en-AU" sz="2700" dirty="0" smtClean="0">
                <a:solidFill>
                  <a:srgbClr val="002060"/>
                </a:solidFill>
              </a:rPr>
              <a:t> </a:t>
            </a:r>
            <a:r>
              <a:rPr lang="en-AU" sz="2700" dirty="0">
                <a:solidFill>
                  <a:srgbClr val="002060"/>
                </a:solidFill>
              </a:rPr>
              <a:t>Inquiry</a:t>
            </a:r>
            <a:r>
              <a:rPr lang="en-AU" sz="2700" dirty="0">
                <a:solidFill>
                  <a:srgbClr val="0070C0"/>
                </a:solidFill>
              </a:rPr>
              <a:t> meets </a:t>
            </a:r>
            <a:r>
              <a:rPr lang="en-AU" sz="2700" dirty="0" err="1">
                <a:solidFill>
                  <a:srgbClr val="002060"/>
                </a:solidFill>
              </a:rPr>
              <a:t>Mosston</a:t>
            </a:r>
            <a:r>
              <a:rPr lang="en-AU" sz="2700" dirty="0">
                <a:solidFill>
                  <a:srgbClr val="002060"/>
                </a:solidFill>
              </a:rPr>
              <a:t> and Ashworth</a:t>
            </a:r>
            <a:r>
              <a:rPr lang="en-AU" sz="2700" dirty="0">
                <a:solidFill>
                  <a:srgbClr val="0070C0"/>
                </a:solidFill>
              </a:rPr>
              <a:t> in the Olympic sport of </a:t>
            </a:r>
            <a:r>
              <a:rPr lang="en-AU" sz="2700" dirty="0">
                <a:solidFill>
                  <a:srgbClr val="002060"/>
                </a:solidFill>
              </a:rPr>
              <a:t>Handball</a:t>
            </a:r>
            <a:r>
              <a:rPr lang="en-AU" dirty="0">
                <a:solidFill>
                  <a:srgbClr val="0070C0"/>
                </a:solidFill>
              </a:rPr>
              <a:t/>
            </a:r>
            <a:br>
              <a:rPr lang="en-AU" dirty="0">
                <a:solidFill>
                  <a:srgbClr val="0070C0"/>
                </a:solidFill>
              </a:rPr>
            </a:br>
            <a:endParaRPr lang="en-AU" dirty="0">
              <a:solidFill>
                <a:srgbClr val="0070C0"/>
              </a:solidFill>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23928" y="273050"/>
            <a:ext cx="4706764" cy="5853113"/>
          </a:xfrm>
        </p:spPr>
      </p:pic>
      <p:sp>
        <p:nvSpPr>
          <p:cNvPr id="4" name="Text Placeholder 3"/>
          <p:cNvSpPr>
            <a:spLocks noGrp="1"/>
          </p:cNvSpPr>
          <p:nvPr>
            <p:ph type="body" sz="half" idx="2"/>
          </p:nvPr>
        </p:nvSpPr>
        <p:spPr>
          <a:xfrm>
            <a:off x="539552" y="2420888"/>
            <a:ext cx="3312368" cy="3993307"/>
          </a:xfrm>
        </p:spPr>
        <p:txBody>
          <a:bodyPr>
            <a:normAutofit/>
          </a:bodyPr>
          <a:lstStyle/>
          <a:p>
            <a:r>
              <a:rPr lang="en-AU" sz="2000" dirty="0"/>
              <a:t>The Olympic sport of Handball is a dynamic, fun and challenging. HPE teachers in Oceania are becoming more switched on to the possibilities of this fast paced, exciting and user friendly team sport that is enormously popular around the </a:t>
            </a:r>
            <a:r>
              <a:rPr lang="en-AU" sz="2000" dirty="0" smtClean="0"/>
              <a:t>world.</a:t>
            </a:r>
            <a:endParaRPr lang="en-AU" sz="2000" dirty="0"/>
          </a:p>
        </p:txBody>
      </p:sp>
      <p:sp>
        <p:nvSpPr>
          <p:cNvPr id="3" name="Footer Placeholder 2"/>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2652387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5">
                    <a:lumMod val="50000"/>
                  </a:schemeClr>
                </a:solidFill>
              </a:rPr>
              <a:t>Utilising Handball in HPE classes</a:t>
            </a:r>
            <a:endParaRPr lang="en-AU" dirty="0">
              <a:solidFill>
                <a:schemeClr val="accent5">
                  <a:lumMod val="50000"/>
                </a:schemeClr>
              </a:solidFill>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32959" y="273050"/>
            <a:ext cx="4395931" cy="5853113"/>
          </a:xfrm>
        </p:spPr>
      </p:pic>
      <p:sp>
        <p:nvSpPr>
          <p:cNvPr id="4" name="Text Placeholder 3"/>
          <p:cNvSpPr>
            <a:spLocks noGrp="1"/>
          </p:cNvSpPr>
          <p:nvPr>
            <p:ph type="body" sz="half" idx="2"/>
          </p:nvPr>
        </p:nvSpPr>
        <p:spPr/>
        <p:txBody>
          <a:bodyPr>
            <a:normAutofit/>
          </a:bodyPr>
          <a:lstStyle/>
          <a:p>
            <a:r>
              <a:rPr lang="en-AU" sz="2400" dirty="0" smtClean="0"/>
              <a:t>Can we use Games Sense, Inquiry and </a:t>
            </a:r>
            <a:r>
              <a:rPr lang="en-AU" sz="2400" dirty="0" err="1" smtClean="0"/>
              <a:t>Mosston</a:t>
            </a:r>
            <a:r>
              <a:rPr lang="en-AU" sz="2400" dirty="0" smtClean="0"/>
              <a:t> and Ashworth’s production teaching styles in a unit of work discovering the</a:t>
            </a:r>
            <a:r>
              <a:rPr lang="en-AU" sz="2400" dirty="0" smtClean="0">
                <a:solidFill>
                  <a:srgbClr val="002060"/>
                </a:solidFill>
              </a:rPr>
              <a:t> </a:t>
            </a:r>
            <a:r>
              <a:rPr lang="en-AU" sz="2400" dirty="0">
                <a:solidFill>
                  <a:srgbClr val="002060"/>
                </a:solidFill>
              </a:rPr>
              <a:t>inclusive and diverse possibilities of </a:t>
            </a:r>
            <a:r>
              <a:rPr lang="en-AU" sz="2400" dirty="0" smtClean="0">
                <a:solidFill>
                  <a:srgbClr val="002060"/>
                </a:solidFill>
              </a:rPr>
              <a:t>Handball?</a:t>
            </a:r>
          </a:p>
          <a:p>
            <a:endParaRPr lang="en-AU" sz="2400" dirty="0">
              <a:solidFill>
                <a:srgbClr val="002060"/>
              </a:solidFill>
            </a:endParaRPr>
          </a:p>
          <a:p>
            <a:r>
              <a:rPr lang="en-AU" sz="2400" b="1" dirty="0" smtClean="0">
                <a:solidFill>
                  <a:srgbClr val="C00000"/>
                </a:solidFill>
              </a:rPr>
              <a:t>I contend that we can.</a:t>
            </a:r>
          </a:p>
          <a:p>
            <a:endParaRPr lang="en-AU" sz="2000" dirty="0">
              <a:solidFill>
                <a:srgbClr val="002060"/>
              </a:solidFill>
            </a:endParaRPr>
          </a:p>
        </p:txBody>
      </p:sp>
      <p:sp>
        <p:nvSpPr>
          <p:cNvPr id="3" name="Footer Placeholder 2"/>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4050578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2000" b="1" dirty="0" smtClean="0">
                <a:solidFill>
                  <a:schemeClr val="accent5">
                    <a:lumMod val="50000"/>
                  </a:schemeClr>
                </a:solidFill>
              </a:rPr>
              <a:t>What are the commonalities between </a:t>
            </a:r>
            <a:r>
              <a:rPr lang="en-AU" sz="2000" b="1" dirty="0" smtClean="0">
                <a:solidFill>
                  <a:schemeClr val="accent4">
                    <a:lumMod val="75000"/>
                  </a:schemeClr>
                </a:solidFill>
              </a:rPr>
              <a:t>Games Sense</a:t>
            </a:r>
            <a:r>
              <a:rPr lang="en-AU" sz="2000" b="1" dirty="0" smtClean="0">
                <a:solidFill>
                  <a:schemeClr val="accent5">
                    <a:lumMod val="50000"/>
                  </a:schemeClr>
                </a:solidFill>
              </a:rPr>
              <a:t>, </a:t>
            </a:r>
            <a:r>
              <a:rPr lang="en-AU" sz="2000" b="1" dirty="0" smtClean="0">
                <a:solidFill>
                  <a:srgbClr val="0070C0"/>
                </a:solidFill>
              </a:rPr>
              <a:t>Inquiry</a:t>
            </a:r>
            <a:r>
              <a:rPr lang="en-AU" sz="2000" b="1" dirty="0" smtClean="0">
                <a:solidFill>
                  <a:schemeClr val="accent5">
                    <a:lumMod val="50000"/>
                  </a:schemeClr>
                </a:solidFill>
              </a:rPr>
              <a:t> and the </a:t>
            </a:r>
            <a:r>
              <a:rPr lang="en-AU" sz="2000" b="1" dirty="0">
                <a:solidFill>
                  <a:schemeClr val="accent2">
                    <a:lumMod val="75000"/>
                  </a:schemeClr>
                </a:solidFill>
              </a:rPr>
              <a:t>P</a:t>
            </a:r>
            <a:r>
              <a:rPr lang="en-AU" sz="2000" b="1" dirty="0" smtClean="0">
                <a:solidFill>
                  <a:schemeClr val="accent2">
                    <a:lumMod val="75000"/>
                  </a:schemeClr>
                </a:solidFill>
              </a:rPr>
              <a:t>roduction </a:t>
            </a:r>
            <a:r>
              <a:rPr lang="en-AU" sz="2000" b="1" dirty="0">
                <a:solidFill>
                  <a:schemeClr val="accent2">
                    <a:lumMod val="75000"/>
                  </a:schemeClr>
                </a:solidFill>
              </a:rPr>
              <a:t>T</a:t>
            </a:r>
            <a:r>
              <a:rPr lang="en-AU" sz="2000" b="1" dirty="0" smtClean="0">
                <a:solidFill>
                  <a:schemeClr val="accent2">
                    <a:lumMod val="75000"/>
                  </a:schemeClr>
                </a:solidFill>
              </a:rPr>
              <a:t>eaching </a:t>
            </a:r>
            <a:r>
              <a:rPr lang="en-AU" sz="2000" b="1" dirty="0">
                <a:solidFill>
                  <a:schemeClr val="accent2">
                    <a:lumMod val="75000"/>
                  </a:schemeClr>
                </a:solidFill>
              </a:rPr>
              <a:t>S</a:t>
            </a:r>
            <a:r>
              <a:rPr lang="en-AU" sz="2000" b="1" dirty="0" smtClean="0">
                <a:solidFill>
                  <a:schemeClr val="accent2">
                    <a:lumMod val="75000"/>
                  </a:schemeClr>
                </a:solidFill>
              </a:rPr>
              <a:t>tyles</a:t>
            </a:r>
            <a:r>
              <a:rPr lang="en-AU" sz="2000" b="1" dirty="0" smtClean="0">
                <a:solidFill>
                  <a:schemeClr val="accent5">
                    <a:lumMod val="50000"/>
                  </a:schemeClr>
                </a:solidFill>
              </a:rPr>
              <a:t>?</a:t>
            </a:r>
            <a:endParaRPr lang="en-AU" sz="2000" b="1" dirty="0">
              <a:solidFill>
                <a:schemeClr val="accent5">
                  <a:lumMod val="50000"/>
                </a:schemeClr>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4691" y="1600200"/>
            <a:ext cx="6034617" cy="4525963"/>
          </a:xfrm>
        </p:spPr>
      </p:pic>
      <p:sp>
        <p:nvSpPr>
          <p:cNvPr id="3" name="Footer Placeholder 2"/>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2820632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78098"/>
          </a:xfrm>
        </p:spPr>
        <p:txBody>
          <a:bodyPr/>
          <a:lstStyle/>
          <a:p>
            <a:pPr algn="l" eaLnBrk="1" hangingPunct="1">
              <a:defRPr/>
            </a:pPr>
            <a:r>
              <a:rPr lang="en-US" sz="2400" b="1" dirty="0" smtClean="0">
                <a:solidFill>
                  <a:srgbClr val="002060"/>
                </a:solidFill>
                <a:effectLst/>
              </a:rPr>
              <a:t>Inquiry style of teaching</a:t>
            </a:r>
          </a:p>
        </p:txBody>
      </p:sp>
      <p:sp>
        <p:nvSpPr>
          <p:cNvPr id="5123" name="Rectangle 3"/>
          <p:cNvSpPr>
            <a:spLocks noGrp="1" noChangeArrowheads="1"/>
          </p:cNvSpPr>
          <p:nvPr>
            <p:ph type="body" idx="1"/>
          </p:nvPr>
        </p:nvSpPr>
        <p:spPr>
          <a:xfrm>
            <a:off x="0" y="1124744"/>
            <a:ext cx="9036496" cy="4474369"/>
          </a:xfrm>
        </p:spPr>
        <p:txBody>
          <a:bodyPr>
            <a:normAutofit/>
          </a:bodyPr>
          <a:lstStyle/>
          <a:p>
            <a:pPr>
              <a:buFont typeface="Wingdings" pitchFamily="2" charset="2"/>
              <a:buChar char="§"/>
            </a:pPr>
            <a:r>
              <a:rPr lang="en-AU" sz="1800" dirty="0" smtClean="0"/>
              <a:t>characterised </a:t>
            </a:r>
            <a:r>
              <a:rPr lang="en-AU" sz="1800" smtClean="0"/>
              <a:t>by students </a:t>
            </a:r>
            <a:r>
              <a:rPr lang="en-AU" sz="1800" dirty="0" smtClean="0"/>
              <a:t>being provided with learning experiences where processes of learning outcomes are arrived at with gentle guidance by the teacher.</a:t>
            </a:r>
          </a:p>
          <a:p>
            <a:pPr marL="0" indent="0">
              <a:buNone/>
            </a:pPr>
            <a:endParaRPr lang="en-US" sz="1800" dirty="0" smtClean="0"/>
          </a:p>
          <a:p>
            <a:pPr>
              <a:buFont typeface="Wingdings" pitchFamily="2" charset="2"/>
              <a:buChar char="§"/>
            </a:pPr>
            <a:r>
              <a:rPr lang="en-AU" sz="1800" dirty="0" smtClean="0"/>
              <a:t>teacher acts as a facilitator by presenting a combination of structured and framed questions, problems, examples and learning activities.</a:t>
            </a:r>
          </a:p>
          <a:p>
            <a:pPr>
              <a:buFont typeface="Wingdings" pitchFamily="2" charset="2"/>
              <a:buChar char="§"/>
            </a:pPr>
            <a:endParaRPr lang="en-AU" sz="1800" dirty="0" smtClean="0"/>
          </a:p>
          <a:p>
            <a:pPr>
              <a:buFont typeface="Wingdings" pitchFamily="2" charset="2"/>
              <a:buChar char="§"/>
            </a:pPr>
            <a:r>
              <a:rPr lang="en-AU" sz="1800" dirty="0" smtClean="0"/>
              <a:t>‘process-oriented’ -  focus is more on the learning process than the final product or outcome.</a:t>
            </a:r>
          </a:p>
          <a:p>
            <a:pPr>
              <a:buFont typeface="Wingdings" pitchFamily="2" charset="2"/>
              <a:buChar char="§"/>
            </a:pPr>
            <a:endParaRPr lang="en-AU" sz="1800" dirty="0" smtClean="0"/>
          </a:p>
          <a:p>
            <a:pPr>
              <a:buFont typeface="Wingdings" pitchFamily="2" charset="2"/>
              <a:buChar char="§"/>
            </a:pPr>
            <a:r>
              <a:rPr lang="en-AU" sz="1800" dirty="0" smtClean="0"/>
              <a:t>environment that is free of fear of failure as students experience learning situations that require them to inquire, speculate, reflect, analyse and discover answers on their own. </a:t>
            </a:r>
          </a:p>
          <a:p>
            <a:pPr>
              <a:buFont typeface="Wingdings" pitchFamily="2" charset="2"/>
              <a:buChar char="§"/>
            </a:pPr>
            <a:endParaRPr lang="en-AU" sz="1800" dirty="0" smtClean="0"/>
          </a:p>
          <a:p>
            <a:pPr>
              <a:buFont typeface="Wingdings" pitchFamily="2" charset="2"/>
              <a:buChar char="§"/>
            </a:pPr>
            <a:r>
              <a:rPr lang="en-AU" sz="1800" dirty="0" smtClean="0"/>
              <a:t>students have the opportunity to think and be creative and develop a greater understanding of the subject matter, thereby strengthening their self-concept.</a:t>
            </a:r>
          </a:p>
          <a:p>
            <a:pPr marL="0" indent="0">
              <a:buNone/>
            </a:pPr>
            <a:endParaRPr lang="en-AU" sz="1600" dirty="0" smtClean="0"/>
          </a:p>
        </p:txBody>
      </p:sp>
      <p:sp>
        <p:nvSpPr>
          <p:cNvPr id="2" name="Footer Placeholder 1"/>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2882635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l"/>
            <a:r>
              <a:rPr lang="en-AU" sz="2400" b="1" dirty="0" smtClean="0">
                <a:solidFill>
                  <a:srgbClr val="0070C0"/>
                </a:solidFill>
              </a:rPr>
              <a:t>Invasion Games</a:t>
            </a:r>
            <a:endParaRPr lang="en-AU" sz="2400" dirty="0">
              <a:solidFill>
                <a:srgbClr val="0070C0"/>
              </a:solidFill>
            </a:endParaRPr>
          </a:p>
        </p:txBody>
      </p:sp>
      <p:sp>
        <p:nvSpPr>
          <p:cNvPr id="3" name="Content Placeholder 2"/>
          <p:cNvSpPr>
            <a:spLocks noGrp="1"/>
          </p:cNvSpPr>
          <p:nvPr>
            <p:ph idx="1"/>
          </p:nvPr>
        </p:nvSpPr>
        <p:spPr/>
        <p:txBody>
          <a:bodyPr>
            <a:normAutofit/>
          </a:bodyPr>
          <a:lstStyle/>
          <a:p>
            <a:r>
              <a:rPr lang="en-AU" sz="2600" dirty="0" smtClean="0">
                <a:solidFill>
                  <a:schemeClr val="accent3">
                    <a:lumMod val="50000"/>
                  </a:schemeClr>
                </a:solidFill>
              </a:rPr>
              <a:t>In Invasion games the aim is to score more points within the time limit than the opposing team, while endeavouring to keep their score to a minimum.</a:t>
            </a:r>
            <a:r>
              <a:rPr lang="en-AU" dirty="0" smtClean="0"/>
              <a:t> </a:t>
            </a:r>
          </a:p>
          <a:p>
            <a:pPr marL="0" indent="0">
              <a:buNone/>
            </a:pPr>
            <a:r>
              <a:rPr lang="en-AU" dirty="0" smtClean="0">
                <a:solidFill>
                  <a:schemeClr val="accent1">
                    <a:lumMod val="75000"/>
                  </a:schemeClr>
                </a:solidFill>
              </a:rPr>
              <a:t>	</a:t>
            </a:r>
          </a:p>
          <a:p>
            <a:pPr marL="0" indent="0">
              <a:buNone/>
            </a:pPr>
            <a:r>
              <a:rPr lang="en-AU" dirty="0" smtClean="0">
                <a:solidFill>
                  <a:schemeClr val="accent1">
                    <a:lumMod val="75000"/>
                  </a:schemeClr>
                </a:solidFill>
              </a:rPr>
              <a:t>A variety of sporting patterns is evident: Handball is an example  - </a:t>
            </a:r>
            <a:r>
              <a:rPr lang="en-AU" dirty="0" smtClean="0"/>
              <a:t>the ball can be thrown or shot into a target</a:t>
            </a:r>
          </a:p>
          <a:p>
            <a:endParaRPr lang="en-AU" dirty="0"/>
          </a:p>
        </p:txBody>
      </p:sp>
      <p:sp>
        <p:nvSpPr>
          <p:cNvPr id="4" name="Footer Placeholder 3"/>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1912684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32656"/>
            <a:ext cx="8229600" cy="900113"/>
          </a:xfrm>
        </p:spPr>
        <p:txBody>
          <a:bodyPr>
            <a:normAutofit fontScale="90000"/>
          </a:bodyPr>
          <a:lstStyle/>
          <a:p>
            <a:r>
              <a:rPr lang="en-AU" sz="2400" b="1" dirty="0">
                <a:solidFill>
                  <a:srgbClr val="002060"/>
                </a:solidFill>
              </a:rPr>
              <a:t>Games </a:t>
            </a:r>
            <a:r>
              <a:rPr lang="en-AU" sz="2400" b="1" dirty="0" smtClean="0">
                <a:solidFill>
                  <a:srgbClr val="002060"/>
                </a:solidFill>
              </a:rPr>
              <a:t>Sense or</a:t>
            </a:r>
            <a:br>
              <a:rPr lang="en-AU" sz="2400" b="1" dirty="0" smtClean="0">
                <a:solidFill>
                  <a:srgbClr val="002060"/>
                </a:solidFill>
              </a:rPr>
            </a:br>
            <a:r>
              <a:rPr lang="en-AU" sz="2400" b="1" dirty="0" smtClean="0">
                <a:solidFill>
                  <a:srgbClr val="002060"/>
                </a:solidFill>
              </a:rPr>
              <a:t>Teaching </a:t>
            </a:r>
            <a:r>
              <a:rPr lang="en-AU" sz="2400" b="1" dirty="0">
                <a:solidFill>
                  <a:srgbClr val="002060"/>
                </a:solidFill>
              </a:rPr>
              <a:t>Games for Understanding (</a:t>
            </a:r>
            <a:r>
              <a:rPr lang="en-AU" sz="2400" b="1" dirty="0" err="1">
                <a:solidFill>
                  <a:srgbClr val="002060"/>
                </a:solidFill>
              </a:rPr>
              <a:t>TGfU</a:t>
            </a:r>
            <a:r>
              <a:rPr lang="en-AU" sz="2400" b="1" dirty="0">
                <a:solidFill>
                  <a:srgbClr val="002060"/>
                </a:solidFill>
              </a:rPr>
              <a:t>) (Bunker &amp; Thorpe), </a:t>
            </a:r>
            <a:br>
              <a:rPr lang="en-AU" sz="2400" b="1" dirty="0">
                <a:solidFill>
                  <a:srgbClr val="002060"/>
                </a:solidFill>
              </a:rPr>
            </a:br>
            <a:endParaRPr lang="en-AU" sz="2400" b="1" dirty="0">
              <a:solidFill>
                <a:srgbClr val="002060"/>
              </a:solidFill>
            </a:endParaRPr>
          </a:p>
        </p:txBody>
      </p:sp>
      <p:sp>
        <p:nvSpPr>
          <p:cNvPr id="3" name="Content Placeholder 2"/>
          <p:cNvSpPr>
            <a:spLocks noGrp="1"/>
          </p:cNvSpPr>
          <p:nvPr>
            <p:ph idx="1"/>
          </p:nvPr>
        </p:nvSpPr>
        <p:spPr>
          <a:xfrm>
            <a:off x="251520" y="1484313"/>
            <a:ext cx="8640960" cy="4114800"/>
          </a:xfrm>
        </p:spPr>
        <p:txBody>
          <a:bodyPr/>
          <a:lstStyle/>
          <a:p>
            <a:r>
              <a:rPr lang="en-AU" sz="1600" dirty="0"/>
              <a:t>Game Sense </a:t>
            </a:r>
            <a:r>
              <a:rPr lang="en-AU" sz="1600" dirty="0" smtClean="0"/>
              <a:t>uses </a:t>
            </a:r>
            <a:r>
              <a:rPr lang="en-AU" sz="1600" dirty="0"/>
              <a:t>games as the focus of the </a:t>
            </a:r>
            <a:r>
              <a:rPr lang="en-AU" sz="1600" dirty="0" smtClean="0"/>
              <a:t>session</a:t>
            </a:r>
            <a:r>
              <a:rPr lang="en-AU" sz="1600" dirty="0"/>
              <a:t> </a:t>
            </a:r>
            <a:r>
              <a:rPr lang="en-AU" sz="1600" dirty="0" smtClean="0"/>
              <a:t>rather </a:t>
            </a:r>
            <a:r>
              <a:rPr lang="en-AU" sz="1600" dirty="0"/>
              <a:t>than </a:t>
            </a:r>
            <a:r>
              <a:rPr lang="en-AU" sz="1600" dirty="0" smtClean="0"/>
              <a:t>technique </a:t>
            </a:r>
            <a:r>
              <a:rPr lang="en-AU" sz="1600" dirty="0"/>
              <a:t>practice, </a:t>
            </a:r>
            <a:endParaRPr lang="en-AU" sz="1600" dirty="0" smtClean="0"/>
          </a:p>
          <a:p>
            <a:r>
              <a:rPr lang="en-AU" sz="1600" dirty="0"/>
              <a:t>P</a:t>
            </a:r>
            <a:r>
              <a:rPr lang="en-AU" sz="1600" dirty="0" smtClean="0"/>
              <a:t>layers </a:t>
            </a:r>
            <a:r>
              <a:rPr lang="en-AU" sz="1600" dirty="0"/>
              <a:t>are encouraged </a:t>
            </a:r>
            <a:r>
              <a:rPr lang="en-AU" sz="1600" dirty="0" smtClean="0"/>
              <a:t>to:</a:t>
            </a:r>
          </a:p>
          <a:p>
            <a:pPr marL="0" indent="0">
              <a:buNone/>
            </a:pPr>
            <a:r>
              <a:rPr lang="en-AU" sz="1600" dirty="0" smtClean="0"/>
              <a:t>	1. become </a:t>
            </a:r>
            <a:r>
              <a:rPr lang="en-AU" sz="1600" dirty="0"/>
              <a:t>more tactically aware and make better decisions during the </a:t>
            </a:r>
            <a:r>
              <a:rPr lang="en-AU" sz="1600" dirty="0" smtClean="0"/>
              <a:t>game</a:t>
            </a:r>
          </a:p>
          <a:p>
            <a:pPr marL="0" indent="0">
              <a:buNone/>
            </a:pPr>
            <a:r>
              <a:rPr lang="en-AU" sz="1600" dirty="0" smtClean="0"/>
              <a:t>	2. begin </a:t>
            </a:r>
            <a:r>
              <a:rPr lang="en-AU" sz="1600" dirty="0"/>
              <a:t>to think strategically about game concepts whilst developing skills within a </a:t>
            </a:r>
            <a:r>
              <a:rPr lang="en-AU" sz="1600" dirty="0" smtClean="0"/>
              <a:t>	realistic </a:t>
            </a:r>
            <a:r>
              <a:rPr lang="en-AU" sz="1600" dirty="0"/>
              <a:t>context and most importantly, </a:t>
            </a:r>
            <a:endParaRPr lang="en-AU" sz="1600" dirty="0" smtClean="0"/>
          </a:p>
          <a:p>
            <a:pPr marL="0" indent="0">
              <a:buNone/>
            </a:pPr>
            <a:r>
              <a:rPr lang="en-AU" sz="1600" dirty="0"/>
              <a:t>	</a:t>
            </a:r>
            <a:r>
              <a:rPr lang="en-AU" sz="1600" dirty="0" smtClean="0"/>
              <a:t>3. have </a:t>
            </a:r>
            <a:r>
              <a:rPr lang="en-AU" sz="1600" dirty="0"/>
              <a:t>fun. </a:t>
            </a:r>
            <a:endParaRPr lang="en-AU" sz="1600" dirty="0" smtClean="0"/>
          </a:p>
          <a:p>
            <a:r>
              <a:rPr lang="en-AU" sz="1600" dirty="0"/>
              <a:t>B</a:t>
            </a:r>
            <a:r>
              <a:rPr lang="en-AU" sz="1600" dirty="0" smtClean="0"/>
              <a:t>y </a:t>
            </a:r>
            <a:r>
              <a:rPr lang="en-AU" sz="1600" dirty="0"/>
              <a:t>focusing on the game (not necessarily the 'full' game), players are encouraged to develop a greater understanding of the game being played. </a:t>
            </a:r>
            <a:endParaRPr lang="en-AU" sz="1600" dirty="0" smtClean="0"/>
          </a:p>
          <a:p>
            <a:r>
              <a:rPr lang="en-AU" sz="1600" dirty="0" smtClean="0"/>
              <a:t>Students </a:t>
            </a:r>
            <a:r>
              <a:rPr lang="en-AU" sz="1600" dirty="0"/>
              <a:t>are more tactically aware and </a:t>
            </a:r>
            <a:r>
              <a:rPr lang="en-AU" sz="1600" dirty="0" smtClean="0"/>
              <a:t>therefore </a:t>
            </a:r>
            <a:r>
              <a:rPr lang="en-AU" sz="1600" dirty="0"/>
              <a:t>able to make better decisions during the game. </a:t>
            </a:r>
            <a:endParaRPr lang="en-AU" sz="1600" dirty="0" smtClean="0"/>
          </a:p>
          <a:p>
            <a:r>
              <a:rPr lang="en-AU" sz="1600" dirty="0" smtClean="0"/>
              <a:t>Skills </a:t>
            </a:r>
            <a:r>
              <a:rPr lang="en-AU" sz="1600" dirty="0"/>
              <a:t>are being developed within a realistic and enjoyable context rather than </a:t>
            </a:r>
            <a:r>
              <a:rPr lang="en-AU" sz="1600" dirty="0" smtClean="0"/>
              <a:t>practiced </a:t>
            </a:r>
            <a:r>
              <a:rPr lang="en-AU" sz="1600" dirty="0"/>
              <a:t>in </a:t>
            </a:r>
            <a:r>
              <a:rPr lang="en-AU" sz="1600" dirty="0" smtClean="0"/>
              <a:t>isolation</a:t>
            </a:r>
          </a:p>
          <a:p>
            <a:endParaRPr lang="en-AU" sz="1600" dirty="0"/>
          </a:p>
          <a:p>
            <a:r>
              <a:rPr lang="en-AU" sz="1600" dirty="0">
                <a:hlinkClick r:id="rId2"/>
              </a:rPr>
              <a:t>http://</a:t>
            </a:r>
            <a:r>
              <a:rPr lang="en-AU" sz="1600" dirty="0" smtClean="0">
                <a:hlinkClick r:id="rId2"/>
              </a:rPr>
              <a:t>www.activehealth.uow.edu.au/gamesense/index.html</a:t>
            </a:r>
            <a:endParaRPr lang="en-AU" sz="1600" dirty="0" smtClean="0"/>
          </a:p>
          <a:p>
            <a:endParaRPr lang="en-AU" sz="1600" dirty="0" smtClean="0"/>
          </a:p>
          <a:p>
            <a:endParaRPr lang="en-AU" sz="1600" dirty="0"/>
          </a:p>
        </p:txBody>
      </p:sp>
      <p:sp>
        <p:nvSpPr>
          <p:cNvPr id="4" name="Footer Placeholder 3"/>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386141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a:xfrm>
            <a:off x="251520" y="116632"/>
            <a:ext cx="6480720" cy="854968"/>
          </a:xfrm>
        </p:spPr>
        <p:txBody>
          <a:bodyPr/>
          <a:lstStyle/>
          <a:p>
            <a:pPr eaLnBrk="1" hangingPunct="1"/>
            <a:r>
              <a:rPr lang="en-AU" sz="2400" b="1" dirty="0" smtClean="0">
                <a:solidFill>
                  <a:srgbClr val="CC3300"/>
                </a:solidFill>
                <a:effectLst/>
              </a:rPr>
              <a:t>  </a:t>
            </a:r>
            <a:r>
              <a:rPr lang="en-AU" sz="2400" b="1" dirty="0" smtClean="0">
                <a:solidFill>
                  <a:schemeClr val="tx2">
                    <a:lumMod val="75000"/>
                  </a:schemeClr>
                </a:solidFill>
                <a:effectLst/>
              </a:rPr>
              <a:t>The </a:t>
            </a:r>
            <a:r>
              <a:rPr lang="en-AU" sz="2400" dirty="0" smtClean="0">
                <a:solidFill>
                  <a:schemeClr val="tx2">
                    <a:lumMod val="75000"/>
                  </a:schemeClr>
                </a:solidFill>
                <a:effectLst/>
              </a:rPr>
              <a:t>s</a:t>
            </a:r>
            <a:r>
              <a:rPr lang="en-AU" sz="2400" b="1" dirty="0" smtClean="0">
                <a:solidFill>
                  <a:schemeClr val="tx2">
                    <a:lumMod val="75000"/>
                  </a:schemeClr>
                </a:solidFill>
                <a:effectLst/>
              </a:rPr>
              <a:t>pectrum of teaching styles</a:t>
            </a:r>
            <a:br>
              <a:rPr lang="en-AU" sz="2400" b="1" dirty="0" smtClean="0">
                <a:solidFill>
                  <a:schemeClr val="tx2">
                    <a:lumMod val="75000"/>
                  </a:schemeClr>
                </a:solidFill>
                <a:effectLst/>
              </a:rPr>
            </a:br>
            <a:endParaRPr lang="en-AU" sz="2400" b="1" dirty="0" smtClean="0">
              <a:solidFill>
                <a:schemeClr val="tx2">
                  <a:lumMod val="75000"/>
                </a:schemeClr>
              </a:solidFill>
              <a:effectLst/>
            </a:endParaRPr>
          </a:p>
        </p:txBody>
      </p:sp>
      <p:sp>
        <p:nvSpPr>
          <p:cNvPr id="13315" name="Rectangle 4"/>
          <p:cNvSpPr>
            <a:spLocks noChangeArrowheads="1"/>
          </p:cNvSpPr>
          <p:nvPr/>
        </p:nvSpPr>
        <p:spPr bwMode="auto">
          <a:xfrm>
            <a:off x="179512" y="1341438"/>
            <a:ext cx="8856983" cy="4712059"/>
          </a:xfrm>
          <a:prstGeom prst="rect">
            <a:avLst/>
          </a:prstGeom>
          <a:noFill/>
          <a:ln w="9525">
            <a:noFill/>
            <a:miter lim="800000"/>
            <a:headEnd/>
            <a:tailEnd/>
          </a:ln>
        </p:spPr>
        <p:txBody>
          <a:bodyPr wrap="square">
            <a:spAutoFit/>
          </a:bodyPr>
          <a:lstStyle/>
          <a:p>
            <a:pPr>
              <a:buFont typeface="Arial" charset="0"/>
              <a:buChar char="•"/>
            </a:pPr>
            <a:r>
              <a:rPr lang="en-AU" sz="2000" dirty="0">
                <a:solidFill>
                  <a:schemeClr val="accent2"/>
                </a:solidFill>
                <a:latin typeface="+mj-lt"/>
              </a:rPr>
              <a:t> </a:t>
            </a:r>
            <a:r>
              <a:rPr lang="en-AU" sz="2000" dirty="0">
                <a:solidFill>
                  <a:srgbClr val="0066FF"/>
                </a:solidFill>
                <a:latin typeface="+mj-lt"/>
              </a:rPr>
              <a:t>Began in 1966 when </a:t>
            </a:r>
            <a:r>
              <a:rPr lang="en-AU" sz="2000" dirty="0" err="1">
                <a:solidFill>
                  <a:srgbClr val="0066FF"/>
                </a:solidFill>
                <a:latin typeface="+mj-lt"/>
              </a:rPr>
              <a:t>Muska</a:t>
            </a:r>
            <a:r>
              <a:rPr lang="en-AU" sz="2000" dirty="0">
                <a:solidFill>
                  <a:srgbClr val="0066FF"/>
                </a:solidFill>
                <a:latin typeface="+mj-lt"/>
              </a:rPr>
              <a:t> </a:t>
            </a:r>
            <a:r>
              <a:rPr lang="en-AU" sz="2000" dirty="0" err="1">
                <a:solidFill>
                  <a:srgbClr val="0066FF"/>
                </a:solidFill>
                <a:latin typeface="+mj-lt"/>
              </a:rPr>
              <a:t>Mosston</a:t>
            </a:r>
            <a:r>
              <a:rPr lang="en-AU" sz="2000" dirty="0">
                <a:solidFill>
                  <a:srgbClr val="0066FF"/>
                </a:solidFill>
                <a:latin typeface="+mj-lt"/>
              </a:rPr>
              <a:t> developed the </a:t>
            </a:r>
            <a:r>
              <a:rPr lang="en-AU" sz="2000" i="1" dirty="0">
                <a:solidFill>
                  <a:srgbClr val="0066FF"/>
                </a:solidFill>
                <a:latin typeface="+mj-lt"/>
              </a:rPr>
              <a:t>Spectrum of Teaching Styles</a:t>
            </a:r>
            <a:r>
              <a:rPr lang="en-AU" sz="2000" dirty="0">
                <a:solidFill>
                  <a:srgbClr val="0066FF"/>
                </a:solidFill>
                <a:latin typeface="+mj-lt"/>
              </a:rPr>
              <a:t>.</a:t>
            </a:r>
          </a:p>
          <a:p>
            <a:pPr>
              <a:buFont typeface="Arial" charset="0"/>
              <a:buNone/>
            </a:pPr>
            <a:endParaRPr lang="en-AU" sz="2000" dirty="0">
              <a:solidFill>
                <a:srgbClr val="0066FF"/>
              </a:solidFill>
              <a:latin typeface="+mj-lt"/>
            </a:endParaRPr>
          </a:p>
          <a:p>
            <a:pPr>
              <a:buFont typeface="Arial" charset="0"/>
              <a:buChar char="•"/>
            </a:pPr>
            <a:r>
              <a:rPr lang="en-AU" sz="2000" dirty="0">
                <a:solidFill>
                  <a:srgbClr val="008000"/>
                </a:solidFill>
                <a:latin typeface="+mj-lt"/>
              </a:rPr>
              <a:t> The </a:t>
            </a:r>
            <a:r>
              <a:rPr lang="en-AU" sz="2000" i="1" dirty="0">
                <a:solidFill>
                  <a:srgbClr val="008000"/>
                </a:solidFill>
                <a:latin typeface="+mj-lt"/>
              </a:rPr>
              <a:t>Spectrum of Teaching Styles</a:t>
            </a:r>
            <a:r>
              <a:rPr lang="en-AU" sz="2000" dirty="0">
                <a:solidFill>
                  <a:srgbClr val="008000"/>
                </a:solidFill>
                <a:latin typeface="+mj-lt"/>
              </a:rPr>
              <a:t> was based on the premise that teaching is a chain of decision making, i.e., who makes the decisions and when and what are the intentions or purpose</a:t>
            </a:r>
            <a:r>
              <a:rPr lang="en-AU" sz="2000" dirty="0" smtClean="0">
                <a:solidFill>
                  <a:srgbClr val="008000"/>
                </a:solidFill>
                <a:latin typeface="+mj-lt"/>
              </a:rPr>
              <a:t>.</a:t>
            </a:r>
          </a:p>
          <a:p>
            <a:pPr>
              <a:buFont typeface="Arial" charset="0"/>
              <a:buChar char="•"/>
            </a:pPr>
            <a:endParaRPr lang="en-AU" sz="2000" dirty="0" smtClean="0">
              <a:solidFill>
                <a:srgbClr val="008000"/>
              </a:solidFill>
              <a:latin typeface="+mj-lt"/>
            </a:endParaRPr>
          </a:p>
          <a:p>
            <a:pPr eaLnBrk="1" hangingPunct="1">
              <a:lnSpc>
                <a:spcPct val="90000"/>
              </a:lnSpc>
            </a:pPr>
            <a:r>
              <a:rPr lang="en-US" sz="2000" dirty="0" err="1">
                <a:solidFill>
                  <a:srgbClr val="0000FF"/>
                </a:solidFill>
                <a:latin typeface="+mj-lt"/>
              </a:rPr>
              <a:t>Mosston</a:t>
            </a:r>
            <a:r>
              <a:rPr lang="en-US" sz="2000" dirty="0">
                <a:solidFill>
                  <a:srgbClr val="0000FF"/>
                </a:solidFill>
                <a:latin typeface="+mj-lt"/>
              </a:rPr>
              <a:t> </a:t>
            </a:r>
            <a:r>
              <a:rPr lang="en-US" sz="2000" dirty="0" smtClean="0">
                <a:solidFill>
                  <a:srgbClr val="0000FF"/>
                </a:solidFill>
                <a:latin typeface="+mj-lt"/>
              </a:rPr>
              <a:t>- </a:t>
            </a:r>
            <a:r>
              <a:rPr lang="en-US" sz="2000" b="1" dirty="0" smtClean="0">
                <a:solidFill>
                  <a:srgbClr val="0000FF"/>
                </a:solidFill>
                <a:latin typeface="+mj-lt"/>
              </a:rPr>
              <a:t>health </a:t>
            </a:r>
            <a:r>
              <a:rPr lang="en-US" sz="2000" b="1" dirty="0">
                <a:solidFill>
                  <a:srgbClr val="0000FF"/>
                </a:solidFill>
                <a:latin typeface="+mj-lt"/>
              </a:rPr>
              <a:t>and physical education </a:t>
            </a:r>
            <a:r>
              <a:rPr lang="en-US" sz="2000" b="1" dirty="0" smtClean="0">
                <a:solidFill>
                  <a:srgbClr val="0000FF"/>
                </a:solidFill>
                <a:latin typeface="+mj-lt"/>
              </a:rPr>
              <a:t>lessons </a:t>
            </a:r>
            <a:r>
              <a:rPr lang="en-US" sz="2000" dirty="0" smtClean="0">
                <a:solidFill>
                  <a:srgbClr val="0000FF"/>
                </a:solidFill>
                <a:latin typeface="+mj-lt"/>
              </a:rPr>
              <a:t>could </a:t>
            </a:r>
            <a:r>
              <a:rPr lang="en-US" sz="2000" dirty="0">
                <a:solidFill>
                  <a:srgbClr val="0000FF"/>
                </a:solidFill>
                <a:latin typeface="+mj-lt"/>
              </a:rPr>
              <a:t>be conducted </a:t>
            </a:r>
            <a:r>
              <a:rPr lang="en-US" sz="2000" dirty="0" smtClean="0">
                <a:solidFill>
                  <a:srgbClr val="0000FF"/>
                </a:solidFill>
                <a:latin typeface="+mj-lt"/>
              </a:rPr>
              <a:t>using </a:t>
            </a:r>
            <a:r>
              <a:rPr lang="en-US" sz="2000" dirty="0">
                <a:solidFill>
                  <a:srgbClr val="0000FF"/>
                </a:solidFill>
                <a:latin typeface="+mj-lt"/>
              </a:rPr>
              <a:t>a variety of ‘styles’.</a:t>
            </a:r>
          </a:p>
          <a:p>
            <a:pPr eaLnBrk="1" hangingPunct="1">
              <a:lnSpc>
                <a:spcPct val="90000"/>
              </a:lnSpc>
            </a:pPr>
            <a:endParaRPr lang="en-US" sz="2000" dirty="0" smtClean="0">
              <a:solidFill>
                <a:srgbClr val="0000FF"/>
              </a:solidFill>
              <a:latin typeface="+mj-lt"/>
            </a:endParaRPr>
          </a:p>
          <a:p>
            <a:pPr eaLnBrk="1" hangingPunct="1">
              <a:lnSpc>
                <a:spcPct val="90000"/>
              </a:lnSpc>
            </a:pPr>
            <a:r>
              <a:rPr lang="en-US" sz="2000" dirty="0" smtClean="0">
                <a:solidFill>
                  <a:srgbClr val="0000FF"/>
                </a:solidFill>
                <a:latin typeface="+mj-lt"/>
              </a:rPr>
              <a:t>The </a:t>
            </a:r>
            <a:r>
              <a:rPr lang="en-US" sz="2000" dirty="0">
                <a:solidFill>
                  <a:srgbClr val="0000FF"/>
                </a:solidFill>
                <a:latin typeface="+mj-lt"/>
              </a:rPr>
              <a:t>styles </a:t>
            </a:r>
            <a:r>
              <a:rPr lang="en-US" sz="2000" dirty="0" smtClean="0">
                <a:solidFill>
                  <a:srgbClr val="0000FF"/>
                </a:solidFill>
                <a:latin typeface="+mj-lt"/>
              </a:rPr>
              <a:t>are contingent </a:t>
            </a:r>
            <a:r>
              <a:rPr lang="en-US" sz="2000" dirty="0">
                <a:solidFill>
                  <a:srgbClr val="0000FF"/>
                </a:solidFill>
                <a:latin typeface="+mj-lt"/>
              </a:rPr>
              <a:t>upon:</a:t>
            </a:r>
          </a:p>
          <a:p>
            <a:pPr lvl="2" eaLnBrk="1" hangingPunct="1">
              <a:lnSpc>
                <a:spcPct val="90000"/>
              </a:lnSpc>
            </a:pPr>
            <a:r>
              <a:rPr lang="en-US" sz="2000" dirty="0">
                <a:solidFill>
                  <a:srgbClr val="CC3300"/>
                </a:solidFill>
                <a:latin typeface="+mj-lt"/>
              </a:rPr>
              <a:t>t</a:t>
            </a:r>
            <a:r>
              <a:rPr lang="en-US" sz="2000" dirty="0" smtClean="0">
                <a:solidFill>
                  <a:srgbClr val="CC3300"/>
                </a:solidFill>
                <a:latin typeface="+mj-lt"/>
              </a:rPr>
              <a:t>he purposes of the lesson</a:t>
            </a:r>
          </a:p>
          <a:p>
            <a:pPr lvl="2" eaLnBrk="1" hangingPunct="1">
              <a:lnSpc>
                <a:spcPct val="90000"/>
              </a:lnSpc>
            </a:pPr>
            <a:r>
              <a:rPr lang="en-US" sz="2000" dirty="0">
                <a:solidFill>
                  <a:srgbClr val="CC3300"/>
                </a:solidFill>
                <a:latin typeface="+mj-lt"/>
              </a:rPr>
              <a:t>t</a:t>
            </a:r>
            <a:r>
              <a:rPr lang="en-US" sz="2000" dirty="0" smtClean="0">
                <a:solidFill>
                  <a:srgbClr val="CC3300"/>
                </a:solidFill>
                <a:latin typeface="+mj-lt"/>
              </a:rPr>
              <a:t>he lines of communication </a:t>
            </a:r>
          </a:p>
          <a:p>
            <a:pPr lvl="2" eaLnBrk="1" hangingPunct="1">
              <a:lnSpc>
                <a:spcPct val="90000"/>
              </a:lnSpc>
            </a:pPr>
            <a:r>
              <a:rPr lang="en-US" sz="2000" dirty="0">
                <a:solidFill>
                  <a:srgbClr val="CC3300"/>
                </a:solidFill>
                <a:latin typeface="+mj-lt"/>
              </a:rPr>
              <a:t>p</a:t>
            </a:r>
            <a:r>
              <a:rPr lang="en-US" sz="2000" dirty="0" smtClean="0">
                <a:solidFill>
                  <a:srgbClr val="CC3300"/>
                </a:solidFill>
                <a:latin typeface="+mj-lt"/>
              </a:rPr>
              <a:t>roposed channels of development</a:t>
            </a:r>
          </a:p>
          <a:p>
            <a:pPr lvl="2" eaLnBrk="1" hangingPunct="1">
              <a:lnSpc>
                <a:spcPct val="90000"/>
              </a:lnSpc>
            </a:pPr>
            <a:endParaRPr lang="en-US" sz="2000" dirty="0" smtClean="0">
              <a:solidFill>
                <a:srgbClr val="CC3300"/>
              </a:solidFill>
              <a:latin typeface="+mj-lt"/>
            </a:endParaRPr>
          </a:p>
          <a:p>
            <a:pPr eaLnBrk="1" hangingPunct="1">
              <a:lnSpc>
                <a:spcPct val="90000"/>
              </a:lnSpc>
            </a:pPr>
            <a:r>
              <a:rPr lang="en-US" sz="1800" b="1" dirty="0">
                <a:solidFill>
                  <a:srgbClr val="0000FF"/>
                </a:solidFill>
                <a:latin typeface="+mn-lt"/>
              </a:rPr>
              <a:t>A</a:t>
            </a:r>
            <a:r>
              <a:rPr lang="en-US" sz="1800" b="1" dirty="0" smtClean="0">
                <a:solidFill>
                  <a:srgbClr val="0000FF"/>
                </a:solidFill>
                <a:latin typeface="+mn-lt"/>
              </a:rPr>
              <a:t>t </a:t>
            </a:r>
            <a:r>
              <a:rPr lang="en-US" sz="1800" b="1" dirty="0">
                <a:solidFill>
                  <a:srgbClr val="0000FF"/>
                </a:solidFill>
                <a:latin typeface="+mn-lt"/>
              </a:rPr>
              <a:t>no time did </a:t>
            </a:r>
            <a:r>
              <a:rPr lang="en-US" sz="1800" b="1" dirty="0" err="1" smtClean="0">
                <a:solidFill>
                  <a:srgbClr val="0000FF"/>
                </a:solidFill>
                <a:latin typeface="+mn-lt"/>
              </a:rPr>
              <a:t>Mosston</a:t>
            </a:r>
            <a:r>
              <a:rPr lang="en-US" sz="1800" b="1" dirty="0" smtClean="0">
                <a:solidFill>
                  <a:srgbClr val="0000FF"/>
                </a:solidFill>
                <a:latin typeface="+mn-lt"/>
              </a:rPr>
              <a:t> </a:t>
            </a:r>
            <a:r>
              <a:rPr lang="en-US" sz="1800" b="1" dirty="0">
                <a:solidFill>
                  <a:srgbClr val="0000FF"/>
                </a:solidFill>
                <a:latin typeface="+mn-lt"/>
              </a:rPr>
              <a:t>suggest that one style </a:t>
            </a:r>
            <a:r>
              <a:rPr lang="en-US" sz="1800" b="1" dirty="0" smtClean="0">
                <a:solidFill>
                  <a:srgbClr val="0000FF"/>
                </a:solidFill>
                <a:latin typeface="+mn-lt"/>
              </a:rPr>
              <a:t>is better </a:t>
            </a:r>
            <a:r>
              <a:rPr lang="en-US" sz="1800" b="1" dirty="0">
                <a:solidFill>
                  <a:srgbClr val="0000FF"/>
                </a:solidFill>
                <a:latin typeface="+mn-lt"/>
              </a:rPr>
              <a:t>than another.</a:t>
            </a:r>
            <a:endParaRPr lang="en-GB" sz="1800" b="1" dirty="0">
              <a:solidFill>
                <a:srgbClr val="0000FF"/>
              </a:solidFill>
              <a:latin typeface="+mn-lt"/>
            </a:endParaRPr>
          </a:p>
          <a:p>
            <a:pPr>
              <a:buFont typeface="Arial" charset="0"/>
              <a:buChar char="•"/>
            </a:pPr>
            <a:endParaRPr lang="en-AU" sz="2000" dirty="0">
              <a:solidFill>
                <a:srgbClr val="008000"/>
              </a:solidFill>
            </a:endParaRPr>
          </a:p>
        </p:txBody>
      </p:sp>
      <p:sp>
        <p:nvSpPr>
          <p:cNvPr id="2" name="Footer Placeholder 1"/>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2000984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395536" y="0"/>
            <a:ext cx="8062664" cy="900113"/>
          </a:xfrm>
        </p:spPr>
        <p:txBody>
          <a:bodyPr/>
          <a:lstStyle/>
          <a:p>
            <a:r>
              <a:rPr lang="en-US" sz="2400" b="1" dirty="0" smtClean="0">
                <a:solidFill>
                  <a:srgbClr val="0033CC"/>
                </a:solidFill>
                <a:effectLst/>
              </a:rPr>
              <a:t>A Teaching Style</a:t>
            </a:r>
          </a:p>
        </p:txBody>
      </p:sp>
      <p:sp>
        <p:nvSpPr>
          <p:cNvPr id="14339" name="Content Placeholder 2"/>
          <p:cNvSpPr>
            <a:spLocks noGrp="1"/>
          </p:cNvSpPr>
          <p:nvPr>
            <p:ph idx="4294967295"/>
          </p:nvPr>
        </p:nvSpPr>
        <p:spPr>
          <a:xfrm>
            <a:off x="1042989" y="1857375"/>
            <a:ext cx="7489452" cy="1499617"/>
          </a:xfrm>
        </p:spPr>
        <p:txBody>
          <a:bodyPr/>
          <a:lstStyle/>
          <a:p>
            <a:pPr marL="0" indent="0">
              <a:lnSpc>
                <a:spcPct val="150000"/>
              </a:lnSpc>
              <a:buFont typeface="Wingdings" pitchFamily="2" charset="2"/>
              <a:buNone/>
            </a:pPr>
            <a:r>
              <a:rPr lang="en-US" sz="2000" dirty="0" smtClean="0">
                <a:solidFill>
                  <a:srgbClr val="A50021"/>
                </a:solidFill>
              </a:rPr>
              <a:t>A plan of action that defines the </a:t>
            </a:r>
            <a:r>
              <a:rPr lang="en-US" sz="2000" b="1" dirty="0" smtClean="0">
                <a:solidFill>
                  <a:srgbClr val="A50021"/>
                </a:solidFill>
              </a:rPr>
              <a:t>specific decision interaction </a:t>
            </a:r>
            <a:r>
              <a:rPr lang="en-US" sz="2000" dirty="0" smtClean="0">
                <a:solidFill>
                  <a:srgbClr val="A50021"/>
                </a:solidFill>
              </a:rPr>
              <a:t>of the </a:t>
            </a:r>
            <a:r>
              <a:rPr lang="en-US" sz="2000" b="1" dirty="0" smtClean="0">
                <a:solidFill>
                  <a:srgbClr val="0000FF"/>
                </a:solidFill>
              </a:rPr>
              <a:t>teacher and the learner </a:t>
            </a:r>
            <a:r>
              <a:rPr lang="en-US" sz="2000" dirty="0" smtClean="0">
                <a:solidFill>
                  <a:srgbClr val="A50021"/>
                </a:solidFill>
              </a:rPr>
              <a:t>for the purpose of leading to the development of specific objectives in subject matter and </a:t>
            </a:r>
            <a:r>
              <a:rPr lang="en-US" sz="2000" dirty="0" err="1" smtClean="0">
                <a:solidFill>
                  <a:srgbClr val="A50021"/>
                </a:solidFill>
              </a:rPr>
              <a:t>behaviour</a:t>
            </a:r>
            <a:r>
              <a:rPr lang="en-US" sz="2000" dirty="0" smtClean="0">
                <a:solidFill>
                  <a:srgbClr val="A50021"/>
                </a:solidFill>
              </a:rPr>
              <a:t>.</a:t>
            </a:r>
          </a:p>
        </p:txBody>
      </p:sp>
      <p:sp>
        <p:nvSpPr>
          <p:cNvPr id="2" name="Footer Placeholder 1"/>
          <p:cNvSpPr>
            <a:spLocks noGrp="1"/>
          </p:cNvSpPr>
          <p:nvPr>
            <p:ph type="ftr" sz="quarter" idx="11"/>
          </p:nvPr>
        </p:nvSpPr>
        <p:spPr/>
        <p:txBody>
          <a:bodyPr/>
          <a:lstStyle/>
          <a:p>
            <a:r>
              <a:rPr lang="en-AU" smtClean="0"/>
              <a:t>© SVW Gahan</a:t>
            </a:r>
            <a:endParaRPr lang="en-AU"/>
          </a:p>
        </p:txBody>
      </p:sp>
    </p:spTree>
    <p:extLst>
      <p:ext uri="{BB962C8B-B14F-4D97-AF65-F5344CB8AC3E}">
        <p14:creationId xmlns:p14="http://schemas.microsoft.com/office/powerpoint/2010/main" val="413557760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2686</TotalTime>
  <Words>1368</Words>
  <Application>Microsoft Office PowerPoint</Application>
  <PresentationFormat>On-screen Show (4:3)</PresentationFormat>
  <Paragraphs>130</Paragraphs>
  <Slides>17</Slides>
  <Notes>9</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2015 Games Sense for teaching and coaching conference</vt:lpstr>
      <vt:lpstr> Games Sense meets Inquiry meets Mosston and Ashworth in the Olympic sport of Handball </vt:lpstr>
      <vt:lpstr>Utilising Handball in HPE classes</vt:lpstr>
      <vt:lpstr>What are the commonalities between Games Sense, Inquiry and the Production Teaching Styles?</vt:lpstr>
      <vt:lpstr>Inquiry style of teaching</vt:lpstr>
      <vt:lpstr>Invasion Games</vt:lpstr>
      <vt:lpstr>Games Sense or Teaching Games for Understanding (TGfU) (Bunker &amp; Thorpe),  </vt:lpstr>
      <vt:lpstr>  The spectrum of teaching styles </vt:lpstr>
      <vt:lpstr>A Teaching Style</vt:lpstr>
      <vt:lpstr>Spectrum of Teaching Styles </vt:lpstr>
      <vt:lpstr> </vt:lpstr>
      <vt:lpstr>PowerPoint Presentation</vt:lpstr>
      <vt:lpstr>PowerPoint Presentation</vt:lpstr>
      <vt:lpstr>PowerPoint Presentation</vt:lpstr>
      <vt:lpstr>What Does Research Tell Us?</vt:lpstr>
      <vt:lpstr>What does this mean in teaching a game like Handball? </vt:lpstr>
      <vt:lpstr>https://www.youtube.com/watch?v=fTWchrII8cw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 Games Sense for teaching and coaching conference</dc:title>
  <dc:creator>susan wilson-gahan</dc:creator>
  <cp:lastModifiedBy>susan wilson-gahan</cp:lastModifiedBy>
  <cp:revision>13</cp:revision>
  <dcterms:created xsi:type="dcterms:W3CDTF">2015-11-16T21:56:58Z</dcterms:created>
  <dcterms:modified xsi:type="dcterms:W3CDTF">2015-11-29T17:41:11Z</dcterms:modified>
</cp:coreProperties>
</file>