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59" r:id="rId1"/>
  </p:sldMasterIdLst>
  <p:sldIdLst>
    <p:sldId id="256" r:id="rId2"/>
    <p:sldId id="258" r:id="rId3"/>
    <p:sldId id="259" r:id="rId4"/>
    <p:sldId id="260" r:id="rId5"/>
    <p:sldId id="266" r:id="rId6"/>
    <p:sldId id="261" r:id="rId7"/>
    <p:sldId id="262" r:id="rId8"/>
    <p:sldId id="264" r:id="rId9"/>
    <p:sldId id="263" r:id="rId10"/>
    <p:sldId id="265"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6" d="100"/>
          <a:sy n="96" d="100"/>
        </p:scale>
        <p:origin x="-70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AU"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p:txBody>
          <a:bodyPr/>
          <a:lstStyle/>
          <a:p>
            <a:fld id="{5F8AFCEE-BDEE-0F49-AAA9-13973D8CCAA3}" type="datetimeFigureOut">
              <a:rPr lang="en-US" smtClean="0"/>
              <a:pPr/>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E4600-0381-4CF3-88F2-7ED7D2E3F9C8}" type="slidenum">
              <a:rPr lang="en-US" smtClean="0"/>
              <a:pPr/>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AU"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F8AFCEE-BDEE-0F49-AAA9-13973D8CCAA3}" type="datetimeFigureOut">
              <a:rPr lang="en-US" smtClean="0"/>
              <a:pPr/>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050DB-39EF-1043-B61F-9EA7832B34FC}"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5F8AFCEE-BDEE-0F49-AAA9-13973D8CCAA3}" type="datetimeFigureOut">
              <a:rPr lang="en-US" smtClean="0"/>
              <a:pPr/>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050DB-39EF-1043-B61F-9EA7832B34FC}"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5F8AFCEE-BDEE-0F49-AAA9-13973D8CCAA3}" type="datetimeFigureOut">
              <a:rPr lang="en-US" smtClean="0"/>
              <a:pPr/>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050DB-39EF-1043-B61F-9EA7832B34FC}"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5F8AFCEE-BDEE-0F49-AAA9-13973D8CCAA3}" type="datetimeFigureOut">
              <a:rPr lang="en-US" smtClean="0"/>
              <a:pPr/>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050DB-39EF-1043-B61F-9EA7832B34FC}"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AU"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p:txBody>
          <a:bodyPr/>
          <a:lstStyle/>
          <a:p>
            <a:fld id="{5F8AFCEE-BDEE-0F49-AAA9-13973D8CCAA3}" type="datetimeFigureOut">
              <a:rPr lang="en-US" smtClean="0"/>
              <a:pPr/>
              <a:t>11/16/15</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AU"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AU"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5F8AFCEE-BDEE-0F49-AAA9-13973D8CCAA3}" type="datetimeFigureOut">
              <a:rPr lang="en-US" smtClean="0"/>
              <a:pPr/>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050DB-39EF-1043-B61F-9EA7832B34FC}"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p:txBody>
          <a:bodyPr/>
          <a:lstStyle/>
          <a:p>
            <a:fld id="{5F8AFCEE-BDEE-0F49-AAA9-13973D8CCAA3}" type="datetimeFigureOut">
              <a:rPr lang="en-US" smtClean="0"/>
              <a:pPr/>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050DB-39EF-1043-B61F-9EA7832B34FC}"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7" name="Date Placeholder 6"/>
          <p:cNvSpPr>
            <a:spLocks noGrp="1"/>
          </p:cNvSpPr>
          <p:nvPr>
            <p:ph type="dt" sz="half" idx="10"/>
          </p:nvPr>
        </p:nvSpPr>
        <p:spPr/>
        <p:txBody>
          <a:bodyPr/>
          <a:lstStyle/>
          <a:p>
            <a:fld id="{5F8AFCEE-BDEE-0F49-AAA9-13973D8CCAA3}" type="datetimeFigureOut">
              <a:rPr lang="en-US" smtClean="0"/>
              <a:pPr/>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E050DB-39EF-1043-B61F-9EA7832B34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5F8AFCEE-BDEE-0F49-AAA9-13973D8CCAA3}" type="datetimeFigureOut">
              <a:rPr lang="en-US" smtClean="0"/>
              <a:pPr/>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050DB-39EF-1043-B61F-9EA7832B34FC}"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AFCEE-BDEE-0F49-AAA9-13973D8CCAA3}" type="datetimeFigureOut">
              <a:rPr lang="en-US" smtClean="0"/>
              <a:pPr/>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E050DB-39EF-1043-B61F-9EA7832B34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AU"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F8AFCEE-BDEE-0F49-AAA9-13973D8CCAA3}" type="datetimeFigureOut">
              <a:rPr lang="en-US" smtClean="0"/>
              <a:pPr/>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E4600-0381-4CF3-88F2-7ED7D2E3F9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AFCEE-BDEE-0F49-AAA9-13973D8CCAA3}" type="datetimeFigureOut">
              <a:rPr lang="en-US" smtClean="0"/>
              <a:pPr/>
              <a:t>11/16/15</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CDE050DB-39EF-1043-B61F-9EA7832B34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1019"/>
            <a:ext cx="7772400" cy="2640425"/>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US" dirty="0" smtClean="0"/>
              <a:t>Fostering Creativity: The Games Lesson as the Laboratory of the Possible </a:t>
            </a:r>
            <a:r>
              <a:rPr lang="en-AU" dirty="0" smtClean="0"/>
              <a:t/>
            </a:r>
            <a:br>
              <a:rPr lang="en-AU" dirty="0" smtClean="0"/>
            </a:br>
            <a:endParaRPr lang="en-US" dirty="0"/>
          </a:p>
        </p:txBody>
      </p:sp>
      <p:sp>
        <p:nvSpPr>
          <p:cNvPr id="3" name="Subtitle 2"/>
          <p:cNvSpPr>
            <a:spLocks noGrp="1"/>
          </p:cNvSpPr>
          <p:nvPr>
            <p:ph type="subTitle" idx="1"/>
          </p:nvPr>
        </p:nvSpPr>
        <p:spPr>
          <a:xfrm>
            <a:off x="4114800" y="4996751"/>
            <a:ext cx="4910328" cy="1036115"/>
          </a:xfrm>
        </p:spPr>
        <p:txBody>
          <a:bodyPr>
            <a:normAutofit/>
          </a:bodyPr>
          <a:lstStyle/>
          <a:p>
            <a:r>
              <a:rPr lang="en-US" dirty="0" smtClean="0"/>
              <a:t>Richard L Light &amp; Amy L Light</a:t>
            </a:r>
            <a:r>
              <a:rPr lang="en-AU" dirty="0" smtClean="0"/>
              <a:t/>
            </a:r>
            <a:br>
              <a:rPr lang="en-AU" dirty="0" smtClean="0"/>
            </a:br>
            <a:r>
              <a:rPr lang="en-US" i="1" dirty="0" smtClean="0"/>
              <a:t>University of Canterbury, NZ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Locating learning in games</a:t>
            </a:r>
            <a:endParaRPr lang="en-US" dirty="0"/>
          </a:p>
        </p:txBody>
      </p:sp>
      <p:sp>
        <p:nvSpPr>
          <p:cNvPr id="3" name="Content Placeholder 2"/>
          <p:cNvSpPr>
            <a:spLocks noGrp="1"/>
          </p:cNvSpPr>
          <p:nvPr>
            <p:ph idx="1"/>
          </p:nvPr>
        </p:nvSpPr>
        <p:spPr/>
        <p:txBody>
          <a:bodyPr>
            <a:normAutofit/>
          </a:bodyPr>
          <a:lstStyle/>
          <a:p>
            <a:r>
              <a:rPr lang="en-US" dirty="0" smtClean="0"/>
              <a:t>Learning through engagement with learning environment (Dewey, 1916/97)</a:t>
            </a:r>
          </a:p>
          <a:p>
            <a:r>
              <a:rPr lang="en-US" dirty="0" smtClean="0"/>
              <a:t>Brings back play element</a:t>
            </a:r>
          </a:p>
          <a:p>
            <a:r>
              <a:rPr lang="en-US" dirty="0" smtClean="0"/>
              <a:t>Opportunities for innovation and creativity</a:t>
            </a:r>
          </a:p>
          <a:p>
            <a:r>
              <a:rPr lang="en-US" dirty="0" smtClean="0"/>
              <a:t>Fosters joy and positive affective experiences that promote interaction &amp; creativity</a:t>
            </a:r>
          </a:p>
          <a:p>
            <a:r>
              <a:rPr lang="en-US" dirty="0" smtClean="0"/>
              <a:t>Constant adaptation and opportunity to be creative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Questioning</a:t>
            </a:r>
            <a:endParaRPr lang="en-US" dirty="0"/>
          </a:p>
        </p:txBody>
      </p:sp>
      <p:sp>
        <p:nvSpPr>
          <p:cNvPr id="3" name="Content Placeholder 2"/>
          <p:cNvSpPr>
            <a:spLocks noGrp="1"/>
          </p:cNvSpPr>
          <p:nvPr>
            <p:ph idx="1"/>
          </p:nvPr>
        </p:nvSpPr>
        <p:spPr>
          <a:xfrm>
            <a:off x="457200" y="1838943"/>
            <a:ext cx="8229600" cy="4180858"/>
          </a:xfrm>
        </p:spPr>
        <p:txBody>
          <a:bodyPr/>
          <a:lstStyle/>
          <a:p>
            <a:r>
              <a:rPr lang="en-US" dirty="0" smtClean="0"/>
              <a:t>Modified games as problems to be solved</a:t>
            </a:r>
          </a:p>
          <a:p>
            <a:r>
              <a:rPr lang="en-US" dirty="0" smtClean="0"/>
              <a:t>Open ended questioning </a:t>
            </a:r>
            <a:r>
              <a:rPr lang="en-US" dirty="0" smtClean="0"/>
              <a:t>used </a:t>
            </a:r>
            <a:r>
              <a:rPr lang="en-US" dirty="0" smtClean="0"/>
              <a:t>to promote dialogue, thinking and collaboration</a:t>
            </a:r>
          </a:p>
          <a:p>
            <a:r>
              <a:rPr lang="en-US" dirty="0" smtClean="0"/>
              <a:t>Good questioning opens up possibilities for creative thought and action</a:t>
            </a:r>
          </a:p>
          <a:p>
            <a:r>
              <a:rPr lang="en-US" dirty="0" smtClean="0"/>
              <a:t>Teacher and class open to possibilities</a:t>
            </a:r>
          </a:p>
          <a:p>
            <a:r>
              <a:rPr lang="en-US" dirty="0" smtClean="0"/>
              <a:t>Students’ involvement in creating and modifying games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inquiry</a:t>
            </a:r>
            <a:endParaRPr lang="en-US" dirty="0"/>
          </a:p>
        </p:txBody>
      </p:sp>
      <p:sp>
        <p:nvSpPr>
          <p:cNvPr id="3" name="Content Placeholder 2"/>
          <p:cNvSpPr>
            <a:spLocks noGrp="1"/>
          </p:cNvSpPr>
          <p:nvPr>
            <p:ph idx="1"/>
          </p:nvPr>
        </p:nvSpPr>
        <p:spPr/>
        <p:txBody>
          <a:bodyPr/>
          <a:lstStyle/>
          <a:p>
            <a:r>
              <a:rPr lang="en-US" dirty="0" smtClean="0"/>
              <a:t>Collaborative problem solving that draws on resources of the team/group</a:t>
            </a:r>
          </a:p>
          <a:p>
            <a:r>
              <a:rPr lang="en-US" dirty="0" smtClean="0"/>
              <a:t>Identifying problem, formulating solution, testing and evaluating – inquiry-based learning</a:t>
            </a:r>
          </a:p>
          <a:p>
            <a:r>
              <a:rPr lang="en-US" dirty="0" smtClean="0"/>
              <a:t>Opportunities for, and encourages, creativity</a:t>
            </a:r>
          </a:p>
          <a:p>
            <a:r>
              <a:rPr lang="en-US" dirty="0" smtClean="0"/>
              <a:t>Promotes excitement about learning and having freedom to think and act creatively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risk taking</a:t>
            </a:r>
            <a:endParaRPr lang="en-US" dirty="0"/>
          </a:p>
        </p:txBody>
      </p:sp>
      <p:sp>
        <p:nvSpPr>
          <p:cNvPr id="3" name="Content Placeholder 2"/>
          <p:cNvSpPr>
            <a:spLocks noGrp="1"/>
          </p:cNvSpPr>
          <p:nvPr>
            <p:ph idx="1"/>
          </p:nvPr>
        </p:nvSpPr>
        <p:spPr/>
        <p:txBody>
          <a:bodyPr/>
          <a:lstStyle/>
          <a:p>
            <a:r>
              <a:rPr lang="en-US" dirty="0" smtClean="0"/>
              <a:t>Creativity involves taking risks</a:t>
            </a:r>
          </a:p>
          <a:p>
            <a:r>
              <a:rPr lang="en-US" dirty="0" smtClean="0"/>
              <a:t>Need supportive environment that encourages taking risks</a:t>
            </a:r>
          </a:p>
          <a:p>
            <a:r>
              <a:rPr lang="en-US" dirty="0" smtClean="0"/>
              <a:t>Positive attitude toward mistakes as opportunities for learning</a:t>
            </a:r>
          </a:p>
          <a:p>
            <a:r>
              <a:rPr lang="en-US" dirty="0" smtClean="0"/>
              <a:t>Importance of reflection (individual and collective)</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3308"/>
          </a:xfrm>
        </p:spPr>
        <p:txBody>
          <a:bodyPr/>
          <a:lstStyle/>
          <a:p>
            <a:r>
              <a:rPr lang="en-US" dirty="0" smtClean="0"/>
              <a:t>Conclusion</a:t>
            </a:r>
            <a:endParaRPr lang="en-US" dirty="0"/>
          </a:p>
        </p:txBody>
      </p:sp>
      <p:sp>
        <p:nvSpPr>
          <p:cNvPr id="3" name="Content Placeholder 2"/>
          <p:cNvSpPr>
            <a:spLocks noGrp="1"/>
          </p:cNvSpPr>
          <p:nvPr>
            <p:ph idx="1"/>
          </p:nvPr>
        </p:nvSpPr>
        <p:spPr>
          <a:xfrm>
            <a:off x="457200" y="1771424"/>
            <a:ext cx="8229600" cy="4662521"/>
          </a:xfrm>
        </p:spPr>
        <p:txBody>
          <a:bodyPr>
            <a:normAutofit/>
          </a:bodyPr>
          <a:lstStyle/>
          <a:p>
            <a:r>
              <a:rPr lang="en-US" dirty="0" smtClean="0"/>
              <a:t>Playing games fosters creativity</a:t>
            </a:r>
          </a:p>
          <a:p>
            <a:r>
              <a:rPr lang="en-US" dirty="0" smtClean="0"/>
              <a:t>Key issue is level of complexity</a:t>
            </a:r>
          </a:p>
          <a:p>
            <a:r>
              <a:rPr lang="en-US" dirty="0" smtClean="0"/>
              <a:t>Excitement of discovery and empowerment can make learning liberating &amp; transformative</a:t>
            </a:r>
          </a:p>
          <a:p>
            <a:r>
              <a:rPr lang="en-US" dirty="0" smtClean="0"/>
              <a:t>Cannot teach creativity-develop environments that can foster its emergence</a:t>
            </a:r>
          </a:p>
          <a:p>
            <a:r>
              <a:rPr lang="en-US" dirty="0" smtClean="0"/>
              <a:t>Teacher needs open &amp; inquiring disposition</a:t>
            </a:r>
          </a:p>
          <a:p>
            <a:r>
              <a:rPr lang="en-US" smtClean="0"/>
              <a:t>Let </a:t>
            </a:r>
            <a:r>
              <a:rPr lang="en-US" dirty="0" smtClean="0"/>
              <a:t>creativity emerge over time in ways that may not be immediately noticed or easily measured. </a:t>
            </a:r>
            <a:endParaRPr lang="en-AU"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80641"/>
          </a:xfrm>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457200" y="1905115"/>
            <a:ext cx="8229600" cy="4537799"/>
          </a:xfrm>
        </p:spPr>
        <p:txBody>
          <a:bodyPr>
            <a:normAutofit fontScale="92500" lnSpcReduction="10000"/>
          </a:bodyPr>
          <a:lstStyle/>
          <a:p>
            <a:pPr>
              <a:buNone/>
            </a:pPr>
            <a:r>
              <a:rPr lang="en-US" dirty="0" smtClean="0"/>
              <a:t>    </a:t>
            </a:r>
            <a:r>
              <a:rPr lang="en-US" sz="3027" dirty="0" smtClean="0"/>
              <a:t>I </a:t>
            </a:r>
            <a:r>
              <a:rPr lang="en-US" sz="3027" dirty="0"/>
              <a:t>loved drawing and painting and was trying to hide how excited I </a:t>
            </a:r>
            <a:r>
              <a:rPr lang="en-US" sz="3027" dirty="0" smtClean="0"/>
              <a:t>was about </a:t>
            </a:r>
            <a:r>
              <a:rPr lang="en-US" sz="3027" dirty="0"/>
              <a:t>my first art class of the year. I couldn’t wait to be let loose on a clean sheet of paper with all those bright paints. The teacher gave all of us a piece of paper with a standardized fish outline printed on it and detailed instructions on what </a:t>
            </a:r>
            <a:r>
              <a:rPr lang="en-US" sz="3027" dirty="0" err="1"/>
              <a:t>colours</a:t>
            </a:r>
            <a:r>
              <a:rPr lang="en-US" sz="3027" dirty="0"/>
              <a:t> to use and where. My heart sunk; and inside my head I was shouting “why?” but I complied with the teacher’s instructions, as I always did. </a:t>
            </a:r>
            <a:endParaRPr lang="en-AU" sz="3027" dirty="0" smtClean="0"/>
          </a:p>
          <a:p>
            <a:pPr>
              <a:buNone/>
            </a:pPr>
            <a:r>
              <a:rPr lang="en-US" dirty="0" smtClean="0"/>
              <a:t>     </a:t>
            </a:r>
            <a:endParaRPr lang="en-AU"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3933"/>
          </a:xfrm>
        </p:spPr>
        <p:txBody>
          <a:bodyPr>
            <a:normAutofit fontScale="90000"/>
          </a:bodyPr>
          <a:lstStyle/>
          <a:p>
            <a:endParaRPr lang="en-US" dirty="0"/>
          </a:p>
        </p:txBody>
      </p:sp>
      <p:sp>
        <p:nvSpPr>
          <p:cNvPr id="3" name="Content Placeholder 2"/>
          <p:cNvSpPr>
            <a:spLocks noGrp="1"/>
          </p:cNvSpPr>
          <p:nvPr>
            <p:ph idx="1"/>
          </p:nvPr>
        </p:nvSpPr>
        <p:spPr>
          <a:xfrm>
            <a:off x="457200" y="1821558"/>
            <a:ext cx="8229600" cy="4304606"/>
          </a:xfrm>
        </p:spPr>
        <p:txBody>
          <a:bodyPr>
            <a:normAutofit fontScale="70000" lnSpcReduction="20000"/>
          </a:bodyPr>
          <a:lstStyle/>
          <a:p>
            <a:pPr>
              <a:buNone/>
            </a:pPr>
            <a:r>
              <a:rPr lang="en-US" dirty="0" smtClean="0"/>
              <a:t>     </a:t>
            </a:r>
            <a:r>
              <a:rPr lang="en-US" sz="3613" dirty="0" smtClean="0"/>
              <a:t>My ‘creation’ was identical to all 30 of my classmates’- except for one. </a:t>
            </a:r>
            <a:r>
              <a:rPr lang="en-US" sz="3613" i="1" dirty="0" smtClean="0"/>
              <a:t>Stephanie</a:t>
            </a:r>
            <a:r>
              <a:rPr lang="en-US" sz="3613" dirty="0" smtClean="0"/>
              <a:t> had </a:t>
            </a:r>
            <a:r>
              <a:rPr lang="en-US" sz="3613" dirty="0" err="1" smtClean="0"/>
              <a:t>coloured</a:t>
            </a:r>
            <a:r>
              <a:rPr lang="en-US" sz="3613" dirty="0" smtClean="0"/>
              <a:t> the eye of her fish brown - not blue, as we has been instructed to do. I sat in silence as she was reprimanded for not following instructions and “ruining” the picture as the teacher accused her of doing. At that moment I had a new understanding of art and what it meant to draw or paint. I understood that I should listen carefully to the teacher’s instructions and follow them precisely, because they know more about art than students do. With glances at other students’ work to make sure mine was ‘correct’, I showed the teacher my work to seek approval and reward. </a:t>
            </a:r>
            <a:endParaRPr lang="en-US" sz="3613"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2504"/>
          </a:xfrm>
        </p:spPr>
        <p:txBody>
          <a:bodyPr/>
          <a:lstStyle/>
          <a:p>
            <a:r>
              <a:rPr lang="en-US" dirty="0" smtClean="0"/>
              <a:t>Schooling and creativity</a:t>
            </a:r>
            <a:endParaRPr lang="en-US" dirty="0"/>
          </a:p>
        </p:txBody>
      </p:sp>
      <p:sp>
        <p:nvSpPr>
          <p:cNvPr id="3" name="Content Placeholder 2"/>
          <p:cNvSpPr>
            <a:spLocks noGrp="1"/>
          </p:cNvSpPr>
          <p:nvPr>
            <p:ph idx="1"/>
          </p:nvPr>
        </p:nvSpPr>
        <p:spPr>
          <a:xfrm>
            <a:off x="291021" y="1971962"/>
            <a:ext cx="8585107" cy="4404804"/>
          </a:xfrm>
        </p:spPr>
        <p:txBody>
          <a:bodyPr>
            <a:normAutofit/>
          </a:bodyPr>
          <a:lstStyle/>
          <a:p>
            <a:r>
              <a:rPr lang="en-US" dirty="0" smtClean="0"/>
              <a:t>Don’t ask why - just how (</a:t>
            </a:r>
            <a:r>
              <a:rPr lang="en-US" dirty="0" err="1" smtClean="0"/>
              <a:t>Beghetto</a:t>
            </a:r>
            <a:r>
              <a:rPr lang="en-US" dirty="0" smtClean="0"/>
              <a:t> &amp; </a:t>
            </a:r>
            <a:r>
              <a:rPr lang="en-US" dirty="0" err="1" smtClean="0"/>
              <a:t>Plucker</a:t>
            </a:r>
            <a:r>
              <a:rPr lang="en-US" dirty="0" smtClean="0"/>
              <a:t>, 2006) </a:t>
            </a:r>
          </a:p>
          <a:p>
            <a:r>
              <a:rPr lang="en-US" dirty="0" smtClean="0"/>
              <a:t>Schooling kills creativity (Robinson, 2006)</a:t>
            </a:r>
          </a:p>
          <a:p>
            <a:r>
              <a:rPr lang="en-US" dirty="0" smtClean="0"/>
              <a:t>No significant inventions breakthroughs in arts/sciences past 40 years (De Bono, 1993).</a:t>
            </a:r>
            <a:r>
              <a:rPr lang="en-AU" dirty="0" smtClean="0"/>
              <a:t> </a:t>
            </a:r>
            <a:endParaRPr lang="en-US" dirty="0" smtClean="0"/>
          </a:p>
          <a:p>
            <a:r>
              <a:rPr lang="en-US" dirty="0" smtClean="0"/>
              <a:t>Decline in all children’s creativity from 1990 (Kim, 2011)</a:t>
            </a:r>
          </a:p>
          <a:p>
            <a:r>
              <a:rPr lang="en-US" dirty="0"/>
              <a:t>B</a:t>
            </a:r>
            <a:r>
              <a:rPr lang="en-US" dirty="0" smtClean="0"/>
              <a:t>anking </a:t>
            </a:r>
            <a:r>
              <a:rPr lang="en-US" dirty="0"/>
              <a:t>V</a:t>
            </a:r>
            <a:r>
              <a:rPr lang="en-US" dirty="0" smtClean="0"/>
              <a:t>s problem posing (</a:t>
            </a:r>
            <a:r>
              <a:rPr lang="en-US" dirty="0" err="1" smtClean="0"/>
              <a:t>Friere</a:t>
            </a:r>
            <a:r>
              <a:rPr lang="en-US" dirty="0" smtClean="0"/>
              <a:t>, 1970)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education &amp; creativity</a:t>
            </a:r>
            <a:endParaRPr lang="en-US" dirty="0"/>
          </a:p>
        </p:txBody>
      </p:sp>
      <p:sp>
        <p:nvSpPr>
          <p:cNvPr id="3" name="Content Placeholder 2"/>
          <p:cNvSpPr>
            <a:spLocks noGrp="1"/>
          </p:cNvSpPr>
          <p:nvPr>
            <p:ph idx="1"/>
          </p:nvPr>
        </p:nvSpPr>
        <p:spPr/>
        <p:txBody>
          <a:bodyPr/>
          <a:lstStyle/>
          <a:p>
            <a:r>
              <a:rPr lang="en-US" dirty="0" smtClean="0"/>
              <a:t>Historical connections with military drill, conformity and control (Kirk, 2011)</a:t>
            </a:r>
          </a:p>
          <a:p>
            <a:r>
              <a:rPr lang="en-US" dirty="0" smtClean="0"/>
              <a:t>Sport skills: Break down into component parts, drilling and repetition - convergent thinking, control, conformity (banking)</a:t>
            </a:r>
          </a:p>
          <a:p>
            <a:r>
              <a:rPr lang="en-US" dirty="0" smtClean="0"/>
              <a:t> Game Sense: Divergent thinking, problem solving, interaction, creativity, possibilities</a:t>
            </a:r>
          </a:p>
          <a:p>
            <a:pPr>
              <a:buNone/>
            </a:pPr>
            <a:r>
              <a:rPr lang="en-US" dirty="0" smtClean="0"/>
              <a:t>    (problem posing)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9266"/>
          </a:xfrm>
        </p:spPr>
        <p:txBody>
          <a:bodyPr/>
          <a:lstStyle/>
          <a:p>
            <a:r>
              <a:rPr lang="en-US" dirty="0" smtClean="0"/>
              <a:t>The play element in games</a:t>
            </a:r>
            <a:endParaRPr lang="en-US" dirty="0"/>
          </a:p>
        </p:txBody>
      </p:sp>
      <p:sp>
        <p:nvSpPr>
          <p:cNvPr id="3" name="Content Placeholder 2"/>
          <p:cNvSpPr>
            <a:spLocks noGrp="1"/>
          </p:cNvSpPr>
          <p:nvPr>
            <p:ph idx="1"/>
          </p:nvPr>
        </p:nvSpPr>
        <p:spPr>
          <a:xfrm>
            <a:off x="291021" y="1821558"/>
            <a:ext cx="8624791" cy="4304605"/>
          </a:xfrm>
        </p:spPr>
        <p:txBody>
          <a:bodyPr>
            <a:normAutofit/>
          </a:bodyPr>
          <a:lstStyle/>
          <a:p>
            <a:r>
              <a:rPr lang="en-US" dirty="0" smtClean="0"/>
              <a:t>Games in early childhood engaging &amp; creative</a:t>
            </a:r>
          </a:p>
          <a:p>
            <a:r>
              <a:rPr lang="en-US" dirty="0" smtClean="0"/>
              <a:t>Play takes us into a world of possibilities for creative thinking and action</a:t>
            </a:r>
          </a:p>
          <a:p>
            <a:r>
              <a:rPr lang="en-US" i="1" dirty="0" smtClean="0"/>
              <a:t>Play is the laboratory of the possible. To play fully and imaginatively is to step sideways into another reality, between the cracks of ordinary life   </a:t>
            </a:r>
            <a:r>
              <a:rPr lang="en-US" dirty="0" smtClean="0"/>
              <a:t>(</a:t>
            </a:r>
            <a:r>
              <a:rPr lang="en-US" dirty="0" err="1" smtClean="0"/>
              <a:t>Henricks</a:t>
            </a:r>
            <a:r>
              <a:rPr lang="en-US" dirty="0" smtClean="0"/>
              <a:t>, 2006, </a:t>
            </a:r>
            <a:r>
              <a:rPr lang="en-US" dirty="0" err="1" smtClean="0"/>
              <a:t>p</a:t>
            </a:r>
            <a:r>
              <a:rPr lang="en-US" dirty="0" smtClean="0"/>
              <a:t>. 1).</a:t>
            </a:r>
            <a:endParaRPr lang="en-AU"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7597"/>
          </a:xfrm>
        </p:spPr>
        <p:txBody>
          <a:bodyPr>
            <a:normAutofit fontScale="90000"/>
          </a:bodyPr>
          <a:lstStyle/>
          <a:p>
            <a:endParaRPr lang="en-US" dirty="0"/>
          </a:p>
        </p:txBody>
      </p:sp>
      <p:sp>
        <p:nvSpPr>
          <p:cNvPr id="3" name="Content Placeholder 2"/>
          <p:cNvSpPr>
            <a:spLocks noGrp="1"/>
          </p:cNvSpPr>
          <p:nvPr>
            <p:ph idx="1"/>
          </p:nvPr>
        </p:nvSpPr>
        <p:spPr>
          <a:xfrm>
            <a:off x="457200" y="1888405"/>
            <a:ext cx="8229600" cy="4237758"/>
          </a:xfrm>
        </p:spPr>
        <p:txBody>
          <a:bodyPr/>
          <a:lstStyle/>
          <a:p>
            <a:r>
              <a:rPr lang="en-US" sz="2800" i="1" dirty="0" smtClean="0"/>
              <a:t>When deeply engaged in a good game we can be transported to a place where   customary logic no longer applies and where we are surprised at every turn. In such ways, the play world is a kind of puzzlement. Like Alice (in Wonderland) we are drawn in deeper and deeper, at each moment learning something curious about the universe and about ourselves </a:t>
            </a:r>
            <a:r>
              <a:rPr lang="en-US" sz="2800" dirty="0" smtClean="0"/>
              <a:t>(</a:t>
            </a:r>
            <a:r>
              <a:rPr lang="en-US" sz="2800" dirty="0" err="1" smtClean="0"/>
              <a:t>Henricks</a:t>
            </a:r>
            <a:r>
              <a:rPr lang="en-US" sz="2800" dirty="0" smtClean="0"/>
              <a:t>, 2006, </a:t>
            </a:r>
            <a:r>
              <a:rPr lang="en-US" sz="2800" dirty="0" err="1" smtClean="0"/>
              <a:t>p</a:t>
            </a:r>
            <a:r>
              <a:rPr lang="en-US" sz="2800" dirty="0" smtClean="0"/>
              <a:t>. 2). </a:t>
            </a:r>
            <a:endParaRPr lang="en-AU" sz="28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6044"/>
          </a:xfrm>
        </p:spPr>
        <p:txBody>
          <a:bodyPr>
            <a:normAutofit/>
          </a:bodyPr>
          <a:lstStyle/>
          <a:p>
            <a:r>
              <a:rPr lang="en-US" dirty="0" smtClean="0"/>
              <a:t>Bringing back play to games</a:t>
            </a:r>
            <a:endParaRPr lang="en-US" dirty="0"/>
          </a:p>
        </p:txBody>
      </p:sp>
      <p:sp>
        <p:nvSpPr>
          <p:cNvPr id="3" name="Content Placeholder 2"/>
          <p:cNvSpPr>
            <a:spLocks noGrp="1"/>
          </p:cNvSpPr>
          <p:nvPr>
            <p:ph idx="1"/>
          </p:nvPr>
        </p:nvSpPr>
        <p:spPr>
          <a:xfrm>
            <a:off x="457200" y="1654442"/>
            <a:ext cx="8229600" cy="4471721"/>
          </a:xfrm>
        </p:spPr>
        <p:txBody>
          <a:bodyPr>
            <a:normAutofit/>
          </a:bodyPr>
          <a:lstStyle/>
          <a:p>
            <a:r>
              <a:rPr lang="en-US" dirty="0" smtClean="0"/>
              <a:t>Play important in child’s development</a:t>
            </a:r>
          </a:p>
          <a:p>
            <a:r>
              <a:rPr lang="en-US" dirty="0" smtClean="0"/>
              <a:t>Receives little attention in GBA literature</a:t>
            </a:r>
          </a:p>
          <a:p>
            <a:r>
              <a:rPr lang="en-US" dirty="0" smtClean="0"/>
              <a:t>Spontaneity, fun, meaning and play element decline over journey through schooling </a:t>
            </a:r>
          </a:p>
          <a:p>
            <a:r>
              <a:rPr lang="en-US" dirty="0" smtClean="0"/>
              <a:t>Teachers obliged to teach how to play </a:t>
            </a:r>
          </a:p>
          <a:p>
            <a:r>
              <a:rPr lang="en-US" dirty="0" smtClean="0"/>
              <a:t>Teaching removes the play element</a:t>
            </a:r>
          </a:p>
          <a:p>
            <a:r>
              <a:rPr lang="en-US" dirty="0" smtClean="0"/>
              <a:t> GS restores play element: invention, collaboration  interaction, freedom to explore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04847"/>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Developing Creativity Through Game Sense</a:t>
            </a:r>
            <a:r>
              <a:rPr lang="en-AU" dirty="0" smtClean="0"/>
              <a:t/>
            </a:r>
            <a:br>
              <a:rPr lang="en-AU" dirty="0" smtClean="0"/>
            </a:br>
            <a:r>
              <a:rPr lang="en-US" b="1" dirty="0" smtClean="0"/>
              <a:t>. </a:t>
            </a:r>
            <a:r>
              <a:rPr lang="en-AU" dirty="0" smtClean="0"/>
              <a:t/>
            </a:r>
            <a:br>
              <a:rPr lang="en-AU" dirty="0" smtClean="0"/>
            </a:br>
            <a:endParaRPr lang="en-US" dirty="0"/>
          </a:p>
        </p:txBody>
      </p:sp>
      <p:sp>
        <p:nvSpPr>
          <p:cNvPr id="3" name="Content Placeholder 2"/>
          <p:cNvSpPr>
            <a:spLocks noGrp="1"/>
          </p:cNvSpPr>
          <p:nvPr>
            <p:ph idx="1"/>
          </p:nvPr>
        </p:nvSpPr>
        <p:spPr>
          <a:xfrm>
            <a:off x="457200" y="2526893"/>
            <a:ext cx="8229600" cy="3599270"/>
          </a:xfrm>
        </p:spPr>
        <p:txBody>
          <a:bodyPr/>
          <a:lstStyle/>
          <a:p>
            <a:r>
              <a:rPr lang="en-US" dirty="0" smtClean="0"/>
              <a:t>Indirect teaching &amp; learning in games</a:t>
            </a:r>
          </a:p>
          <a:p>
            <a:r>
              <a:rPr lang="en-US" dirty="0" smtClean="0"/>
              <a:t>Open questioning instead of instruction</a:t>
            </a:r>
          </a:p>
          <a:p>
            <a:r>
              <a:rPr lang="en-US" dirty="0" smtClean="0"/>
              <a:t>Collaborative inquiry</a:t>
            </a:r>
          </a:p>
          <a:p>
            <a:r>
              <a:rPr lang="en-US" dirty="0" smtClean="0"/>
              <a:t>Supporting risk taking &amp; mistakes as learning</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938</TotalTime>
  <Words>853</Words>
  <Application>Microsoft Macintosh PowerPoint</Application>
  <PresentationFormat>On-screen Show (4:3)</PresentationFormat>
  <Paragraphs>63</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Focus</vt:lpstr>
      <vt:lpstr>                 Fostering Creativity: The Games Lesson as the Laboratory of the Possible  </vt:lpstr>
      <vt:lpstr>Introduction</vt:lpstr>
      <vt:lpstr>Slide 3</vt:lpstr>
      <vt:lpstr>Schooling and creativity</vt:lpstr>
      <vt:lpstr>Physical education &amp; creativity</vt:lpstr>
      <vt:lpstr>The play element in games</vt:lpstr>
      <vt:lpstr>Slide 7</vt:lpstr>
      <vt:lpstr>Bringing back play to games</vt:lpstr>
      <vt:lpstr>  Developing Creativity Through Game Sense .  </vt:lpstr>
      <vt:lpstr>Locating learning in games</vt:lpstr>
      <vt:lpstr>Questioning</vt:lpstr>
      <vt:lpstr>Collaborative inquiry</vt:lpstr>
      <vt:lpstr>Supporting risk taking</vt:lpstr>
      <vt:lpstr>Conclusion</vt:lpstr>
    </vt:vector>
  </TitlesOfParts>
  <Company>University of Sydney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Fostering Creativity: The Games Lesson as the Laboratory of the Possible    </dc:title>
  <dc:creator>Richard Light</dc:creator>
  <cp:lastModifiedBy>Richard Light</cp:lastModifiedBy>
  <cp:revision>32</cp:revision>
  <dcterms:created xsi:type="dcterms:W3CDTF">2015-11-15T18:09:10Z</dcterms:created>
  <dcterms:modified xsi:type="dcterms:W3CDTF">2015-11-15T18:11:06Z</dcterms:modified>
</cp:coreProperties>
</file>