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handoutMasterIdLst>
    <p:handoutMasterId r:id="rId14"/>
  </p:handoutMasterIdLst>
  <p:sldIdLst>
    <p:sldId id="257" r:id="rId3"/>
    <p:sldId id="272" r:id="rId4"/>
    <p:sldId id="265" r:id="rId5"/>
    <p:sldId id="269" r:id="rId6"/>
    <p:sldId id="270" r:id="rId7"/>
    <p:sldId id="273" r:id="rId8"/>
    <p:sldId id="274" r:id="rId9"/>
    <p:sldId id="277" r:id="rId10"/>
    <p:sldId id="275"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375" autoAdjust="0"/>
  </p:normalViewPr>
  <p:slideViewPr>
    <p:cSldViewPr>
      <p:cViewPr varScale="1">
        <p:scale>
          <a:sx n="62" d="100"/>
          <a:sy n="62" d="100"/>
        </p:scale>
        <p:origin x="1488"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082"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DE8356-FFDA-4E74-B804-79023C7DD259}" type="datetimeFigureOut">
              <a:rPr lang="en-US" smtClean="0"/>
              <a:t>17-Nov-15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CB32D8-F2D2-4D01-80A9-88F3B128AE75}" type="slidenum">
              <a:rPr lang="en-US" smtClean="0"/>
              <a:t>‹#›</a:t>
            </a:fld>
            <a:endParaRPr lang="en-US"/>
          </a:p>
        </p:txBody>
      </p:sp>
    </p:spTree>
    <p:extLst>
      <p:ext uri="{BB962C8B-B14F-4D97-AF65-F5344CB8AC3E}">
        <p14:creationId xmlns:p14="http://schemas.microsoft.com/office/powerpoint/2010/main" val="219084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DDCE7-616C-4285-A468-7301F171BC93}" type="datetimeFigureOut">
              <a:rPr lang="en-US" smtClean="0"/>
              <a:t>17-Nov-15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1D8F7-2BDD-4C56-98AF-2E212EF349F3}" type="slidenum">
              <a:rPr lang="en-US" smtClean="0"/>
              <a:t>‹#›</a:t>
            </a:fld>
            <a:endParaRPr lang="en-US"/>
          </a:p>
        </p:txBody>
      </p:sp>
    </p:spTree>
    <p:extLst>
      <p:ext uri="{BB962C8B-B14F-4D97-AF65-F5344CB8AC3E}">
        <p14:creationId xmlns:p14="http://schemas.microsoft.com/office/powerpoint/2010/main" val="210761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a:t>
            </a:fld>
            <a:endParaRPr lang="en-US"/>
          </a:p>
        </p:txBody>
      </p:sp>
    </p:spTree>
    <p:extLst>
      <p:ext uri="{BB962C8B-B14F-4D97-AF65-F5344CB8AC3E}">
        <p14:creationId xmlns:p14="http://schemas.microsoft.com/office/powerpoint/2010/main" val="37097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Compare the highly successful coach’s approach to the Game Sense approach in an exploration of the influence of game based coaching on his practice and of Light’s (2006) suggestion that Game Sense coaching can be seen as just good coaching.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a:t>
            </a:fld>
            <a:endParaRPr lang="en-US"/>
          </a:p>
        </p:txBody>
      </p:sp>
    </p:spTree>
    <p:extLst>
      <p:ext uri="{BB962C8B-B14F-4D97-AF65-F5344CB8AC3E}">
        <p14:creationId xmlns:p14="http://schemas.microsoft.com/office/powerpoint/2010/main" val="1632967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(BFORE</a:t>
            </a:r>
            <a:r>
              <a:rPr lang="en-NZ" sz="1200" kern="1200" baseline="0" dirty="0" smtClean="0">
                <a:solidFill>
                  <a:schemeClr val="tx1"/>
                </a:solidFill>
                <a:effectLst/>
                <a:latin typeface="+mn-lt"/>
                <a:ea typeface="+mn-ea"/>
                <a:cs typeface="+mn-cs"/>
              </a:rPr>
              <a:t> 1</a:t>
            </a:r>
            <a:r>
              <a:rPr lang="en-NZ" sz="1200" kern="1200" baseline="30000" dirty="0" smtClean="0">
                <a:solidFill>
                  <a:schemeClr val="tx1"/>
                </a:solidFill>
                <a:effectLst/>
                <a:latin typeface="+mn-lt"/>
                <a:ea typeface="+mn-ea"/>
                <a:cs typeface="+mn-cs"/>
              </a:rPr>
              <a:t>ST</a:t>
            </a:r>
            <a:r>
              <a:rPr lang="en-NZ" sz="1200" kern="1200" baseline="0" dirty="0" smtClean="0">
                <a:solidFill>
                  <a:schemeClr val="tx1"/>
                </a:solidFill>
                <a:effectLst/>
                <a:latin typeface="+mn-lt"/>
                <a:ea typeface="+mn-ea"/>
                <a:cs typeface="+mn-cs"/>
              </a:rPr>
              <a:t> POINT) T</a:t>
            </a:r>
            <a:r>
              <a:rPr lang="en-NZ" sz="1200" kern="1200" dirty="0" smtClean="0">
                <a:solidFill>
                  <a:schemeClr val="tx1"/>
                </a:solidFill>
                <a:effectLst/>
                <a:latin typeface="+mn-lt"/>
                <a:ea typeface="+mn-ea"/>
                <a:cs typeface="+mn-cs"/>
              </a:rPr>
              <a:t>here has been a considerable amount of research done on tactical approaches to teaching games such as Game Sense (GS) and Teaching Games for Understanding (TGfU). </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(BFORE</a:t>
            </a:r>
            <a:r>
              <a:rPr lang="en-NZ" sz="1200" kern="1200" baseline="0" dirty="0" smtClean="0">
                <a:solidFill>
                  <a:schemeClr val="tx1"/>
                </a:solidFill>
                <a:effectLst/>
                <a:latin typeface="+mn-lt"/>
                <a:ea typeface="+mn-ea"/>
                <a:cs typeface="+mn-cs"/>
              </a:rPr>
              <a:t> 2</a:t>
            </a:r>
            <a:r>
              <a:rPr lang="en-NZ" sz="1200" kern="1200" baseline="30000" dirty="0" smtClean="0">
                <a:solidFill>
                  <a:schemeClr val="tx1"/>
                </a:solidFill>
                <a:effectLst/>
                <a:latin typeface="+mn-lt"/>
                <a:ea typeface="+mn-ea"/>
                <a:cs typeface="+mn-cs"/>
              </a:rPr>
              <a:t>ND</a:t>
            </a:r>
            <a:r>
              <a:rPr lang="en-NZ" sz="1200" kern="1200" baseline="0" dirty="0" smtClean="0">
                <a:solidFill>
                  <a:schemeClr val="tx1"/>
                </a:solidFill>
                <a:effectLst/>
                <a:latin typeface="+mn-lt"/>
                <a:ea typeface="+mn-ea"/>
                <a:cs typeface="+mn-cs"/>
              </a:rPr>
              <a:t> POINT) </a:t>
            </a:r>
            <a:r>
              <a:rPr lang="en-US" sz="1200" kern="1200" dirty="0" smtClean="0">
                <a:solidFill>
                  <a:schemeClr val="tx1"/>
                </a:solidFill>
                <a:effectLst/>
                <a:latin typeface="+mn-lt"/>
                <a:ea typeface="+mn-ea"/>
                <a:cs typeface="+mn-cs"/>
              </a:rPr>
              <a:t>den </a:t>
            </a:r>
            <a:r>
              <a:rPr lang="en-US" sz="1200" kern="1200" dirty="0" err="1" smtClean="0">
                <a:solidFill>
                  <a:schemeClr val="tx1"/>
                </a:solidFill>
                <a:effectLst/>
                <a:latin typeface="+mn-lt"/>
                <a:ea typeface="+mn-ea"/>
                <a:cs typeface="+mn-cs"/>
              </a:rPr>
              <a:t>Duyn</a:t>
            </a:r>
            <a:r>
              <a:rPr lang="en-US" sz="1200" kern="1200" dirty="0" smtClean="0">
                <a:solidFill>
                  <a:schemeClr val="tx1"/>
                </a:solidFill>
                <a:effectLst/>
                <a:latin typeface="+mn-lt"/>
                <a:ea typeface="+mn-ea"/>
                <a:cs typeface="+mn-cs"/>
              </a:rPr>
              <a:t>, 1997) proposed a loose guide to coaching that emphasized using practice games, questioning and encouraging players to think and talk about the tactical aspects of team sport.</a:t>
            </a:r>
            <a:endParaRPr lang="en-NZ" sz="1200" kern="1200" baseline="0" dirty="0" smtClean="0">
              <a:solidFill>
                <a:schemeClr val="tx1"/>
              </a:solidFill>
              <a:effectLst/>
              <a:latin typeface="+mn-lt"/>
              <a:ea typeface="+mn-ea"/>
              <a:cs typeface="+mn-cs"/>
            </a:endParaRP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(2</a:t>
            </a:r>
            <a:r>
              <a:rPr lang="en-NZ" sz="1200" kern="1200" baseline="30000" dirty="0" smtClean="0">
                <a:solidFill>
                  <a:schemeClr val="tx1"/>
                </a:solidFill>
                <a:effectLst/>
                <a:latin typeface="+mn-lt"/>
                <a:ea typeface="+mn-ea"/>
                <a:cs typeface="+mn-cs"/>
              </a:rPr>
              <a:t>ND</a:t>
            </a:r>
            <a:r>
              <a:rPr lang="en-NZ" sz="1200" kern="1200" baseline="0" dirty="0" smtClean="0">
                <a:solidFill>
                  <a:schemeClr val="tx1"/>
                </a:solidFill>
                <a:effectLst/>
                <a:latin typeface="+mn-lt"/>
                <a:ea typeface="+mn-ea"/>
                <a:cs typeface="+mn-cs"/>
              </a:rPr>
              <a:t> POINT) </a:t>
            </a:r>
            <a:r>
              <a:rPr lang="en-US" sz="1200" kern="1200" dirty="0" smtClean="0">
                <a:solidFill>
                  <a:schemeClr val="tx1"/>
                </a:solidFill>
                <a:effectLst/>
                <a:latin typeface="+mn-lt"/>
                <a:ea typeface="+mn-ea"/>
                <a:cs typeface="+mn-cs"/>
              </a:rPr>
              <a:t>Indeed, research suggests quite different interpretations of Game Sense with many coaches using some features of this framework while ignoring others (see Light &amp; Evans, 2010).</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3</a:t>
            </a:fld>
            <a:endParaRPr lang="en-US"/>
          </a:p>
        </p:txBody>
      </p:sp>
    </p:spTree>
    <p:extLst>
      <p:ext uri="{BB962C8B-B14F-4D97-AF65-F5344CB8AC3E}">
        <p14:creationId xmlns:p14="http://schemas.microsoft.com/office/powerpoint/2010/main" val="2174407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Several approaches based on games teaching have been developed over the past thirty years as responses to problems identified within the traditional teaching methods </a:t>
            </a:r>
            <a:endParaRPr lang="en-US" sz="1200" kern="1200" dirty="0" smtClean="0">
              <a:solidFill>
                <a:schemeClr val="tx1"/>
              </a:solidFill>
              <a:effectLst/>
              <a:latin typeface="+mn-lt"/>
              <a:ea typeface="+mn-ea"/>
              <a:cs typeface="+mn-cs"/>
            </a:endParaRP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Few people suggest that there is a clear difference between the two models. Light (2004) suggested that the coaches in his study usually saw an overlap between the two models, and much of what is advocated by GS would be seen as ‘good coaching’. </a:t>
            </a:r>
          </a:p>
          <a:p>
            <a:r>
              <a:rPr lang="en-NZ" sz="1200" kern="1200" dirty="0" smtClean="0">
                <a:solidFill>
                  <a:schemeClr val="tx1"/>
                </a:solidFill>
                <a:effectLst/>
                <a:latin typeface="+mn-lt"/>
                <a:ea typeface="+mn-ea"/>
                <a:cs typeface="+mn-cs"/>
              </a:rPr>
              <a:t>Light, Evans, Harvey and </a:t>
            </a:r>
            <a:r>
              <a:rPr lang="en-NZ" sz="1200" kern="1200" dirty="0" err="1" smtClean="0">
                <a:solidFill>
                  <a:schemeClr val="tx1"/>
                </a:solidFill>
                <a:effectLst/>
                <a:latin typeface="+mn-lt"/>
                <a:ea typeface="+mn-ea"/>
                <a:cs typeface="+mn-cs"/>
              </a:rPr>
              <a:t>Hassanin</a:t>
            </a:r>
            <a:r>
              <a:rPr lang="en-NZ" sz="1200" kern="1200" dirty="0" smtClean="0">
                <a:solidFill>
                  <a:schemeClr val="tx1"/>
                </a:solidFill>
                <a:effectLst/>
                <a:latin typeface="+mn-lt"/>
                <a:ea typeface="+mn-ea"/>
                <a:cs typeface="+mn-cs"/>
              </a:rPr>
              <a:t> (2015) suggest that coaches operate across a spectrum from a direct instruction, technical approach at one end to an athlete-centred, holistic approach at the other end. </a:t>
            </a:r>
            <a:endParaRPr lang="en-US" sz="1200" kern="1200" dirty="0" smtClean="0">
              <a:solidFill>
                <a:schemeClr val="tx1"/>
              </a:solidFill>
              <a:effectLst/>
              <a:latin typeface="+mn-lt"/>
              <a:ea typeface="+mn-ea"/>
              <a:cs typeface="+mn-cs"/>
            </a:endParaRPr>
          </a:p>
          <a:p>
            <a:endParaRPr lang="en-US" dirty="0" smtClean="0"/>
          </a:p>
          <a:p>
            <a:r>
              <a:rPr lang="en-NZ" sz="1200" kern="1200" dirty="0" smtClean="0">
                <a:solidFill>
                  <a:schemeClr val="tx1"/>
                </a:solidFill>
                <a:effectLst/>
                <a:latin typeface="+mn-lt"/>
                <a:ea typeface="+mn-ea"/>
                <a:cs typeface="+mn-cs"/>
              </a:rPr>
              <a:t>Game Sense teaching is inquiry-based, athlete-centred approach where the coach acts as a facilitator of learning. Games taught using this approach give athletes opportunities to develop problem solving abilities and social skills that they can use in life. </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4</a:t>
            </a:fld>
            <a:endParaRPr lang="en-US"/>
          </a:p>
        </p:txBody>
      </p:sp>
    </p:spTree>
    <p:extLst>
      <p:ext uri="{BB962C8B-B14F-4D97-AF65-F5344CB8AC3E}">
        <p14:creationId xmlns:p14="http://schemas.microsoft.com/office/powerpoint/2010/main" val="2360606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5</a:t>
            </a:fld>
            <a:endParaRPr lang="en-US"/>
          </a:p>
        </p:txBody>
      </p:sp>
    </p:spTree>
    <p:extLst>
      <p:ext uri="{BB962C8B-B14F-4D97-AF65-F5344CB8AC3E}">
        <p14:creationId xmlns:p14="http://schemas.microsoft.com/office/powerpoint/2010/main" val="2926178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Light (2013) defined four core features for GS to offer a framework for its implementation</a:t>
            </a:r>
          </a:p>
          <a:p>
            <a:endParaRPr lang="en-N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Peter’s coaching style, we noticed, through the observations, that he uses some of the features of GS, namely creating a learning environment and developing a supportive environment(BEFORE</a:t>
            </a:r>
            <a:endParaRPr lang="en-US" sz="1200" kern="1200" dirty="0" smtClean="0">
              <a:solidFill>
                <a:schemeClr val="tx1"/>
              </a:solidFill>
              <a:effectLst/>
              <a:latin typeface="+mn-lt"/>
              <a:ea typeface="+mn-ea"/>
              <a:cs typeface="+mn-cs"/>
            </a:endParaRPr>
          </a:p>
          <a:p>
            <a:endParaRPr lang="en-US" dirty="0" smtClean="0"/>
          </a:p>
          <a:p>
            <a:r>
              <a:rPr lang="en-US" dirty="0" smtClean="0"/>
              <a:t>(BEFORE 1</a:t>
            </a:r>
            <a:r>
              <a:rPr lang="en-US" baseline="30000" dirty="0" smtClean="0"/>
              <a:t>ST</a:t>
            </a:r>
            <a:r>
              <a:rPr lang="en-US" dirty="0" smtClean="0"/>
              <a:t> POINT)</a:t>
            </a:r>
            <a:r>
              <a:rPr lang="en-US" baseline="0" dirty="0" smtClean="0"/>
              <a:t> </a:t>
            </a:r>
            <a:r>
              <a:rPr lang="en-NZ" sz="1200" kern="1200" dirty="0" smtClean="0">
                <a:solidFill>
                  <a:schemeClr val="tx1"/>
                </a:solidFill>
                <a:effectLst/>
                <a:latin typeface="+mn-lt"/>
                <a:ea typeface="+mn-ea"/>
                <a:cs typeface="+mn-cs"/>
              </a:rPr>
              <a:t>The observations of Sunday training sessions and competition games Peter would try to create game-like situation where they would try to have similar pressure and intensity to that of a real game but which he managed according to how the girls responded.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6</a:t>
            </a:fld>
            <a:endParaRPr lang="en-US"/>
          </a:p>
        </p:txBody>
      </p:sp>
    </p:spTree>
    <p:extLst>
      <p:ext uri="{BB962C8B-B14F-4D97-AF65-F5344CB8AC3E}">
        <p14:creationId xmlns:p14="http://schemas.microsoft.com/office/powerpoint/2010/main" val="351710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In our observations of competition games on Friday nights the team demonstrated good tactical understanding, decision making and composure under pressure </a:t>
            </a:r>
          </a:p>
          <a:p>
            <a:endParaRPr lang="en-NZ" sz="1200" kern="1200" dirty="0" smtClean="0">
              <a:solidFill>
                <a:schemeClr val="tx1"/>
              </a:solidFill>
              <a:effectLst/>
              <a:latin typeface="+mn-lt"/>
              <a:ea typeface="+mn-ea"/>
              <a:cs typeface="+mn-cs"/>
            </a:endParaRPr>
          </a:p>
          <a:p>
            <a:r>
              <a:rPr lang="en-NZ" dirty="0" smtClean="0"/>
              <a:t>All of the girls nominated intensity as the biggest factor required to make training and playing enjoyable for them as Jackie explains: </a:t>
            </a:r>
          </a:p>
          <a:p>
            <a:endParaRPr lang="en-NZ" dirty="0" smtClean="0"/>
          </a:p>
          <a:p>
            <a:r>
              <a:rPr lang="en-NZ" dirty="0" smtClean="0"/>
              <a:t>Rachel on w</a:t>
            </a:r>
            <a:r>
              <a:rPr lang="en-NZ" sz="1200" dirty="0" smtClean="0"/>
              <a:t>hat she likes (about this team) is when</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7</a:t>
            </a:fld>
            <a:endParaRPr lang="en-US"/>
          </a:p>
        </p:txBody>
      </p:sp>
    </p:spTree>
    <p:extLst>
      <p:ext uri="{BB962C8B-B14F-4D97-AF65-F5344CB8AC3E}">
        <p14:creationId xmlns:p14="http://schemas.microsoft.com/office/powerpoint/2010/main" val="2947527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(After 1</a:t>
            </a:r>
            <a:r>
              <a:rPr lang="en-NZ" sz="1200" kern="1200" baseline="30000" dirty="0" smtClean="0">
                <a:solidFill>
                  <a:schemeClr val="tx1"/>
                </a:solidFill>
                <a:effectLst/>
                <a:latin typeface="+mn-lt"/>
                <a:ea typeface="+mn-ea"/>
                <a:cs typeface="+mn-cs"/>
              </a:rPr>
              <a:t>st</a:t>
            </a:r>
            <a:r>
              <a:rPr lang="en-NZ" sz="1200" kern="1200" dirty="0" smtClean="0">
                <a:solidFill>
                  <a:schemeClr val="tx1"/>
                </a:solidFill>
                <a:effectLst/>
                <a:latin typeface="+mn-lt"/>
                <a:ea typeface="+mn-ea"/>
                <a:cs typeface="+mn-cs"/>
              </a:rPr>
              <a:t> POINT)</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This seems to contradict the more even relationships promoted in GS and other GBA (Evans, 2013) but there was a warm, trusting and respectful relationship between the coach and players with him always encouraging them to be calm under pressure.</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(Before</a:t>
            </a:r>
            <a:r>
              <a:rPr lang="en-NZ" sz="1200" kern="1200" baseline="0" dirty="0" smtClean="0">
                <a:solidFill>
                  <a:schemeClr val="tx1"/>
                </a:solidFill>
                <a:effectLst/>
                <a:latin typeface="+mn-lt"/>
                <a:ea typeface="+mn-ea"/>
                <a:cs typeface="+mn-cs"/>
              </a:rPr>
              <a:t> 2</a:t>
            </a:r>
            <a:r>
              <a:rPr lang="en-NZ" sz="1200" kern="1200" baseline="30000" dirty="0" smtClean="0">
                <a:solidFill>
                  <a:schemeClr val="tx1"/>
                </a:solidFill>
                <a:effectLst/>
                <a:latin typeface="+mn-lt"/>
                <a:ea typeface="+mn-ea"/>
                <a:cs typeface="+mn-cs"/>
              </a:rPr>
              <a:t>nd</a:t>
            </a:r>
            <a:r>
              <a:rPr lang="en-NZ" sz="1200" kern="1200" baseline="0" dirty="0" smtClean="0">
                <a:solidFill>
                  <a:schemeClr val="tx1"/>
                </a:solidFill>
                <a:effectLst/>
                <a:latin typeface="+mn-lt"/>
                <a:ea typeface="+mn-ea"/>
                <a:cs typeface="+mn-cs"/>
              </a:rPr>
              <a:t> POINT) </a:t>
            </a:r>
            <a:r>
              <a:rPr lang="en-NZ" sz="1200" kern="1200" dirty="0" smtClean="0">
                <a:solidFill>
                  <a:schemeClr val="tx1"/>
                </a:solidFill>
                <a:effectLst/>
                <a:latin typeface="+mn-lt"/>
                <a:ea typeface="+mn-ea"/>
                <a:cs typeface="+mn-cs"/>
              </a:rPr>
              <a:t>Peter had a close relationship with all the girls in his team who had immense respect for him. He also respected them but at times, during games and training, he would shout at one of them when she made a mistake. This was, however,  never intended to be,  or taken as being, personal. During timeouts in game or between/during the exercises he would tell them why he shouted and also give an explanation,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3</a:t>
            </a:r>
            <a:r>
              <a:rPr lang="en-US" baseline="30000" dirty="0" smtClean="0"/>
              <a:t>rd</a:t>
            </a:r>
            <a:r>
              <a:rPr lang="en-US" dirty="0" smtClean="0"/>
              <a:t> POINT) </a:t>
            </a:r>
            <a:r>
              <a:rPr lang="en-NZ" dirty="0" smtClean="0"/>
              <a:t>This demonstrates that not only that he was showing them the correct way of playing but also creating a supportive environment where he could correct anyone without any fear of losing that players engagement</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8</a:t>
            </a:fld>
            <a:endParaRPr lang="en-US"/>
          </a:p>
        </p:txBody>
      </p:sp>
    </p:spTree>
    <p:extLst>
      <p:ext uri="{BB962C8B-B14F-4D97-AF65-F5344CB8AC3E}">
        <p14:creationId xmlns:p14="http://schemas.microsoft.com/office/powerpoint/2010/main" val="2620955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The study was focused on the nature of the girls’ experiences in basketball which meant that the study focused on how Peter’s coaching approach influenced this rather than focusing on the influence of GS on his coaching.</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a:t>
            </a:r>
            <a:r>
              <a:rPr lang="en-US" dirty="0" err="1" smtClean="0"/>
              <a:t>maneira</a:t>
            </a:r>
            <a:r>
              <a:rPr lang="en-US" dirty="0" smtClean="0"/>
              <a:t> dele </a:t>
            </a:r>
            <a:r>
              <a:rPr lang="en-US" dirty="0" err="1" smtClean="0"/>
              <a:t>influenciava</a:t>
            </a:r>
            <a:r>
              <a:rPr lang="en-US" dirty="0" smtClean="0"/>
              <a:t> as </a:t>
            </a:r>
            <a:r>
              <a:rPr lang="en-US" dirty="0" err="1" smtClean="0"/>
              <a:t>experiencias</a:t>
            </a:r>
            <a:r>
              <a:rPr lang="en-US" dirty="0" smtClean="0"/>
              <a:t> das </a:t>
            </a:r>
            <a:r>
              <a:rPr lang="en-US" dirty="0" err="1" smtClean="0"/>
              <a:t>miudas</a:t>
            </a:r>
            <a:r>
              <a:rPr lang="en-US" dirty="0" smtClean="0"/>
              <a:t> e </a:t>
            </a:r>
            <a:r>
              <a:rPr lang="en-US" dirty="0" err="1" smtClean="0"/>
              <a:t>que</a:t>
            </a:r>
            <a:r>
              <a:rPr lang="en-US" dirty="0" smtClean="0"/>
              <a:t> </a:t>
            </a:r>
            <a:r>
              <a:rPr lang="en-US" dirty="0" err="1" smtClean="0"/>
              <a:t>msm</a:t>
            </a:r>
            <a:r>
              <a:rPr lang="en-US" dirty="0" smtClean="0"/>
              <a:t> </a:t>
            </a:r>
            <a:r>
              <a:rPr lang="en-US" dirty="0" err="1" smtClean="0"/>
              <a:t>nao</a:t>
            </a:r>
            <a:r>
              <a:rPr lang="en-US" dirty="0" smtClean="0"/>
              <a:t> </a:t>
            </a:r>
            <a:r>
              <a:rPr lang="en-US" dirty="0" err="1" smtClean="0"/>
              <a:t>sabendo</a:t>
            </a:r>
            <a:r>
              <a:rPr lang="en-US" dirty="0" smtClean="0"/>
              <a:t> o </a:t>
            </a:r>
            <a:r>
              <a:rPr lang="en-US" dirty="0" err="1" smtClean="0"/>
              <a:t>que</a:t>
            </a:r>
            <a:r>
              <a:rPr lang="en-US" dirty="0" smtClean="0"/>
              <a:t> era GS </a:t>
            </a:r>
            <a:r>
              <a:rPr lang="en-US" dirty="0" err="1" smtClean="0"/>
              <a:t>os</a:t>
            </a:r>
            <a:r>
              <a:rPr lang="en-US" dirty="0" smtClean="0"/>
              <a:t> core features </a:t>
            </a:r>
            <a:r>
              <a:rPr lang="en-US" dirty="0" err="1" smtClean="0"/>
              <a:t>estavam</a:t>
            </a:r>
            <a:r>
              <a:rPr lang="en-US" dirty="0" smtClean="0"/>
              <a:t> </a:t>
            </a:r>
            <a:r>
              <a:rPr lang="en-US" dirty="0" err="1" smtClean="0"/>
              <a:t>presentes</a:t>
            </a:r>
            <a:r>
              <a:rPr lang="en-US" dirty="0" smtClean="0"/>
              <a:t> e </a:t>
            </a:r>
            <a:r>
              <a:rPr lang="en-US" dirty="0" err="1" smtClean="0"/>
              <a:t>esses</a:t>
            </a:r>
            <a:r>
              <a:rPr lang="en-US" dirty="0" smtClean="0"/>
              <a:t> </a:t>
            </a:r>
            <a:r>
              <a:rPr lang="en-US" dirty="0" err="1" smtClean="0"/>
              <a:t>influenciaram</a:t>
            </a:r>
            <a:r>
              <a:rPr lang="en-US" dirty="0" smtClean="0"/>
              <a:t> as </a:t>
            </a:r>
            <a:r>
              <a:rPr lang="en-US" dirty="0" err="1" smtClean="0"/>
              <a:t>experiencias</a:t>
            </a:r>
            <a:r>
              <a:rPr lang="en-US" dirty="0" smtClean="0"/>
              <a:t> das </a:t>
            </a:r>
            <a:r>
              <a:rPr lang="en-US" dirty="0" err="1" smtClean="0"/>
              <a:t>miudas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(After</a:t>
            </a:r>
            <a:r>
              <a:rPr lang="en-NZ" sz="1200" kern="1200" baseline="0" dirty="0" smtClean="0">
                <a:solidFill>
                  <a:schemeClr val="tx1"/>
                </a:solidFill>
                <a:effectLst/>
                <a:latin typeface="+mn-lt"/>
                <a:ea typeface="+mn-ea"/>
                <a:cs typeface="+mn-cs"/>
              </a:rPr>
              <a:t> 3</a:t>
            </a:r>
            <a:r>
              <a:rPr lang="en-NZ" sz="1200" kern="1200" baseline="30000" dirty="0" smtClean="0">
                <a:solidFill>
                  <a:schemeClr val="tx1"/>
                </a:solidFill>
                <a:effectLst/>
                <a:latin typeface="+mn-lt"/>
                <a:ea typeface="+mn-ea"/>
                <a:cs typeface="+mn-cs"/>
              </a:rPr>
              <a:t>rd</a:t>
            </a:r>
            <a:r>
              <a:rPr lang="en-NZ" sz="1200" kern="1200" baseline="0" dirty="0" smtClean="0">
                <a:solidFill>
                  <a:schemeClr val="tx1"/>
                </a:solidFill>
                <a:effectLst/>
                <a:latin typeface="+mn-lt"/>
                <a:ea typeface="+mn-ea"/>
                <a:cs typeface="+mn-cs"/>
              </a:rPr>
              <a:t> POINT) </a:t>
            </a:r>
            <a:r>
              <a:rPr lang="en-NZ" sz="1200" kern="1200" dirty="0" smtClean="0">
                <a:solidFill>
                  <a:schemeClr val="tx1"/>
                </a:solidFill>
                <a:effectLst/>
                <a:latin typeface="+mn-lt"/>
                <a:ea typeface="+mn-ea"/>
                <a:cs typeface="+mn-cs"/>
              </a:rPr>
              <a:t>Our focus on Peter’s coaching also supports Rod Thorpe’s suggestion that good coaches have long used games in their training with his contribution to GS being the emphasis he placed on questioning and providing some structure for improving and developing the use of training games (Light, 2004).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9</a:t>
            </a:fld>
            <a:endParaRPr lang="en-US"/>
          </a:p>
        </p:txBody>
      </p:sp>
    </p:spTree>
    <p:extLst>
      <p:ext uri="{BB962C8B-B14F-4D97-AF65-F5344CB8AC3E}">
        <p14:creationId xmlns:p14="http://schemas.microsoft.com/office/powerpoint/2010/main" val="1757222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304801"/>
            <a:ext cx="5486400" cy="2514599"/>
          </a:xfrm>
        </p:spPr>
        <p:txBody>
          <a:bodyPr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638800" y="2895600"/>
            <a:ext cx="5486400" cy="914400"/>
          </a:xfrm>
        </p:spPr>
        <p:txBody>
          <a:bodyPr/>
          <a:lstStyle>
            <a:lvl1pPr marL="0" indent="0" algn="l">
              <a:spcBef>
                <a:spcPts val="1200"/>
              </a:spcBef>
              <a:buNone/>
              <a:defRPr sz="2400">
                <a:solidFill>
                  <a:schemeClr val="bg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2053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2EC29-B8C5-4C7A-B6DA-418494D5CB21}" type="datetimeFigureOut">
              <a:rPr lang="en-US" smtClean="0"/>
              <a:t>17-Nov-15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1745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365125"/>
            <a:ext cx="1828800" cy="5654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65125"/>
            <a:ext cx="8001000" cy="5654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2EC29-B8C5-4C7A-B6DA-418494D5CB21}" type="datetimeFigureOut">
              <a:rPr lang="en-US" smtClean="0"/>
              <a:t>17-Nov-15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473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2EC29-B8C5-4C7A-B6DA-418494D5CB21}" type="datetimeFigureOut">
              <a:rPr lang="en-US" smtClean="0"/>
              <a:t>17-Nov-15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27300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450" y="1676401"/>
            <a:ext cx="10058400" cy="1752600"/>
          </a:xfrm>
        </p:spPr>
        <p:txBody>
          <a:bodyPr anchor="b">
            <a:normAutofit/>
          </a:bodyPr>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1060450" y="3581400"/>
            <a:ext cx="10058400" cy="1143000"/>
          </a:xfrm>
        </p:spPr>
        <p:txBody>
          <a:bodyPr/>
          <a:lstStyle>
            <a:lvl1pPr marL="0" indent="0">
              <a:spcBef>
                <a:spcPts val="12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62EC29-B8C5-4C7A-B6DA-418494D5CB21}" type="datetimeFigureOut">
              <a:rPr lang="en-US" smtClean="0"/>
              <a:t>17-Nov-15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1566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76401"/>
            <a:ext cx="484632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8880" y="1676401"/>
            <a:ext cx="484632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62EC29-B8C5-4C7A-B6DA-418494D5CB21}" type="datetimeFigureOut">
              <a:rPr lang="en-US" smtClean="0"/>
              <a:t>17-Nov-15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3902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6680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505075"/>
            <a:ext cx="4846320" cy="351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7888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505075"/>
            <a:ext cx="4846320" cy="351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62EC29-B8C5-4C7A-B6DA-418494D5CB21}" type="datetimeFigureOut">
              <a:rPr lang="en-US" smtClean="0"/>
              <a:t>17-Nov-15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69242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62EC29-B8C5-4C7A-B6DA-418494D5CB21}" type="datetimeFigureOut">
              <a:rPr lang="en-US" smtClean="0"/>
              <a:t>17-Nov-15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8109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2EC29-B8C5-4C7A-B6DA-418494D5CB21}" type="datetimeFigureOut">
              <a:rPr lang="en-US" smtClean="0"/>
              <a:t>17-Nov-15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23512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7467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09600" y="838200"/>
            <a:ext cx="6172200" cy="518160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24802"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97959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39000" y="0"/>
            <a:ext cx="228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smtClean="0"/>
              <a:t>Click to edit Master title style</a:t>
            </a:r>
            <a:endParaRPr lang="en-US"/>
          </a:p>
        </p:txBody>
      </p:sp>
      <p:sp>
        <p:nvSpPr>
          <p:cNvPr id="4" name="Text Placeholder 3"/>
          <p:cNvSpPr>
            <a:spLocks noGrp="1"/>
          </p:cNvSpPr>
          <p:nvPr>
            <p:ph type="body" sz="half" idx="2"/>
          </p:nvPr>
        </p:nvSpPr>
        <p:spPr>
          <a:xfrm>
            <a:off x="7924801"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p:cNvSpPr>
            <a:spLocks noGrp="1"/>
          </p:cNvSpPr>
          <p:nvPr>
            <p:ph type="pic" idx="1"/>
          </p:nvPr>
        </p:nvSpPr>
        <p:spPr>
          <a:xfrm>
            <a:off x="0" y="0"/>
            <a:ext cx="7239000" cy="6858000"/>
          </a:xfrm>
          <a:solidFill>
            <a:schemeClr val="bg1"/>
          </a:solidFill>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19441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304800"/>
            <a:ext cx="10058400" cy="1143000"/>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066800" y="1676400"/>
            <a:ext cx="100584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534400" y="6392562"/>
            <a:ext cx="1295400" cy="180976"/>
          </a:xfrm>
          <a:prstGeom prst="rect">
            <a:avLst/>
          </a:prstGeom>
        </p:spPr>
        <p:txBody>
          <a:bodyPr vert="horz" lIns="91440" tIns="45720" rIns="91440" bIns="45720" rtlCol="0" anchor="ctr"/>
          <a:lstStyle>
            <a:lvl1pPr algn="r">
              <a:defRPr sz="800">
                <a:solidFill>
                  <a:schemeClr val="tx1">
                    <a:tint val="75000"/>
                  </a:schemeClr>
                </a:solidFill>
              </a:defRPr>
            </a:lvl1pPr>
          </a:lstStyle>
          <a:p>
            <a:fld id="{3762EC29-B8C5-4C7A-B6DA-418494D5CB21}" type="datetimeFigureOut">
              <a:rPr lang="en-US" smtClean="0"/>
              <a:pPr/>
              <a:t>17-Nov-15</a:t>
            </a:fld>
            <a:endParaRPr lang="en-US"/>
          </a:p>
        </p:txBody>
      </p:sp>
      <p:sp>
        <p:nvSpPr>
          <p:cNvPr id="5" name="Footer Placeholder 4"/>
          <p:cNvSpPr>
            <a:spLocks noGrp="1"/>
          </p:cNvSpPr>
          <p:nvPr>
            <p:ph type="ftr" sz="quarter" idx="3"/>
          </p:nvPr>
        </p:nvSpPr>
        <p:spPr>
          <a:xfrm>
            <a:off x="1070918" y="6392562"/>
            <a:ext cx="7082481" cy="180976"/>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058400" y="6392562"/>
            <a:ext cx="1066800" cy="180976"/>
          </a:xfrm>
          <a:prstGeom prst="rect">
            <a:avLst/>
          </a:prstGeom>
        </p:spPr>
        <p:txBody>
          <a:bodyPr vert="horz" lIns="91440" tIns="45720" rIns="91440" bIns="45720" rtlCol="0" anchor="ctr"/>
          <a:lstStyle>
            <a:lvl1pPr algn="r">
              <a:defRPr sz="800">
                <a:solidFill>
                  <a:schemeClr val="tx1">
                    <a:tint val="75000"/>
                  </a:schemeClr>
                </a:solidFill>
              </a:defRPr>
            </a:lvl1pPr>
          </a:lstStyle>
          <a:p>
            <a:fld id="{F9043838-BFF5-400C-B067-3DF4A5F395D6}" type="slidenum">
              <a:rPr lang="en-US" smtClean="0"/>
              <a:pPr/>
              <a:t>‹#›</a:t>
            </a:fld>
            <a:endParaRPr lang="en-US"/>
          </a:p>
        </p:txBody>
      </p:sp>
    </p:spTree>
    <p:extLst>
      <p:ext uri="{BB962C8B-B14F-4D97-AF65-F5344CB8AC3E}">
        <p14:creationId xmlns:p14="http://schemas.microsoft.com/office/powerpoint/2010/main" val="25692095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1066800"/>
            <a:ext cx="5486400" cy="1752600"/>
          </a:xfrm>
        </p:spPr>
        <p:txBody>
          <a:bodyPr>
            <a:noAutofit/>
          </a:bodyPr>
          <a:lstStyle/>
          <a:p>
            <a:r>
              <a:rPr lang="en-NZ" sz="4800" b="1" dirty="0"/>
              <a:t>High Performance Coaching</a:t>
            </a:r>
            <a:r>
              <a:rPr lang="en-NZ" sz="4800" b="1" dirty="0" smtClean="0"/>
              <a:t>:</a:t>
            </a:r>
            <a:endParaRPr lang="en-US" sz="4800" dirty="0"/>
          </a:p>
        </p:txBody>
      </p:sp>
      <p:sp>
        <p:nvSpPr>
          <p:cNvPr id="3" name="Subtitle 2"/>
          <p:cNvSpPr>
            <a:spLocks noGrp="1"/>
          </p:cNvSpPr>
          <p:nvPr>
            <p:ph type="subTitle" idx="1"/>
          </p:nvPr>
        </p:nvSpPr>
        <p:spPr/>
        <p:txBody>
          <a:bodyPr>
            <a:normAutofit/>
          </a:bodyPr>
          <a:lstStyle/>
          <a:p>
            <a:r>
              <a:rPr lang="en-NZ" b="1" dirty="0" smtClean="0"/>
              <a:t>Comparison </a:t>
            </a:r>
            <a:r>
              <a:rPr lang="en-NZ" b="1" dirty="0"/>
              <a:t>between a highly successful coaches' approach and Game </a:t>
            </a:r>
            <a:r>
              <a:rPr lang="en-NZ" b="1" dirty="0" smtClean="0"/>
              <a:t>Sense</a:t>
            </a:r>
            <a:endParaRPr lang="en-US" dirty="0"/>
          </a:p>
        </p:txBody>
      </p:sp>
      <p:sp>
        <p:nvSpPr>
          <p:cNvPr id="4" name="TextBox 3"/>
          <p:cNvSpPr txBox="1"/>
          <p:nvPr/>
        </p:nvSpPr>
        <p:spPr>
          <a:xfrm>
            <a:off x="7848600" y="3810000"/>
            <a:ext cx="3048000" cy="369332"/>
          </a:xfrm>
          <a:prstGeom prst="rect">
            <a:avLst/>
          </a:prstGeom>
          <a:noFill/>
        </p:spPr>
        <p:txBody>
          <a:bodyPr wrap="square" rtlCol="0">
            <a:spAutoFit/>
          </a:bodyPr>
          <a:lstStyle/>
          <a:p>
            <a:r>
              <a:rPr lang="en-US" dirty="0" smtClean="0"/>
              <a:t>Pimenta, R. M. &amp; Light, R. L.</a:t>
            </a:r>
            <a:endParaRPr lang="en-US" dirty="0"/>
          </a:p>
        </p:txBody>
      </p:sp>
    </p:spTree>
    <p:extLst>
      <p:ext uri="{BB962C8B-B14F-4D97-AF65-F5344CB8AC3E}">
        <p14:creationId xmlns:p14="http://schemas.microsoft.com/office/powerpoint/2010/main" val="5760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Thank you for listening</a:t>
            </a:r>
            <a:endParaRPr lang="en-US" dirty="0"/>
          </a:p>
        </p:txBody>
      </p:sp>
      <p:sp>
        <p:nvSpPr>
          <p:cNvPr id="9" name="Text Placeholder 8"/>
          <p:cNvSpPr>
            <a:spLocks noGrp="1"/>
          </p:cNvSpPr>
          <p:nvPr>
            <p:ph type="body" sz="half" idx="2"/>
          </p:nvPr>
        </p:nvSpPr>
        <p:spPr/>
        <p:txBody>
          <a:bodyPr/>
          <a:lstStyle/>
          <a:p>
            <a:r>
              <a:rPr lang="en-US" dirty="0"/>
              <a:t>Any Questions?</a:t>
            </a:r>
          </a:p>
          <a:p>
            <a:endParaRPr lang="en-US" dirty="0"/>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l="20313" r="20313"/>
          <a:stretch>
            <a:fillRect/>
          </a:stretch>
        </p:blipFill>
        <p:spPr>
          <a:xfrm>
            <a:off x="304800" y="304800"/>
            <a:ext cx="6781800" cy="6292392"/>
          </a:xfrm>
        </p:spPr>
      </p:pic>
    </p:spTree>
    <p:extLst>
      <p:ext uri="{BB962C8B-B14F-4D97-AF65-F5344CB8AC3E}">
        <p14:creationId xmlns:p14="http://schemas.microsoft.com/office/powerpoint/2010/main" val="148804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a:t>
            </a:r>
            <a:endParaRPr lang="en-US" dirty="0"/>
          </a:p>
        </p:txBody>
      </p:sp>
      <p:sp>
        <p:nvSpPr>
          <p:cNvPr id="3" name="Content Placeholder 2"/>
          <p:cNvSpPr>
            <a:spLocks noGrp="1"/>
          </p:cNvSpPr>
          <p:nvPr>
            <p:ph idx="1"/>
          </p:nvPr>
        </p:nvSpPr>
        <p:spPr/>
        <p:txBody>
          <a:bodyPr/>
          <a:lstStyle/>
          <a:p>
            <a:endParaRPr lang="en-US" dirty="0" smtClean="0"/>
          </a:p>
          <a:p>
            <a:pPr algn="just"/>
            <a:endParaRPr lang="en-US" sz="3200" dirty="0" smtClean="0"/>
          </a:p>
          <a:p>
            <a:pPr algn="just"/>
            <a:r>
              <a:rPr lang="en-US" sz="3200" dirty="0" smtClean="0"/>
              <a:t>What are the influences </a:t>
            </a:r>
            <a:r>
              <a:rPr lang="en-US" sz="3200" dirty="0"/>
              <a:t>of game based coaching on </a:t>
            </a:r>
            <a:r>
              <a:rPr lang="en-US" sz="3200" dirty="0" smtClean="0"/>
              <a:t>a highly successful coach’s approach?</a:t>
            </a:r>
          </a:p>
          <a:p>
            <a:pPr lvl="1" algn="just"/>
            <a:r>
              <a:rPr lang="en-US" sz="2800" dirty="0" smtClean="0"/>
              <a:t>What are the influences of a highly successful coach’s approach on girls experiences in basketball?</a:t>
            </a:r>
            <a:endParaRPr lang="en-US" sz="2800" dirty="0"/>
          </a:p>
        </p:txBody>
      </p:sp>
    </p:spTree>
    <p:extLst>
      <p:ext uri="{BB962C8B-B14F-4D97-AF65-F5344CB8AC3E}">
        <p14:creationId xmlns:p14="http://schemas.microsoft.com/office/powerpoint/2010/main" val="380899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77114"/>
            <a:ext cx="5562601" cy="813486"/>
          </a:xfrm>
        </p:spPr>
        <p:txBody>
          <a:bodyPr>
            <a:normAutofit/>
          </a:bodyPr>
          <a:lstStyle/>
          <a:p>
            <a:r>
              <a:rPr lang="en-US" dirty="0" smtClean="0"/>
              <a:t>Lit Review</a:t>
            </a:r>
            <a:endParaRPr lang="en-US" dirty="0"/>
          </a:p>
        </p:txBody>
      </p:sp>
      <p:sp>
        <p:nvSpPr>
          <p:cNvPr id="3" name="Text Placeholder 2"/>
          <p:cNvSpPr>
            <a:spLocks noGrp="1"/>
          </p:cNvSpPr>
          <p:nvPr>
            <p:ph type="body" sz="half" idx="2"/>
          </p:nvPr>
        </p:nvSpPr>
        <p:spPr>
          <a:xfrm>
            <a:off x="6019800" y="1143000"/>
            <a:ext cx="6019800" cy="5562600"/>
          </a:xfrm>
        </p:spPr>
        <p:txBody>
          <a:bodyPr>
            <a:normAutofit fontScale="92500" lnSpcReduction="10000"/>
          </a:bodyPr>
          <a:lstStyle/>
          <a:p>
            <a:pPr marL="342900" indent="-342900" algn="just">
              <a:buFont typeface="Arial" panose="020B0604020202020204" pitchFamily="34" charset="0"/>
              <a:buChar char="•"/>
            </a:pPr>
            <a:r>
              <a:rPr lang="en-NZ" dirty="0" err="1"/>
              <a:t>Buttler</a:t>
            </a:r>
            <a:r>
              <a:rPr lang="en-NZ" dirty="0"/>
              <a:t> (1997) </a:t>
            </a:r>
            <a:r>
              <a:rPr lang="en-NZ" dirty="0" smtClean="0"/>
              <a:t> - Coaches enable </a:t>
            </a:r>
            <a:r>
              <a:rPr lang="en-NZ" dirty="0"/>
              <a:t>athlete </a:t>
            </a:r>
            <a:r>
              <a:rPr lang="en-NZ" dirty="0" smtClean="0"/>
              <a:t>learning, athletes develop </a:t>
            </a:r>
            <a:r>
              <a:rPr lang="en-NZ" dirty="0"/>
              <a:t>their knowledge when involved in problem solving situations for themselves. </a:t>
            </a:r>
            <a:endParaRPr lang="en-NZ" dirty="0" smtClean="0"/>
          </a:p>
          <a:p>
            <a:pPr marL="342900" indent="-342900" algn="just">
              <a:buFont typeface="Arial" panose="020B0604020202020204" pitchFamily="34" charset="0"/>
              <a:buChar char="•"/>
            </a:pPr>
            <a:endParaRPr lang="en-NZ" dirty="0" smtClean="0"/>
          </a:p>
          <a:p>
            <a:pPr marL="342900" indent="-342900" algn="just">
              <a:buFont typeface="Arial" panose="020B0604020202020204" pitchFamily="34" charset="0"/>
              <a:buChar char="•"/>
            </a:pPr>
            <a:r>
              <a:rPr lang="en-US" dirty="0" smtClean="0"/>
              <a:t>Light </a:t>
            </a:r>
            <a:r>
              <a:rPr lang="en-US" dirty="0"/>
              <a:t>(2013) stayed with the relatively loose approach to propose a pedagogical framework for Game Sense structured by four pedagogical features and suggesting that there is great variation in regard to the emphasis coaches’ place on these four </a:t>
            </a:r>
            <a:r>
              <a:rPr lang="en-US" dirty="0" smtClean="0"/>
              <a:t>features</a:t>
            </a:r>
            <a:endParaRPr lang="en-US" dirty="0"/>
          </a:p>
          <a:p>
            <a:pPr marL="342900" indent="-342900" algn="just">
              <a:buFont typeface="Arial" panose="020B0604020202020204" pitchFamily="34" charset="0"/>
              <a:buChar char="•"/>
            </a:pPr>
            <a:endParaRPr lang="en-US" dirty="0" smtClean="0"/>
          </a:p>
          <a:p>
            <a:pPr marL="342900" indent="-342900" algn="just">
              <a:buFont typeface="Arial" panose="020B0604020202020204" pitchFamily="34" charset="0"/>
              <a:buChar char="•"/>
            </a:pPr>
            <a:r>
              <a:rPr lang="en-US" dirty="0" smtClean="0"/>
              <a:t>Coaches </a:t>
            </a:r>
            <a:r>
              <a:rPr lang="en-US" dirty="0"/>
              <a:t>base their coaching in games and some use questioning but few completely adopt the ‘authentic’ approach of Game Sense or TGfU </a:t>
            </a:r>
            <a:endParaRPr lang="en-US" dirty="0" smtClean="0"/>
          </a:p>
          <a:p>
            <a:pPr marL="342900" indent="-342900">
              <a:buFont typeface="Arial" panose="020B0604020202020204" pitchFamily="34" charset="0"/>
              <a:buChar char="•"/>
            </a:pPr>
            <a:endParaRPr lang="en-US" dirty="0"/>
          </a:p>
        </p:txBody>
      </p:sp>
      <p:sp>
        <p:nvSpPr>
          <p:cNvPr id="6" name="Rounded Rectangle 5"/>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l="933" r="933"/>
          <a:stretch>
            <a:fillRect/>
          </a:stretch>
        </p:blipFill>
        <p:spPr>
          <a:xfrm>
            <a:off x="457199" y="304800"/>
            <a:ext cx="5257801" cy="6226343"/>
          </a:xfrm>
        </p:spPr>
      </p:pic>
    </p:spTree>
    <p:extLst>
      <p:ext uri="{BB962C8B-B14F-4D97-AF65-F5344CB8AC3E}">
        <p14:creationId xmlns:p14="http://schemas.microsoft.com/office/powerpoint/2010/main" val="305338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Based Approaches</a:t>
            </a:r>
          </a:p>
        </p:txBody>
      </p:sp>
      <p:sp>
        <p:nvSpPr>
          <p:cNvPr id="3" name="Text Placeholder 2"/>
          <p:cNvSpPr>
            <a:spLocks noGrp="1"/>
          </p:cNvSpPr>
          <p:nvPr>
            <p:ph type="body" idx="1"/>
          </p:nvPr>
        </p:nvSpPr>
        <p:spPr/>
        <p:txBody>
          <a:bodyPr/>
          <a:lstStyle/>
          <a:p>
            <a:r>
              <a:rPr lang="en-US" dirty="0"/>
              <a:t>Traditional Model (</a:t>
            </a:r>
            <a:r>
              <a:rPr lang="en-US" dirty="0" err="1"/>
              <a:t>Blomquist</a:t>
            </a:r>
            <a:r>
              <a:rPr lang="en-US" dirty="0"/>
              <a:t> et. Al, 2001</a:t>
            </a:r>
            <a:r>
              <a:rPr lang="en-US" dirty="0" smtClean="0"/>
              <a:t>)</a:t>
            </a:r>
            <a:endParaRPr lang="en-US" dirty="0"/>
          </a:p>
        </p:txBody>
      </p:sp>
      <p:sp>
        <p:nvSpPr>
          <p:cNvPr id="4" name="Content Placeholder 3"/>
          <p:cNvSpPr>
            <a:spLocks noGrp="1"/>
          </p:cNvSpPr>
          <p:nvPr>
            <p:ph sz="half" idx="2"/>
          </p:nvPr>
        </p:nvSpPr>
        <p:spPr/>
        <p:txBody>
          <a:bodyPr/>
          <a:lstStyle/>
          <a:p>
            <a:pPr algn="just"/>
            <a:r>
              <a:rPr lang="en-US" dirty="0"/>
              <a:t>Techniques and skills as fundamental to successful </a:t>
            </a:r>
            <a:r>
              <a:rPr lang="en-US" dirty="0" smtClean="0"/>
              <a:t>play</a:t>
            </a:r>
          </a:p>
          <a:p>
            <a:pPr algn="just"/>
            <a:endParaRPr lang="en-US" dirty="0"/>
          </a:p>
          <a:p>
            <a:pPr algn="just"/>
            <a:r>
              <a:rPr lang="en-US" dirty="0"/>
              <a:t>These skills are trained until they are performed well enough to allow a game to be </a:t>
            </a:r>
            <a:r>
              <a:rPr lang="en-US" dirty="0" smtClean="0"/>
              <a:t>played</a:t>
            </a:r>
            <a:endParaRPr lang="en-US" dirty="0"/>
          </a:p>
        </p:txBody>
      </p:sp>
      <p:sp>
        <p:nvSpPr>
          <p:cNvPr id="5" name="Text Placeholder 4"/>
          <p:cNvSpPr>
            <a:spLocks noGrp="1"/>
          </p:cNvSpPr>
          <p:nvPr>
            <p:ph type="body" sz="quarter" idx="3"/>
          </p:nvPr>
        </p:nvSpPr>
        <p:spPr>
          <a:xfrm>
            <a:off x="6278880" y="1508165"/>
            <a:ext cx="4846320" cy="823912"/>
          </a:xfrm>
        </p:spPr>
        <p:txBody>
          <a:bodyPr>
            <a:normAutofit/>
          </a:bodyPr>
          <a:lstStyle/>
          <a:p>
            <a:r>
              <a:rPr lang="en-US" dirty="0"/>
              <a:t>Game Sense Model (Light, 2013</a:t>
            </a:r>
            <a:r>
              <a:rPr lang="en-US" dirty="0" smtClean="0"/>
              <a:t>)</a:t>
            </a:r>
            <a:endParaRPr lang="en-US" dirty="0"/>
          </a:p>
        </p:txBody>
      </p:sp>
      <p:sp>
        <p:nvSpPr>
          <p:cNvPr id="6" name="Content Placeholder 5"/>
          <p:cNvSpPr>
            <a:spLocks noGrp="1"/>
          </p:cNvSpPr>
          <p:nvPr>
            <p:ph sz="quarter" idx="4"/>
          </p:nvPr>
        </p:nvSpPr>
        <p:spPr>
          <a:xfrm>
            <a:off x="6278880" y="2332077"/>
            <a:ext cx="5684520" cy="3514725"/>
          </a:xfrm>
        </p:spPr>
        <p:txBody>
          <a:bodyPr/>
          <a:lstStyle/>
          <a:p>
            <a:pPr algn="just"/>
            <a:r>
              <a:rPr lang="en-US" dirty="0"/>
              <a:t>Locates learning within modified games to give it meaning and relevance to the full game and develop skills at the same time as </a:t>
            </a:r>
            <a:r>
              <a:rPr lang="en-US" dirty="0" smtClean="0"/>
              <a:t>understanding</a:t>
            </a:r>
          </a:p>
          <a:p>
            <a:pPr algn="just"/>
            <a:endParaRPr lang="en-US" dirty="0" smtClean="0"/>
          </a:p>
          <a:p>
            <a:pPr algn="just"/>
            <a:r>
              <a:rPr lang="en-US" dirty="0" smtClean="0"/>
              <a:t>The </a:t>
            </a:r>
            <a:r>
              <a:rPr lang="en-US" dirty="0"/>
              <a:t>use of language and reflection of the experiences are the main aspect of learning in GS</a:t>
            </a:r>
          </a:p>
          <a:p>
            <a:endParaRPr lang="en-US" dirty="0"/>
          </a:p>
        </p:txBody>
      </p:sp>
    </p:spTree>
    <p:extLst>
      <p:ext uri="{BB962C8B-B14F-4D97-AF65-F5344CB8AC3E}">
        <p14:creationId xmlns:p14="http://schemas.microsoft.com/office/powerpoint/2010/main" val="40787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304800"/>
            <a:ext cx="10058400" cy="685800"/>
          </a:xfrm>
        </p:spPr>
        <p:txBody>
          <a:bodyPr/>
          <a:lstStyle/>
          <a:p>
            <a:r>
              <a:rPr lang="en-US" dirty="0" smtClean="0"/>
              <a:t>Game Sense Core Features</a:t>
            </a:r>
            <a:endParaRPr lang="en-US" dirty="0"/>
          </a:p>
        </p:txBody>
      </p:sp>
      <p:sp>
        <p:nvSpPr>
          <p:cNvPr id="4" name="Content Placeholder 3"/>
          <p:cNvSpPr>
            <a:spLocks noGrp="1"/>
          </p:cNvSpPr>
          <p:nvPr>
            <p:ph idx="1"/>
          </p:nvPr>
        </p:nvSpPr>
        <p:spPr>
          <a:xfrm>
            <a:off x="1066800" y="1371600"/>
            <a:ext cx="10058400" cy="5181600"/>
          </a:xfrm>
        </p:spPr>
        <p:txBody>
          <a:bodyPr>
            <a:normAutofit/>
          </a:bodyPr>
          <a:lstStyle/>
          <a:p>
            <a:pPr marL="457200" indent="-457200">
              <a:buFont typeface="+mj-lt"/>
              <a:buAutoNum type="arabicPeriod"/>
            </a:pPr>
            <a:r>
              <a:rPr lang="en-US" sz="2800" dirty="0" smtClean="0"/>
              <a:t>Designing a learning environment</a:t>
            </a:r>
          </a:p>
          <a:p>
            <a:pPr marL="457200" indent="-457200">
              <a:buFont typeface="+mj-lt"/>
              <a:buAutoNum type="arabicPeriod"/>
            </a:pPr>
            <a:endParaRPr lang="en-US" sz="2800" dirty="0" smtClean="0"/>
          </a:p>
          <a:p>
            <a:pPr marL="457200" indent="-457200">
              <a:buFont typeface="+mj-lt"/>
              <a:buAutoNum type="arabicPeriod"/>
            </a:pPr>
            <a:r>
              <a:rPr lang="en-US" sz="2800" dirty="0" smtClean="0"/>
              <a:t>Emphasizing question to generate dialogue</a:t>
            </a:r>
          </a:p>
          <a:p>
            <a:pPr marL="457200" indent="-457200">
              <a:buFont typeface="+mj-lt"/>
              <a:buAutoNum type="arabicPeriod"/>
            </a:pPr>
            <a:endParaRPr lang="en-US" sz="2800" dirty="0" smtClean="0"/>
          </a:p>
          <a:p>
            <a:pPr marL="457200" indent="-457200">
              <a:buFont typeface="+mj-lt"/>
              <a:buAutoNum type="arabicPeriod"/>
            </a:pPr>
            <a:r>
              <a:rPr lang="en-US" sz="2800" dirty="0" smtClean="0"/>
              <a:t>Providing opportunities for collaborative formulation of ideas/solutions that are tested and evaluated</a:t>
            </a:r>
          </a:p>
          <a:p>
            <a:pPr marL="457200" indent="-457200">
              <a:buFont typeface="+mj-lt"/>
              <a:buAutoNum type="arabicPeriod"/>
            </a:pPr>
            <a:endParaRPr lang="en-US" sz="2800" dirty="0" smtClean="0"/>
          </a:p>
          <a:p>
            <a:pPr marL="457200" indent="-457200">
              <a:buFont typeface="+mj-lt"/>
              <a:buAutoNum type="arabicPeriod"/>
            </a:pPr>
            <a:r>
              <a:rPr lang="en-US" sz="2800" dirty="0" smtClean="0"/>
              <a:t>Developing a supportive socio-moral environment</a:t>
            </a:r>
            <a:endParaRPr lang="en-US" sz="2800" dirty="0"/>
          </a:p>
        </p:txBody>
      </p:sp>
    </p:spTree>
    <p:extLst>
      <p:ext uri="{BB962C8B-B14F-4D97-AF65-F5344CB8AC3E}">
        <p14:creationId xmlns:p14="http://schemas.microsoft.com/office/powerpoint/2010/main" val="18645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style</a:t>
            </a:r>
            <a:endParaRPr lang="en-US" dirty="0"/>
          </a:p>
        </p:txBody>
      </p:sp>
      <p:sp>
        <p:nvSpPr>
          <p:cNvPr id="3" name="Content Placeholder 2"/>
          <p:cNvSpPr>
            <a:spLocks noGrp="1"/>
          </p:cNvSpPr>
          <p:nvPr>
            <p:ph idx="1"/>
          </p:nvPr>
        </p:nvSpPr>
        <p:spPr/>
        <p:txBody>
          <a:bodyPr>
            <a:normAutofit/>
          </a:bodyPr>
          <a:lstStyle/>
          <a:p>
            <a:pPr algn="just"/>
            <a:r>
              <a:rPr lang="en-NZ" sz="2800" dirty="0" smtClean="0"/>
              <a:t>Peter</a:t>
            </a:r>
          </a:p>
          <a:p>
            <a:pPr lvl="1" algn="just"/>
            <a:r>
              <a:rPr lang="en-NZ" sz="2400" dirty="0" smtClean="0"/>
              <a:t>“</a:t>
            </a:r>
            <a:r>
              <a:rPr lang="en-NZ" sz="2400" dirty="0"/>
              <a:t>These (practice) games put them under the same pressure as the game on Friday night so they learn to work together and deal with decision making under pressure</a:t>
            </a:r>
            <a:r>
              <a:rPr lang="en-NZ" sz="2400" dirty="0" smtClean="0"/>
              <a:t>”.</a:t>
            </a:r>
          </a:p>
          <a:p>
            <a:pPr lvl="1" algn="just"/>
            <a:endParaRPr lang="en-NZ" sz="2400" dirty="0" smtClean="0"/>
          </a:p>
          <a:p>
            <a:pPr lvl="1" algn="just"/>
            <a:r>
              <a:rPr lang="en-NZ" sz="2400" dirty="0" smtClean="0"/>
              <a:t>“</a:t>
            </a:r>
            <a:r>
              <a:rPr lang="en-NZ" sz="2400" dirty="0"/>
              <a:t>I mean it is a little bit of both, you want them to have fun, you want them to learn, you want them to learn to play hard, you want them to learn to play as a team because they are life lessons not only there, but you know I’m a teacher so I try to teach them things about life and I just want to see them progress as human beings</a:t>
            </a:r>
            <a:r>
              <a:rPr lang="en-NZ" sz="2400" dirty="0" smtClean="0"/>
              <a:t>.”</a:t>
            </a:r>
            <a:endParaRPr lang="en-US" sz="2400" dirty="0"/>
          </a:p>
        </p:txBody>
      </p:sp>
    </p:spTree>
    <p:extLst>
      <p:ext uri="{BB962C8B-B14F-4D97-AF65-F5344CB8AC3E}">
        <p14:creationId xmlns:p14="http://schemas.microsoft.com/office/powerpoint/2010/main" val="116201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Intensity</a:t>
            </a:r>
            <a:endParaRPr lang="en-US" dirty="0"/>
          </a:p>
        </p:txBody>
      </p:sp>
      <p:sp>
        <p:nvSpPr>
          <p:cNvPr id="3" name="Content Placeholder 2"/>
          <p:cNvSpPr>
            <a:spLocks noGrp="1"/>
          </p:cNvSpPr>
          <p:nvPr>
            <p:ph idx="1"/>
          </p:nvPr>
        </p:nvSpPr>
        <p:spPr>
          <a:xfrm>
            <a:off x="1066800" y="1676400"/>
            <a:ext cx="10058400" cy="4953000"/>
          </a:xfrm>
        </p:spPr>
        <p:txBody>
          <a:bodyPr>
            <a:noAutofit/>
          </a:bodyPr>
          <a:lstStyle/>
          <a:p>
            <a:pPr algn="just"/>
            <a:r>
              <a:rPr lang="en-NZ" sz="2800" dirty="0"/>
              <a:t>Jackie</a:t>
            </a:r>
            <a:endParaRPr lang="en-NZ" sz="2800" dirty="0" smtClean="0"/>
          </a:p>
          <a:p>
            <a:pPr lvl="1" algn="just"/>
            <a:r>
              <a:rPr lang="en-NZ" sz="2400" dirty="0" smtClean="0"/>
              <a:t>“I </a:t>
            </a:r>
            <a:r>
              <a:rPr lang="en-NZ" sz="2400" dirty="0"/>
              <a:t>like the intensity in training because it keeps you on the edge and keeps you focused on being your best and is never boring because you have to focus and do your best all the </a:t>
            </a:r>
            <a:r>
              <a:rPr lang="en-NZ" sz="2400" dirty="0" smtClean="0"/>
              <a:t>time”</a:t>
            </a:r>
          </a:p>
          <a:p>
            <a:pPr algn="just"/>
            <a:r>
              <a:rPr lang="en-US" sz="2800" dirty="0" smtClean="0"/>
              <a:t>Rachel</a:t>
            </a:r>
            <a:endParaRPr lang="en-US" sz="2800" dirty="0"/>
          </a:p>
          <a:p>
            <a:pPr lvl="1" algn="just"/>
            <a:r>
              <a:rPr lang="en-NZ" sz="2400" dirty="0" smtClean="0"/>
              <a:t>“…everyone </a:t>
            </a:r>
            <a:r>
              <a:rPr lang="en-NZ" sz="2400" dirty="0"/>
              <a:t>comes to training they are prepared to go hard out there</a:t>
            </a:r>
            <a:r>
              <a:rPr lang="en-NZ" sz="2400" dirty="0" smtClean="0"/>
              <a:t>.” </a:t>
            </a:r>
          </a:p>
          <a:p>
            <a:pPr lvl="1" algn="just"/>
            <a:r>
              <a:rPr lang="en-NZ" sz="2400" dirty="0" smtClean="0"/>
              <a:t>“…the </a:t>
            </a:r>
            <a:r>
              <a:rPr lang="en-NZ" sz="2400" dirty="0"/>
              <a:t>team is training out there and it’s training hard and you are part of that team even if the girls are injured. Like sometimes they’ll pull back but they’ll push themselves until they can’t anymore, they honestly can’t do it anymore they just want to get better for everyone</a:t>
            </a:r>
            <a:r>
              <a:rPr lang="en-NZ" sz="2400" dirty="0" smtClean="0"/>
              <a:t>.”</a:t>
            </a:r>
            <a:endParaRPr lang="en-US" sz="2400" dirty="0"/>
          </a:p>
        </p:txBody>
      </p:sp>
    </p:spTree>
    <p:extLst>
      <p:ext uri="{BB962C8B-B14F-4D97-AF65-F5344CB8AC3E}">
        <p14:creationId xmlns:p14="http://schemas.microsoft.com/office/powerpoint/2010/main" val="142646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Supportive environment</a:t>
            </a:r>
            <a:endParaRPr lang="en-US" dirty="0"/>
          </a:p>
        </p:txBody>
      </p:sp>
      <p:sp>
        <p:nvSpPr>
          <p:cNvPr id="3" name="Content Placeholder 2"/>
          <p:cNvSpPr>
            <a:spLocks noGrp="1"/>
          </p:cNvSpPr>
          <p:nvPr>
            <p:ph idx="1"/>
          </p:nvPr>
        </p:nvSpPr>
        <p:spPr>
          <a:xfrm>
            <a:off x="1066800" y="1676400"/>
            <a:ext cx="10058400" cy="4495800"/>
          </a:xfrm>
        </p:spPr>
        <p:txBody>
          <a:bodyPr>
            <a:noAutofit/>
          </a:bodyPr>
          <a:lstStyle/>
          <a:p>
            <a:r>
              <a:rPr lang="en-US" sz="2800" dirty="0" smtClean="0"/>
              <a:t>Peter</a:t>
            </a:r>
          </a:p>
          <a:p>
            <a:pPr lvl="1"/>
            <a:r>
              <a:rPr lang="en-NZ" sz="2400" dirty="0"/>
              <a:t>“I try making it enjoyable. I make it hard for them, there’s no doubt about it, I’m a ‘my way or the highway’ guy and I’m intense but they also know that</a:t>
            </a:r>
            <a:r>
              <a:rPr lang="en-NZ" sz="2400" dirty="0" smtClean="0"/>
              <a:t>”.</a:t>
            </a:r>
          </a:p>
          <a:p>
            <a:pPr lvl="1"/>
            <a:endParaRPr lang="en-NZ" sz="2400" dirty="0" smtClean="0"/>
          </a:p>
          <a:p>
            <a:pPr lvl="1"/>
            <a:r>
              <a:rPr lang="en-NZ" sz="2400" dirty="0"/>
              <a:t>“I tell them that it’s about the act. I always tell them, ‘I don’t mean you it’s what you just did</a:t>
            </a:r>
            <a:r>
              <a:rPr lang="en-NZ" sz="2400" dirty="0" smtClean="0"/>
              <a:t>’”</a:t>
            </a:r>
          </a:p>
          <a:p>
            <a:pPr lvl="1"/>
            <a:endParaRPr lang="en-NZ" sz="2400" dirty="0" smtClean="0"/>
          </a:p>
          <a:p>
            <a:pPr lvl="1"/>
            <a:r>
              <a:rPr lang="en-NZ" sz="2400" dirty="0"/>
              <a:t>“There has to be a bond of trust between the coaches and the team and the team with the coach. And they have to trust each other. Trust each other and know that each other one cares”. </a:t>
            </a:r>
            <a:endParaRPr lang="en-US" sz="1800" dirty="0"/>
          </a:p>
        </p:txBody>
      </p:sp>
    </p:spTree>
    <p:extLst>
      <p:ext uri="{BB962C8B-B14F-4D97-AF65-F5344CB8AC3E}">
        <p14:creationId xmlns:p14="http://schemas.microsoft.com/office/powerpoint/2010/main" val="27326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pPr algn="just"/>
            <a:r>
              <a:rPr lang="en-NZ" dirty="0" smtClean="0"/>
              <a:t>Approximately </a:t>
            </a:r>
            <a:r>
              <a:rPr lang="en-NZ" dirty="0"/>
              <a:t>half of Peter’s practice </a:t>
            </a:r>
            <a:r>
              <a:rPr lang="en-NZ" dirty="0" smtClean="0"/>
              <a:t>sessions </a:t>
            </a:r>
            <a:r>
              <a:rPr lang="en-NZ" dirty="0"/>
              <a:t>that we watched based learning in </a:t>
            </a:r>
            <a:r>
              <a:rPr lang="en-NZ" dirty="0" smtClean="0"/>
              <a:t>games</a:t>
            </a:r>
          </a:p>
          <a:p>
            <a:pPr algn="just"/>
            <a:endParaRPr lang="en-NZ" dirty="0" smtClean="0"/>
          </a:p>
          <a:p>
            <a:pPr algn="just"/>
            <a:r>
              <a:rPr lang="en-NZ" dirty="0" smtClean="0"/>
              <a:t>He also </a:t>
            </a:r>
            <a:r>
              <a:rPr lang="en-NZ" dirty="0"/>
              <a:t>used some questioning as well as offering some opportunities for the girls to discuss tactics and skill execution in the context of a game</a:t>
            </a:r>
            <a:r>
              <a:rPr lang="en-NZ" dirty="0" smtClean="0"/>
              <a:t>.</a:t>
            </a:r>
          </a:p>
          <a:p>
            <a:pPr algn="just"/>
            <a:endParaRPr lang="en-NZ" dirty="0" smtClean="0"/>
          </a:p>
          <a:p>
            <a:pPr algn="just"/>
            <a:r>
              <a:rPr lang="en-NZ" dirty="0" smtClean="0"/>
              <a:t>Peter </a:t>
            </a:r>
            <a:r>
              <a:rPr lang="en-NZ" dirty="0"/>
              <a:t>coached in a way that is very similar </a:t>
            </a:r>
            <a:r>
              <a:rPr lang="en-NZ" dirty="0" smtClean="0"/>
              <a:t>to </a:t>
            </a:r>
            <a:r>
              <a:rPr lang="en-NZ" dirty="0"/>
              <a:t>GS as defined in the literature from den </a:t>
            </a:r>
            <a:r>
              <a:rPr lang="en-NZ" dirty="0" err="1"/>
              <a:t>Duyn</a:t>
            </a:r>
            <a:r>
              <a:rPr lang="en-NZ" dirty="0"/>
              <a:t> (1997) to Light (2013) and which, despite some differences with the GS approach, seemed to be driven by the same underpinning principles and philosophy</a:t>
            </a:r>
            <a:r>
              <a:rPr lang="en-NZ" dirty="0" smtClean="0"/>
              <a:t>.</a:t>
            </a:r>
            <a:endParaRPr lang="en-US" dirty="0"/>
          </a:p>
        </p:txBody>
      </p:sp>
    </p:spTree>
    <p:extLst>
      <p:ext uri="{BB962C8B-B14F-4D97-AF65-F5344CB8AC3E}">
        <p14:creationId xmlns:p14="http://schemas.microsoft.com/office/powerpoint/2010/main" val="267018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sketball 16x9">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ketball_16x9.potx" id="{DCF2C791-EE76-41C3-9BB0-21CE31E0B312}" vid="{AA4094CD-6F6C-4074-B677-74FA5D2823E5}"/>
    </a:ext>
  </a:extLst>
</a:theme>
</file>

<file path=ppt/theme/theme2.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771E9A-D5D0-42D6-AFF0-B7562B94D8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Basketball presentation (widescreen)</Template>
  <TotalTime>0</TotalTime>
  <Words>1496</Words>
  <Application>Microsoft Office PowerPoint</Application>
  <PresentationFormat>Widescreen</PresentationFormat>
  <Paragraphs>102</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Franklin Gothic Medium</vt:lpstr>
      <vt:lpstr>Impact</vt:lpstr>
      <vt:lpstr>Basketball 16x9</vt:lpstr>
      <vt:lpstr>High Performance Coaching:</vt:lpstr>
      <vt:lpstr>Research Question</vt:lpstr>
      <vt:lpstr>Lit Review</vt:lpstr>
      <vt:lpstr>Game Based Approaches</vt:lpstr>
      <vt:lpstr>Game Sense Core Features</vt:lpstr>
      <vt:lpstr>Coaching style</vt:lpstr>
      <vt:lpstr>Intensity</vt:lpstr>
      <vt:lpstr>Supportive environment</vt:lpstr>
      <vt:lpstr>Conclusion</vt:lpstr>
      <vt:lpstr>Thank you for listening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2015-11-15T21:27:33Z</dcterms:created>
  <dcterms:modified xsi:type="dcterms:W3CDTF">2015-11-16T23:49:46Z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TC040011739991</vt:lpwstr>
  </property>
</Properties>
</file>