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drawings/drawing3.xml" ContentType="application/vnd.openxmlformats-officedocument.drawingml.chartshapes+xml"/>
  <Override PartName="/ppt/drawings/drawing2.xml" ContentType="application/vnd.openxmlformats-officedocument.drawingml.chartshapes+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charts/colors21.xml" ContentType="application/vnd.ms-office.chartcolorstyle+xml"/>
  <Override PartName="/ppt/charts/style21.xml" ContentType="application/vnd.ms-office.chartstyle+xml"/>
  <Override PartName="/ppt/charts/chart21.xml" ContentType="application/vnd.openxmlformats-officedocument.drawingml.chart+xml"/>
  <Override PartName="/ppt/charts/chart4.xml" ContentType="application/vnd.openxmlformats-officedocument.drawingml.chart+xml"/>
  <Override PartName="/ppt/charts/colors20.xml" ContentType="application/vnd.ms-office.chartcolorstyle+xml"/>
  <Override PartName="/ppt/charts/style20.xml" ContentType="application/vnd.ms-office.chart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hart20.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19.xml" ContentType="application/vnd.ms-office.chartcolorstyle+xml"/>
  <Override PartName="/ppt/charts/style19.xml" ContentType="application/vnd.ms-office.chartstyle+xml"/>
  <Override PartName="/ppt/charts/chart19.xml" ContentType="application/vnd.openxmlformats-officedocument.drawingml.chart+xml"/>
  <Override PartName="/ppt/charts/colors18.xml" ContentType="application/vnd.ms-office.chartcolorstyle+xml"/>
  <Override PartName="/ppt/theme/theme2.xml" ContentType="application/vnd.openxmlformats-officedocument.theme+xml"/>
  <Override PartName="/ppt/charts/style18.xml" ContentType="application/vnd.ms-office.chartstyle+xml"/>
  <Override PartName="/ppt/charts/chart18.xml" ContentType="application/vnd.openxmlformats-officedocument.drawingml.chart+xml"/>
  <Override PartName="/ppt/charts/colors17.xml" ContentType="application/vnd.ms-office.chartcolorstyle+xml"/>
  <Override PartName="/ppt/charts/style17.xml" ContentType="application/vnd.ms-office.chartstyle+xml"/>
  <Override PartName="/ppt/charts/chart17.xml" ContentType="application/vnd.openxmlformats-officedocument.drawingml.chart+xml"/>
  <Override PartName="/ppt/charts/chart3.xml" ContentType="application/vnd.openxmlformats-officedocument.drawingml.chart+xml"/>
  <Override PartName="/ppt/charts/colors16.xml" ContentType="application/vnd.ms-office.chartcolorstyle+xml"/>
  <Override PartName="/ppt/charts/style16.xml" ContentType="application/vnd.ms-office.chartstyle+xml"/>
  <Override PartName="/ppt/charts/chart16.xml" ContentType="application/vnd.openxmlformats-officedocument.drawingml.chart+xml"/>
  <Override PartName="/ppt/charts/style4.xml" ContentType="application/vnd.ms-office.chartstyle+xml"/>
  <Override PartName="/ppt/theme/theme1.xml" ContentType="application/vnd.openxmlformats-officedocument.theme+xml"/>
  <Override PartName="/ppt/charts/colors4.xml" ContentType="application/vnd.ms-office.chartcolor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style3.xml" ContentType="application/vnd.ms-office.chartstyl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3.xml" ContentType="application/vnd.ms-office.chartcolorstyl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652" r:id="rId2"/>
    <p:sldId id="468" r:id="rId3"/>
    <p:sldId id="714" r:id="rId4"/>
    <p:sldId id="654" r:id="rId5"/>
    <p:sldId id="713" r:id="rId6"/>
    <p:sldId id="661" r:id="rId7"/>
    <p:sldId id="712" r:id="rId8"/>
    <p:sldId id="708" r:id="rId9"/>
    <p:sldId id="707" r:id="rId10"/>
    <p:sldId id="687" r:id="rId11"/>
    <p:sldId id="690" r:id="rId12"/>
    <p:sldId id="701" r:id="rId13"/>
    <p:sldId id="702" r:id="rId14"/>
    <p:sldId id="671" r:id="rId15"/>
    <p:sldId id="672" r:id="rId16"/>
    <p:sldId id="716" r:id="rId17"/>
    <p:sldId id="691" r:id="rId18"/>
    <p:sldId id="693" r:id="rId19"/>
    <p:sldId id="670" r:id="rId20"/>
    <p:sldId id="709" r:id="rId21"/>
    <p:sldId id="673" r:id="rId22"/>
    <p:sldId id="697" r:id="rId23"/>
    <p:sldId id="679" r:id="rId24"/>
    <p:sldId id="698" r:id="rId25"/>
    <p:sldId id="699" r:id="rId26"/>
    <p:sldId id="694" r:id="rId27"/>
    <p:sldId id="680" r:id="rId28"/>
    <p:sldId id="700" r:id="rId29"/>
    <p:sldId id="705" r:id="rId30"/>
    <p:sldId id="706" r:id="rId31"/>
    <p:sldId id="683" r:id="rId32"/>
    <p:sldId id="689" r:id="rId33"/>
    <p:sldId id="686" r:id="rId34"/>
    <p:sldId id="703" r:id="rId35"/>
    <p:sldId id="704" r:id="rId36"/>
    <p:sldId id="685" r:id="rId37"/>
    <p:sldId id="649" r:id="rId38"/>
    <p:sldId id="71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 initials="SY" lastIdx="23" clrIdx="0">
    <p:extLst>
      <p:ext uri="{19B8F6BF-5375-455C-9EA6-DF929625EA0E}">
        <p15:presenceInfo xmlns:p15="http://schemas.microsoft.com/office/powerpoint/2012/main" userId="LAI" providerId="None"/>
      </p:ext>
    </p:extLst>
  </p:cmAuthor>
  <p:cmAuthor id="2" name="C" initials="SY" lastIdx="30" clrIdx="1">
    <p:extLst>
      <p:ext uri="{19B8F6BF-5375-455C-9EA6-DF929625EA0E}">
        <p15:presenceInfo xmlns:p15="http://schemas.microsoft.com/office/powerpoint/2012/main" userId="C" providerId="None"/>
      </p:ext>
    </p:extLst>
  </p:cmAuthor>
  <p:cmAuthor id="3" name="Huang Yijia" initials="HY" lastIdx="11" clrIdx="2">
    <p:extLst>
      <p:ext uri="{19B8F6BF-5375-455C-9EA6-DF929625EA0E}">
        <p15:presenceInfo xmlns:p15="http://schemas.microsoft.com/office/powerpoint/2012/main" userId="S::e0702706@u.nus.edu::9bcd5bb8-79d9-4f6d-ad21-70f5804786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autoAdjust="0"/>
    <p:restoredTop sz="66355" autoAdjust="0"/>
  </p:normalViewPr>
  <p:slideViewPr>
    <p:cSldViewPr snapToGrid="0">
      <p:cViewPr varScale="1">
        <p:scale>
          <a:sx n="71" d="100"/>
          <a:sy n="71" d="100"/>
        </p:scale>
        <p:origin x="2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cat>
            <c:strRef>
              <c:f>Sheet1!$A$2:$A$5</c:f>
              <c:strCache>
                <c:ptCount val="4"/>
                <c:pt idx="0">
                  <c:v>People's Daily</c:v>
                </c:pt>
                <c:pt idx="1">
                  <c:v>Economic Daily</c:v>
                </c:pt>
                <c:pt idx="2">
                  <c:v>China Daily</c:v>
                </c:pt>
                <c:pt idx="3">
                  <c:v>Liao Wang</c:v>
                </c:pt>
              </c:strCache>
            </c:strRef>
          </c:cat>
          <c:val>
            <c:numRef>
              <c:f>Sheet1!$B$2:$B$5</c:f>
              <c:numCache>
                <c:formatCode>General</c:formatCode>
                <c:ptCount val="4"/>
                <c:pt idx="0">
                  <c:v>166</c:v>
                </c:pt>
                <c:pt idx="1">
                  <c:v>161</c:v>
                </c:pt>
                <c:pt idx="2">
                  <c:v>300</c:v>
                </c:pt>
                <c:pt idx="3">
                  <c:v>18</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cat>
            <c:strRef>
              <c:f>Sheet1!$A$2:$A$5</c:f>
              <c:strCache>
                <c:ptCount val="4"/>
                <c:pt idx="0">
                  <c:v>People's Daily</c:v>
                </c:pt>
                <c:pt idx="1">
                  <c:v>Economic Daily</c:v>
                </c:pt>
                <c:pt idx="2">
                  <c:v>China Daily</c:v>
                </c:pt>
                <c:pt idx="3">
                  <c:v>Liao Wang</c:v>
                </c:pt>
              </c:strCache>
            </c:strRef>
          </c:cat>
          <c:val>
            <c:numRef>
              <c:f>Sheet1!$C$2:$C$5</c:f>
              <c:numCache>
                <c:formatCode>General</c:formatCode>
                <c:ptCount val="4"/>
                <c:pt idx="0">
                  <c:v>134</c:v>
                </c:pt>
                <c:pt idx="1">
                  <c:v>106</c:v>
                </c:pt>
                <c:pt idx="2">
                  <c:v>361</c:v>
                </c:pt>
                <c:pt idx="3">
                  <c:v>8</c:v>
                </c:pt>
              </c:numCache>
            </c:numRef>
          </c:val>
          <c:extLst>
            <c:ext xmlns:c16="http://schemas.microsoft.com/office/drawing/2014/chart" uri="{C3380CC4-5D6E-409C-BE32-E72D297353CC}">
              <c16:uniqueId val="{00000000-AF03-4E04-B0A5-906942C2FC55}"/>
            </c:ext>
          </c:extLst>
        </c:ser>
        <c:dLbls>
          <c:showLegendKey val="0"/>
          <c:showVal val="0"/>
          <c:showCatName val="0"/>
          <c:showSerName val="0"/>
          <c:showPercent val="0"/>
          <c:showBubbleSize val="0"/>
        </c:dLbls>
        <c:gapWidth val="15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4720221629446E-2"/>
          <c:y val="6.543266920562027E-2"/>
          <c:w val="0.76006463254593182"/>
          <c:h val="0.73739054159069617"/>
        </c:manualLayout>
      </c:layout>
      <c:barChart>
        <c:barDir val="col"/>
        <c:grouping val="percentStacked"/>
        <c:varyColors val="0"/>
        <c:ser>
          <c:idx val="0"/>
          <c:order val="0"/>
          <c:tx>
            <c:strRef>
              <c:f>Sheet1!$C$1</c:f>
              <c:strCache>
                <c:ptCount val="1"/>
                <c:pt idx="0">
                  <c:v>Major</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F7D6-4184-8794-AB0A167F1C7B}"/>
              </c:ext>
            </c:extLst>
          </c:dPt>
          <c:dPt>
            <c:idx val="1"/>
            <c:invertIfNegative val="0"/>
            <c:bubble3D val="0"/>
            <c:spPr>
              <a:solidFill>
                <a:srgbClr val="002060"/>
              </a:solidFill>
              <a:ln>
                <a:noFill/>
              </a:ln>
              <a:effectLst/>
            </c:spPr>
            <c:extLst>
              <c:ext xmlns:c16="http://schemas.microsoft.com/office/drawing/2014/chart" uri="{C3380CC4-5D6E-409C-BE32-E72D297353CC}">
                <c16:uniqueId val="{00000002-F7D6-4184-8794-AB0A167F1C7B}"/>
              </c:ext>
            </c:extLst>
          </c:dPt>
          <c:dPt>
            <c:idx val="2"/>
            <c:invertIfNegative val="0"/>
            <c:bubble3D val="0"/>
            <c:spPr>
              <a:solidFill>
                <a:srgbClr val="002060"/>
              </a:solidFill>
              <a:ln>
                <a:noFill/>
              </a:ln>
              <a:effectLst/>
            </c:spPr>
            <c:extLst>
              <c:ext xmlns:c16="http://schemas.microsoft.com/office/drawing/2014/chart" uri="{C3380CC4-5D6E-409C-BE32-E72D297353CC}">
                <c16:uniqueId val="{00000003-F7D6-4184-8794-AB0A167F1C7B}"/>
              </c:ext>
            </c:extLst>
          </c:dPt>
          <c:dPt>
            <c:idx val="3"/>
            <c:invertIfNegative val="0"/>
            <c:bubble3D val="0"/>
            <c:spPr>
              <a:solidFill>
                <a:srgbClr val="002060"/>
              </a:solidFill>
              <a:ln>
                <a:noFill/>
              </a:ln>
              <a:effectLst/>
            </c:spPr>
            <c:extLst>
              <c:ext xmlns:c16="http://schemas.microsoft.com/office/drawing/2014/chart" uri="{C3380CC4-5D6E-409C-BE32-E72D297353CC}">
                <c16:uniqueId val="{00000004-F7D6-4184-8794-AB0A167F1C7B}"/>
              </c:ext>
            </c:extLst>
          </c:dPt>
          <c:dPt>
            <c:idx val="5"/>
            <c:invertIfNegative val="0"/>
            <c:bubble3D val="0"/>
            <c:spPr>
              <a:solidFill>
                <a:srgbClr val="002060"/>
              </a:solidFill>
              <a:ln>
                <a:noFill/>
              </a:ln>
              <a:effectLst/>
            </c:spPr>
            <c:extLst>
              <c:ext xmlns:c16="http://schemas.microsoft.com/office/drawing/2014/chart" uri="{C3380CC4-5D6E-409C-BE32-E72D297353CC}">
                <c16:uniqueId val="{00000009-A10F-1C49-9335-651D983023E5}"/>
              </c:ext>
            </c:extLst>
          </c:dPt>
          <c:dLbls>
            <c:delete val="1"/>
          </c:dLbls>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General</c:formatCode>
                <c:ptCount val="8"/>
                <c:pt idx="0">
                  <c:v>37</c:v>
                </c:pt>
                <c:pt idx="1">
                  <c:v>17</c:v>
                </c:pt>
                <c:pt idx="2">
                  <c:v>23</c:v>
                </c:pt>
                <c:pt idx="3">
                  <c:v>14</c:v>
                </c:pt>
                <c:pt idx="4">
                  <c:v>37</c:v>
                </c:pt>
                <c:pt idx="5">
                  <c:v>85</c:v>
                </c:pt>
                <c:pt idx="6">
                  <c:v>6</c:v>
                </c:pt>
                <c:pt idx="7">
                  <c:v>0</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Secondary</c:v>
                </c:pt>
              </c:strCache>
            </c:strRef>
          </c:tx>
          <c:spPr>
            <a:solidFill>
              <a:srgbClr val="0070C0"/>
            </a:solidFill>
            <a:ln>
              <a:noFill/>
            </a:ln>
            <a:effectLst/>
          </c:spPr>
          <c:invertIfNegative val="0"/>
          <c:dLbls>
            <c:delete val="1"/>
          </c:dLbls>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General</c:formatCode>
                <c:ptCount val="8"/>
                <c:pt idx="0">
                  <c:v>31</c:v>
                </c:pt>
                <c:pt idx="1">
                  <c:v>38</c:v>
                </c:pt>
                <c:pt idx="2">
                  <c:v>16</c:v>
                </c:pt>
                <c:pt idx="3">
                  <c:v>26</c:v>
                </c:pt>
                <c:pt idx="4">
                  <c:v>42</c:v>
                </c:pt>
                <c:pt idx="5">
                  <c:v>87</c:v>
                </c:pt>
                <c:pt idx="6">
                  <c:v>3</c:v>
                </c:pt>
                <c:pt idx="7">
                  <c:v>1</c:v>
                </c:pt>
              </c:numCache>
            </c:numRef>
          </c:val>
          <c:extLst>
            <c:ext xmlns:c16="http://schemas.microsoft.com/office/drawing/2014/chart" uri="{C3380CC4-5D6E-409C-BE32-E72D297353CC}">
              <c16:uniqueId val="{00000002-3664-472D-A356-3911AFA63ED1}"/>
            </c:ext>
          </c:extLst>
        </c:ser>
        <c:ser>
          <c:idx val="2"/>
          <c:order val="2"/>
          <c:tx>
            <c:strRef>
              <c:f>Sheet1!$E$1</c:f>
              <c:strCache>
                <c:ptCount val="1"/>
                <c:pt idx="0">
                  <c:v>Minor</c:v>
                </c:pt>
              </c:strCache>
            </c:strRef>
          </c:tx>
          <c:spPr>
            <a:solidFill>
              <a:schemeClr val="accent1">
                <a:lumMod val="20000"/>
                <a:lumOff val="80000"/>
              </a:schemeClr>
            </a:solidFill>
            <a:ln>
              <a:noFill/>
            </a:ln>
            <a:effectLst/>
          </c:spPr>
          <c:invertIfNegative val="0"/>
          <c:dLbls>
            <c:delete val="1"/>
          </c:dLbls>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General</c:formatCode>
                <c:ptCount val="8"/>
                <c:pt idx="0">
                  <c:v>98</c:v>
                </c:pt>
                <c:pt idx="1">
                  <c:v>79</c:v>
                </c:pt>
                <c:pt idx="2">
                  <c:v>122</c:v>
                </c:pt>
                <c:pt idx="3">
                  <c:v>66</c:v>
                </c:pt>
                <c:pt idx="4">
                  <c:v>98</c:v>
                </c:pt>
                <c:pt idx="5">
                  <c:v>189</c:v>
                </c:pt>
                <c:pt idx="6">
                  <c:v>9</c:v>
                </c:pt>
                <c:pt idx="7">
                  <c:v>7</c:v>
                </c:pt>
              </c:numCache>
            </c:numRef>
          </c:val>
          <c:extLst>
            <c:ext xmlns:c16="http://schemas.microsoft.com/office/drawing/2014/chart" uri="{C3380CC4-5D6E-409C-BE32-E72D297353CC}">
              <c16:uniqueId val="{00000000-F7D6-4184-8794-AB0A167F1C7B}"/>
            </c:ext>
          </c:extLst>
        </c:ser>
        <c:dLbls>
          <c:dLblPos val="ctr"/>
          <c:showLegendKey val="0"/>
          <c:showVal val="1"/>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84655839895013119"/>
          <c:y val="0.33032233603897987"/>
          <c:w val="0.1242749343832021"/>
          <c:h val="0.1550041499713053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3295650686803"/>
          <c:y val="5.0462979879715986E-2"/>
          <c:w val="0.72211034574357114"/>
          <c:h val="0.70287661636300991"/>
        </c:manualLayout>
      </c:layout>
      <c:barChart>
        <c:barDir val="col"/>
        <c:grouping val="percentStacked"/>
        <c:varyColors val="0"/>
        <c:ser>
          <c:idx val="0"/>
          <c:order val="0"/>
          <c:tx>
            <c:strRef>
              <c:f>Sheet1!$C$1</c:f>
              <c:strCache>
                <c:ptCount val="1"/>
                <c:pt idx="0">
                  <c:v>EU/Europe</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0_);[Red]\(0\)</c:formatCode>
                <c:ptCount val="8"/>
                <c:pt idx="0">
                  <c:v>71</c:v>
                </c:pt>
                <c:pt idx="1">
                  <c:v>49</c:v>
                </c:pt>
                <c:pt idx="2">
                  <c:v>48</c:v>
                </c:pt>
                <c:pt idx="3">
                  <c:v>36</c:v>
                </c:pt>
                <c:pt idx="4">
                  <c:v>128</c:v>
                </c:pt>
                <c:pt idx="5">
                  <c:v>145</c:v>
                </c:pt>
                <c:pt idx="6">
                  <c:v>6</c:v>
                </c:pt>
                <c:pt idx="7">
                  <c:v>1</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Local</c:v>
                </c:pt>
              </c:strCache>
            </c:strRef>
          </c:tx>
          <c:spPr>
            <a:solidFill>
              <a:srgbClr val="FF0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0_);[Red]\(0\)</c:formatCode>
                <c:ptCount val="8"/>
                <c:pt idx="0">
                  <c:v>51</c:v>
                </c:pt>
                <c:pt idx="1">
                  <c:v>58</c:v>
                </c:pt>
                <c:pt idx="2">
                  <c:v>79</c:v>
                </c:pt>
                <c:pt idx="3">
                  <c:v>57</c:v>
                </c:pt>
                <c:pt idx="4">
                  <c:v>99</c:v>
                </c:pt>
                <c:pt idx="5">
                  <c:v>135</c:v>
                </c:pt>
                <c:pt idx="6">
                  <c:v>4</c:v>
                </c:pt>
                <c:pt idx="7">
                  <c:v>4</c:v>
                </c:pt>
              </c:numCache>
            </c:numRef>
          </c:val>
          <c:extLst>
            <c:ext xmlns:c16="http://schemas.microsoft.com/office/drawing/2014/chart" uri="{C3380CC4-5D6E-409C-BE32-E72D297353CC}">
              <c16:uniqueId val="{00000000-8433-4D33-83E6-5B97FFFF7135}"/>
            </c:ext>
          </c:extLst>
        </c:ser>
        <c:ser>
          <c:idx val="2"/>
          <c:order val="2"/>
          <c:tx>
            <c:strRef>
              <c:f>Sheet1!$E$1</c:f>
              <c:strCache>
                <c:ptCount val="1"/>
                <c:pt idx="0">
                  <c:v>Asia</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0_);[Red]\(0\)</c:formatCode>
                <c:ptCount val="8"/>
                <c:pt idx="0">
                  <c:v>3</c:v>
                </c:pt>
                <c:pt idx="1">
                  <c:v>5</c:v>
                </c:pt>
                <c:pt idx="2">
                  <c:v>3</c:v>
                </c:pt>
                <c:pt idx="3">
                  <c:v>3</c:v>
                </c:pt>
                <c:pt idx="4">
                  <c:v>7</c:v>
                </c:pt>
                <c:pt idx="5">
                  <c:v>9</c:v>
                </c:pt>
                <c:pt idx="6">
                  <c:v>0</c:v>
                </c:pt>
                <c:pt idx="7">
                  <c:v>0</c:v>
                </c:pt>
              </c:numCache>
            </c:numRef>
          </c:val>
          <c:extLst>
            <c:ext xmlns:c16="http://schemas.microsoft.com/office/drawing/2014/chart" uri="{C3380CC4-5D6E-409C-BE32-E72D297353CC}">
              <c16:uniqueId val="{00000001-8433-4D33-83E6-5B97FFFF7135}"/>
            </c:ext>
          </c:extLst>
        </c:ser>
        <c:ser>
          <c:idx val="3"/>
          <c:order val="3"/>
          <c:tx>
            <c:strRef>
              <c:f>Sheet1!$F$1</c:f>
              <c:strCache>
                <c:ptCount val="1"/>
                <c:pt idx="0">
                  <c:v>Global</c:v>
                </c:pt>
              </c:strCache>
            </c:strRef>
          </c:tx>
          <c:spPr>
            <a:solidFill>
              <a:srgbClr val="92D05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Sheet1!$F$2:$F$9</c:f>
              <c:numCache>
                <c:formatCode>0_);[Red]\(0\)</c:formatCode>
                <c:ptCount val="8"/>
                <c:pt idx="0">
                  <c:v>45</c:v>
                </c:pt>
                <c:pt idx="1">
                  <c:v>34</c:v>
                </c:pt>
                <c:pt idx="2">
                  <c:v>40</c:v>
                </c:pt>
                <c:pt idx="3">
                  <c:v>18</c:v>
                </c:pt>
                <c:pt idx="4">
                  <c:v>61</c:v>
                </c:pt>
                <c:pt idx="5">
                  <c:v>73</c:v>
                </c:pt>
                <c:pt idx="6">
                  <c:v>8</c:v>
                </c:pt>
                <c:pt idx="7">
                  <c:v>3</c:v>
                </c:pt>
              </c:numCache>
            </c:numRef>
          </c:val>
          <c:extLst>
            <c:ext xmlns:c16="http://schemas.microsoft.com/office/drawing/2014/chart" uri="{C3380CC4-5D6E-409C-BE32-E72D297353CC}">
              <c16:uniqueId val="{00000001-FAF6-244E-B2BE-CD573A1A60F4}"/>
            </c:ext>
          </c:extLst>
        </c:ser>
        <c:ser>
          <c:idx val="4"/>
          <c:order val="4"/>
          <c:tx>
            <c:strRef>
              <c:f>Sheet1!$G$1</c:f>
              <c:strCache>
                <c:ptCount val="1"/>
                <c:pt idx="0">
                  <c:v>3rd country</c:v>
                </c:pt>
              </c:strCache>
            </c:strRef>
          </c:tx>
          <c:spPr>
            <a:solidFill>
              <a:schemeClr val="bg1">
                <a:lumMod val="8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Sheet1!$G$2:$G$9</c:f>
              <c:numCache>
                <c:formatCode>0_);[Red]\(0\)</c:formatCode>
                <c:ptCount val="8"/>
                <c:pt idx="0">
                  <c:v>10</c:v>
                </c:pt>
                <c:pt idx="1">
                  <c:v>9</c:v>
                </c:pt>
                <c:pt idx="2">
                  <c:v>6</c:v>
                </c:pt>
                <c:pt idx="3">
                  <c:v>3</c:v>
                </c:pt>
                <c:pt idx="4">
                  <c:v>36</c:v>
                </c:pt>
                <c:pt idx="5">
                  <c:v>52</c:v>
                </c:pt>
                <c:pt idx="6">
                  <c:v>2</c:v>
                </c:pt>
                <c:pt idx="7">
                  <c:v>0</c:v>
                </c:pt>
              </c:numCache>
            </c:numRef>
          </c:val>
          <c:extLst>
            <c:ext xmlns:c16="http://schemas.microsoft.com/office/drawing/2014/chart" uri="{C3380CC4-5D6E-409C-BE32-E72D297353CC}">
              <c16:uniqueId val="{00000001-D2AE-D04C-B759-D6491D8EA24A}"/>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82661480895098027"/>
          <c:y val="0.35332729830897514"/>
          <c:w val="0.13835183918507554"/>
          <c:h val="0.2716206611613802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3295650686803"/>
          <c:y val="5.0462979879715986E-2"/>
          <c:w val="0.72211034574357114"/>
          <c:h val="0.70287661636300991"/>
        </c:manualLayout>
      </c:layout>
      <c:barChart>
        <c:barDir val="col"/>
        <c:grouping val="percentStacked"/>
        <c:varyColors val="0"/>
        <c:ser>
          <c:idx val="0"/>
          <c:order val="0"/>
          <c:tx>
            <c:strRef>
              <c:f>Sheet1!$C$1</c:f>
              <c:strCache>
                <c:ptCount val="1"/>
                <c:pt idx="0">
                  <c:v>EU/Europe</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0_);[Red]\(0\)</c:formatCode>
                <c:ptCount val="8"/>
                <c:pt idx="0">
                  <c:v>46</c:v>
                </c:pt>
                <c:pt idx="1">
                  <c:v>33</c:v>
                </c:pt>
                <c:pt idx="2">
                  <c:v>31</c:v>
                </c:pt>
                <c:pt idx="3">
                  <c:v>27</c:v>
                </c:pt>
                <c:pt idx="4">
                  <c:v>82</c:v>
                </c:pt>
                <c:pt idx="5">
                  <c:v>116</c:v>
                </c:pt>
                <c:pt idx="6">
                  <c:v>6</c:v>
                </c:pt>
                <c:pt idx="7">
                  <c:v>0</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Local</c:v>
                </c:pt>
              </c:strCache>
            </c:strRef>
          </c:tx>
          <c:spPr>
            <a:solidFill>
              <a:srgbClr val="FF0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0_);[Red]\(0\)</c:formatCode>
                <c:ptCount val="8"/>
                <c:pt idx="0">
                  <c:v>18</c:v>
                </c:pt>
                <c:pt idx="1">
                  <c:v>20</c:v>
                </c:pt>
                <c:pt idx="2">
                  <c:v>16</c:v>
                </c:pt>
                <c:pt idx="3">
                  <c:v>12</c:v>
                </c:pt>
                <c:pt idx="4">
                  <c:v>17</c:v>
                </c:pt>
                <c:pt idx="5">
                  <c:v>46</c:v>
                </c:pt>
                <c:pt idx="6">
                  <c:v>1</c:v>
                </c:pt>
                <c:pt idx="7">
                  <c:v>0</c:v>
                </c:pt>
              </c:numCache>
            </c:numRef>
          </c:val>
          <c:extLst>
            <c:ext xmlns:c16="http://schemas.microsoft.com/office/drawing/2014/chart" uri="{C3380CC4-5D6E-409C-BE32-E72D297353CC}">
              <c16:uniqueId val="{00000000-8433-4D33-83E6-5B97FFFF7135}"/>
            </c:ext>
          </c:extLst>
        </c:ser>
        <c:ser>
          <c:idx val="2"/>
          <c:order val="2"/>
          <c:tx>
            <c:strRef>
              <c:f>Sheet1!$E$1</c:f>
              <c:strCache>
                <c:ptCount val="1"/>
                <c:pt idx="0">
                  <c:v>Asia</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0_);[Red]\(0\)</c:formatCode>
                <c:ptCount val="8"/>
                <c:pt idx="0">
                  <c:v>0</c:v>
                </c:pt>
                <c:pt idx="1">
                  <c:v>1</c:v>
                </c:pt>
                <c:pt idx="2">
                  <c:v>0</c:v>
                </c:pt>
                <c:pt idx="3">
                  <c:v>1</c:v>
                </c:pt>
                <c:pt idx="4">
                  <c:v>1</c:v>
                </c:pt>
                <c:pt idx="5">
                  <c:v>2</c:v>
                </c:pt>
                <c:pt idx="6">
                  <c:v>0</c:v>
                </c:pt>
                <c:pt idx="7">
                  <c:v>0</c:v>
                </c:pt>
              </c:numCache>
            </c:numRef>
          </c:val>
          <c:extLst>
            <c:ext xmlns:c16="http://schemas.microsoft.com/office/drawing/2014/chart" uri="{C3380CC4-5D6E-409C-BE32-E72D297353CC}">
              <c16:uniqueId val="{00000001-8433-4D33-83E6-5B97FFFF7135}"/>
            </c:ext>
          </c:extLst>
        </c:ser>
        <c:ser>
          <c:idx val="3"/>
          <c:order val="3"/>
          <c:tx>
            <c:strRef>
              <c:f>Sheet1!$F$1</c:f>
              <c:strCache>
                <c:ptCount val="1"/>
                <c:pt idx="0">
                  <c:v>Global</c:v>
                </c:pt>
              </c:strCache>
            </c:strRef>
          </c:tx>
          <c:spPr>
            <a:solidFill>
              <a:srgbClr val="92D05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Sheet1!$F$2:$F$9</c:f>
              <c:numCache>
                <c:formatCode>0_);[Red]\(0\)</c:formatCode>
                <c:ptCount val="8"/>
                <c:pt idx="0">
                  <c:v>10</c:v>
                </c:pt>
                <c:pt idx="1">
                  <c:v>9</c:v>
                </c:pt>
                <c:pt idx="2">
                  <c:v>3</c:v>
                </c:pt>
                <c:pt idx="3">
                  <c:v>8</c:v>
                </c:pt>
                <c:pt idx="4">
                  <c:v>21</c:v>
                </c:pt>
                <c:pt idx="5">
                  <c:v>26</c:v>
                </c:pt>
                <c:pt idx="6">
                  <c:v>3</c:v>
                </c:pt>
                <c:pt idx="7">
                  <c:v>1</c:v>
                </c:pt>
              </c:numCache>
            </c:numRef>
          </c:val>
          <c:extLst>
            <c:ext xmlns:c16="http://schemas.microsoft.com/office/drawing/2014/chart" uri="{C3380CC4-5D6E-409C-BE32-E72D297353CC}">
              <c16:uniqueId val="{00000001-5E89-434C-AAF2-69765FFA3037}"/>
            </c:ext>
          </c:extLst>
        </c:ser>
        <c:ser>
          <c:idx val="4"/>
          <c:order val="4"/>
          <c:tx>
            <c:strRef>
              <c:f>Sheet1!$G$1</c:f>
              <c:strCache>
                <c:ptCount val="1"/>
                <c:pt idx="0">
                  <c:v>3rd country</c:v>
                </c:pt>
              </c:strCache>
            </c:strRef>
          </c:tx>
          <c:spPr>
            <a:solidFill>
              <a:schemeClr val="bg1">
                <a:lumMod val="8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Sheet1!$G$2:$G$9</c:f>
              <c:numCache>
                <c:formatCode>0_);[Red]\(0\)</c:formatCode>
                <c:ptCount val="8"/>
                <c:pt idx="0">
                  <c:v>2</c:v>
                </c:pt>
                <c:pt idx="1">
                  <c:v>4</c:v>
                </c:pt>
                <c:pt idx="2">
                  <c:v>1</c:v>
                </c:pt>
                <c:pt idx="3">
                  <c:v>2</c:v>
                </c:pt>
                <c:pt idx="4">
                  <c:v>7</c:v>
                </c:pt>
                <c:pt idx="5">
                  <c:v>15</c:v>
                </c:pt>
                <c:pt idx="6">
                  <c:v>1</c:v>
                </c:pt>
                <c:pt idx="7">
                  <c:v>0</c:v>
                </c:pt>
              </c:numCache>
            </c:numRef>
          </c:val>
          <c:extLst>
            <c:ext xmlns:c16="http://schemas.microsoft.com/office/drawing/2014/chart" uri="{C3380CC4-5D6E-409C-BE32-E72D297353CC}">
              <c16:uniqueId val="{00000002-5E89-434C-AAF2-69765FFA3037}"/>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82661480895098027"/>
          <c:y val="0.35332729830897514"/>
          <c:w val="0.14353056778439321"/>
          <c:h val="0.2812964292649443"/>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3482329010209"/>
          <c:y val="6.800868845080639E-2"/>
          <c:w val="0.81989790421733622"/>
          <c:h val="0.72819708448399489"/>
        </c:manualLayout>
      </c:layout>
      <c:barChart>
        <c:barDir val="col"/>
        <c:grouping val="stacked"/>
        <c:varyColors val="0"/>
        <c:ser>
          <c:idx val="0"/>
          <c:order val="0"/>
          <c:tx>
            <c:strRef>
              <c:f>Sheet1!$C$1</c:f>
              <c:strCache>
                <c:ptCount val="1"/>
                <c:pt idx="0">
                  <c:v>Major</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52E5-42F9-9B25-453A9051E141}"/>
              </c:ext>
            </c:extLst>
          </c:dPt>
          <c:dPt>
            <c:idx val="1"/>
            <c:invertIfNegative val="0"/>
            <c:bubble3D val="0"/>
            <c:spPr>
              <a:solidFill>
                <a:srgbClr val="002060"/>
              </a:solidFill>
              <a:ln>
                <a:noFill/>
              </a:ln>
              <a:effectLst/>
            </c:spPr>
            <c:extLst>
              <c:ext xmlns:c16="http://schemas.microsoft.com/office/drawing/2014/chart" uri="{C3380CC4-5D6E-409C-BE32-E72D297353CC}">
                <c16:uniqueId val="{00000003-52E5-42F9-9B25-453A9051E141}"/>
              </c:ext>
            </c:extLst>
          </c:dPt>
          <c:dPt>
            <c:idx val="2"/>
            <c:invertIfNegative val="0"/>
            <c:bubble3D val="0"/>
            <c:spPr>
              <a:solidFill>
                <a:srgbClr val="002060"/>
              </a:solidFill>
              <a:ln>
                <a:noFill/>
              </a:ln>
              <a:effectLst/>
            </c:spPr>
            <c:extLst>
              <c:ext xmlns:c16="http://schemas.microsoft.com/office/drawing/2014/chart" uri="{C3380CC4-5D6E-409C-BE32-E72D297353CC}">
                <c16:uniqueId val="{00000005-52E5-42F9-9B25-453A9051E141}"/>
              </c:ext>
            </c:extLst>
          </c:dPt>
          <c:dPt>
            <c:idx val="3"/>
            <c:invertIfNegative val="0"/>
            <c:bubble3D val="0"/>
            <c:spPr>
              <a:solidFill>
                <a:srgbClr val="002060"/>
              </a:solidFill>
              <a:ln>
                <a:noFill/>
              </a:ln>
              <a:effectLst/>
            </c:spPr>
            <c:extLst>
              <c:ext xmlns:c16="http://schemas.microsoft.com/office/drawing/2014/chart" uri="{C3380CC4-5D6E-409C-BE32-E72D297353CC}">
                <c16:uniqueId val="{00000007-52E5-42F9-9B25-453A9051E141}"/>
              </c:ext>
            </c:extLst>
          </c:dPt>
          <c:dPt>
            <c:idx val="5"/>
            <c:invertIfNegative val="0"/>
            <c:bubble3D val="0"/>
            <c:spPr>
              <a:solidFill>
                <a:srgbClr val="002060"/>
              </a:solidFill>
              <a:ln>
                <a:noFill/>
              </a:ln>
              <a:effectLst/>
            </c:spPr>
            <c:extLst>
              <c:ext xmlns:c16="http://schemas.microsoft.com/office/drawing/2014/chart" uri="{C3380CC4-5D6E-409C-BE32-E72D297353CC}">
                <c16:uniqueId val="{00000009-758D-6343-AC15-D3C4A5BD9C9E}"/>
              </c:ext>
            </c:extLst>
          </c:dPt>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General</c:formatCode>
                <c:ptCount val="8"/>
                <c:pt idx="0">
                  <c:v>10</c:v>
                </c:pt>
                <c:pt idx="1">
                  <c:v>3</c:v>
                </c:pt>
                <c:pt idx="2">
                  <c:v>6</c:v>
                </c:pt>
                <c:pt idx="3">
                  <c:v>3</c:v>
                </c:pt>
                <c:pt idx="4">
                  <c:v>7</c:v>
                </c:pt>
                <c:pt idx="5">
                  <c:v>26</c:v>
                </c:pt>
                <c:pt idx="6">
                  <c:v>1</c:v>
                </c:pt>
                <c:pt idx="7">
                  <c:v>0</c:v>
                </c:pt>
              </c:numCache>
            </c:numRef>
          </c:val>
          <c:extLst>
            <c:ext xmlns:c16="http://schemas.microsoft.com/office/drawing/2014/chart" uri="{C3380CC4-5D6E-409C-BE32-E72D297353CC}">
              <c16:uniqueId val="{0000000A-52E5-42F9-9B25-453A9051E141}"/>
            </c:ext>
          </c:extLst>
        </c:ser>
        <c:ser>
          <c:idx val="1"/>
          <c:order val="1"/>
          <c:tx>
            <c:strRef>
              <c:f>Sheet1!$D$1</c:f>
              <c:strCache>
                <c:ptCount val="1"/>
                <c:pt idx="0">
                  <c:v>Secondary</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General</c:formatCode>
                <c:ptCount val="8"/>
                <c:pt idx="0">
                  <c:v>8</c:v>
                </c:pt>
                <c:pt idx="1">
                  <c:v>17</c:v>
                </c:pt>
                <c:pt idx="2">
                  <c:v>10</c:v>
                </c:pt>
                <c:pt idx="3">
                  <c:v>9</c:v>
                </c:pt>
                <c:pt idx="4">
                  <c:v>10</c:v>
                </c:pt>
                <c:pt idx="5">
                  <c:v>20</c:v>
                </c:pt>
                <c:pt idx="6">
                  <c:v>0</c:v>
                </c:pt>
                <c:pt idx="7">
                  <c:v>0</c:v>
                </c:pt>
              </c:numCache>
            </c:numRef>
          </c:val>
          <c:extLst>
            <c:ext xmlns:c16="http://schemas.microsoft.com/office/drawing/2014/chart" uri="{C3380CC4-5D6E-409C-BE32-E72D297353CC}">
              <c16:uniqueId val="{0000000B-52E5-42F9-9B25-453A9051E141}"/>
            </c:ext>
          </c:extLst>
        </c:ser>
        <c:ser>
          <c:idx val="2"/>
          <c:order val="2"/>
          <c:tx>
            <c:strRef>
              <c:f>Sheet1!$E$1</c:f>
              <c:strCache>
                <c:ptCount val="1"/>
                <c:pt idx="0">
                  <c:v>Minor</c:v>
                </c:pt>
              </c:strCache>
            </c:strRef>
          </c:tx>
          <c:spPr>
            <a:solidFill>
              <a:schemeClr val="accent1">
                <a:lumMod val="20000"/>
                <a:lumOff val="80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General</c:formatCode>
                <c:ptCount val="8"/>
                <c:pt idx="0">
                  <c:v>33</c:v>
                </c:pt>
                <c:pt idx="1">
                  <c:v>38</c:v>
                </c:pt>
                <c:pt idx="2">
                  <c:v>63</c:v>
                </c:pt>
                <c:pt idx="3">
                  <c:v>45</c:v>
                </c:pt>
                <c:pt idx="4">
                  <c:v>82</c:v>
                </c:pt>
                <c:pt idx="5">
                  <c:v>89</c:v>
                </c:pt>
                <c:pt idx="6">
                  <c:v>3</c:v>
                </c:pt>
                <c:pt idx="7">
                  <c:v>4</c:v>
                </c:pt>
              </c:numCache>
            </c:numRef>
          </c:val>
          <c:extLst>
            <c:ext xmlns:c16="http://schemas.microsoft.com/office/drawing/2014/chart" uri="{C3380CC4-5D6E-409C-BE32-E72D297353CC}">
              <c16:uniqueId val="{0000000C-52E5-42F9-9B25-453A9051E141}"/>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sz="1800" dirty="0"/>
                  <a:t>No. of news items</a:t>
                </a:r>
              </a:p>
            </c:rich>
          </c:tx>
          <c:layout>
            <c:manualLayout>
              <c:xMode val="edge"/>
              <c:yMode val="edge"/>
              <c:x val="1.5945943596509703E-2"/>
              <c:y val="0.2541197426566709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8766712127387895"/>
          <c:y val="3.8096248384707945E-2"/>
          <c:w val="0.1709328752489554"/>
          <c:h val="0.1893894290808471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7888271733382"/>
          <c:y val="5.7441204008281475E-2"/>
          <c:w val="0.81869824724059548"/>
          <c:h val="0.7168328847289398"/>
        </c:manualLayout>
      </c:layout>
      <c:barChart>
        <c:barDir val="col"/>
        <c:grouping val="stacked"/>
        <c:varyColors val="0"/>
        <c:ser>
          <c:idx val="0"/>
          <c:order val="0"/>
          <c:tx>
            <c:strRef>
              <c:f>Sheet1!$C$1</c:f>
              <c:strCache>
                <c:ptCount val="1"/>
                <c:pt idx="0">
                  <c:v>Intra-EU</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General</c:formatCode>
                <c:ptCount val="8"/>
                <c:pt idx="0">
                  <c:v>26</c:v>
                </c:pt>
                <c:pt idx="1">
                  <c:v>25</c:v>
                </c:pt>
                <c:pt idx="2">
                  <c:v>20</c:v>
                </c:pt>
                <c:pt idx="3">
                  <c:v>17</c:v>
                </c:pt>
                <c:pt idx="4">
                  <c:v>46</c:v>
                </c:pt>
                <c:pt idx="5">
                  <c:v>56</c:v>
                </c:pt>
                <c:pt idx="6">
                  <c:v>4</c:v>
                </c:pt>
                <c:pt idx="7">
                  <c:v>0</c:v>
                </c:pt>
              </c:numCache>
            </c:numRef>
          </c:val>
          <c:extLst>
            <c:ext xmlns:c16="http://schemas.microsoft.com/office/drawing/2014/chart" uri="{C3380CC4-5D6E-409C-BE32-E72D297353CC}">
              <c16:uniqueId val="{00000000-6CF9-4A0F-9E6E-1BAD642079A4}"/>
            </c:ext>
          </c:extLst>
        </c:ser>
        <c:ser>
          <c:idx val="1"/>
          <c:order val="1"/>
          <c:tx>
            <c:strRef>
              <c:f>Sheet1!$D$1</c:f>
              <c:strCache>
                <c:ptCount val="1"/>
                <c:pt idx="0">
                  <c:v>Extra-EU</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General</c:formatCode>
                <c:ptCount val="8"/>
                <c:pt idx="0">
                  <c:v>44</c:v>
                </c:pt>
                <c:pt idx="1">
                  <c:v>30</c:v>
                </c:pt>
                <c:pt idx="2">
                  <c:v>21</c:v>
                </c:pt>
                <c:pt idx="3">
                  <c:v>26</c:v>
                </c:pt>
                <c:pt idx="4">
                  <c:v>70</c:v>
                </c:pt>
                <c:pt idx="5">
                  <c:v>124</c:v>
                </c:pt>
                <c:pt idx="6">
                  <c:v>6</c:v>
                </c:pt>
                <c:pt idx="7">
                  <c:v>1</c:v>
                </c:pt>
              </c:numCache>
            </c:numRef>
          </c:val>
          <c:extLst>
            <c:ext xmlns:c16="http://schemas.microsoft.com/office/drawing/2014/chart" uri="{C3380CC4-5D6E-409C-BE32-E72D297353CC}">
              <c16:uniqueId val="{00000001-6CF9-4A0F-9E6E-1BAD642079A4}"/>
            </c:ext>
          </c:extLst>
        </c:ser>
        <c:dLbls>
          <c:showLegendKey val="0"/>
          <c:showVal val="0"/>
          <c:showCatName val="0"/>
          <c:showSerName val="0"/>
          <c:showPercent val="0"/>
          <c:showBubbleSize val="0"/>
        </c:dLbls>
        <c:gapWidth val="219"/>
        <c:overlap val="100"/>
        <c:axId val="819732144"/>
        <c:axId val="743639632"/>
        <c:extLst>
          <c:ext xmlns:c15="http://schemas.microsoft.com/office/drawing/2012/chart" uri="{02D57815-91ED-43cb-92C2-25804820EDAC}">
            <c15:filteredBarSeries>
              <c15:ser>
                <c:idx val="2"/>
                <c:order val="2"/>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cat>
                  <c:multiLvlStrRef>
                    <c:extLst>
                      <c:ext uri="{02D57815-91ED-43cb-92C2-25804820EDAC}">
                        <c15:formulaRef>
                          <c15:sqref>Sheet1!$A$2:$B$9</c15:sqref>
                        </c15:formulaRef>
                      </c:ext>
                    </c:extLst>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2-6CF9-4A0F-9E6E-1BAD642079A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Sheet1!$A$2:$B$9</c15:sqref>
                        </c15:formulaRef>
                      </c:ext>
                    </c:extLst>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6CF9-4A0F-9E6E-1BAD642079A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Sheet1!$A$2:$B$9</c15:sqref>
                        </c15:formulaRef>
                      </c:ext>
                    </c:extLst>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6CF9-4A0F-9E6E-1BAD642079A4}"/>
                  </c:ext>
                </c:extLst>
              </c15:ser>
            </c15:filteredBarSeries>
          </c:ext>
        </c:extLst>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 news items</a:t>
                </a:r>
              </a:p>
            </c:rich>
          </c:tx>
          <c:layout>
            <c:manualLayout>
              <c:xMode val="edge"/>
              <c:yMode val="edge"/>
              <c:x val="2.1788727947312993E-2"/>
              <c:y val="0.27347407349883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82812400662568431"/>
          <c:y val="5.7918685630642071E-2"/>
          <c:w val="0.15477560598878379"/>
          <c:h val="0.12990284064018801"/>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6948818897638"/>
          <c:y val="4.3470732265849313E-2"/>
          <c:w val="0.72944619422572177"/>
          <c:h val="0.74985643573076854"/>
        </c:manualLayout>
      </c:layout>
      <c:barChart>
        <c:barDir val="col"/>
        <c:grouping val="stacked"/>
        <c:varyColors val="0"/>
        <c:ser>
          <c:idx val="0"/>
          <c:order val="0"/>
          <c:tx>
            <c:strRef>
              <c:f>Sheet1!$C$1</c:f>
              <c:strCache>
                <c:ptCount val="1"/>
                <c:pt idx="0">
                  <c:v>Promoting our European Way of Life</c:v>
                </c:pt>
              </c:strCache>
            </c:strRef>
          </c:tx>
          <c:spPr>
            <a:solidFill>
              <a:schemeClr val="accent2">
                <a:lumMod val="20000"/>
                <a:lumOff val="80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0_);[Red]\(0\)</c:formatCode>
                <c:ptCount val="8"/>
                <c:pt idx="0">
                  <c:v>8</c:v>
                </c:pt>
                <c:pt idx="1">
                  <c:v>7</c:v>
                </c:pt>
                <c:pt idx="2">
                  <c:v>4</c:v>
                </c:pt>
                <c:pt idx="3">
                  <c:v>1</c:v>
                </c:pt>
                <c:pt idx="4">
                  <c:v>16</c:v>
                </c:pt>
                <c:pt idx="5">
                  <c:v>28</c:v>
                </c:pt>
                <c:pt idx="6">
                  <c:v>0</c:v>
                </c:pt>
                <c:pt idx="7">
                  <c:v>0</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An Economy that Works for People</c:v>
                </c:pt>
              </c:strCache>
            </c:strRef>
          </c:tx>
          <c:spPr>
            <a:solidFill>
              <a:srgbClr val="FFFF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0_);[Red]\(0\)</c:formatCode>
                <c:ptCount val="8"/>
                <c:pt idx="0">
                  <c:v>10</c:v>
                </c:pt>
                <c:pt idx="1">
                  <c:v>8</c:v>
                </c:pt>
                <c:pt idx="2">
                  <c:v>15</c:v>
                </c:pt>
                <c:pt idx="3">
                  <c:v>12</c:v>
                </c:pt>
                <c:pt idx="4">
                  <c:v>26</c:v>
                </c:pt>
                <c:pt idx="5">
                  <c:v>22</c:v>
                </c:pt>
                <c:pt idx="6">
                  <c:v>2</c:v>
                </c:pt>
                <c:pt idx="7">
                  <c:v>0</c:v>
                </c:pt>
              </c:numCache>
            </c:numRef>
          </c:val>
          <c:extLst>
            <c:ext xmlns:c16="http://schemas.microsoft.com/office/drawing/2014/chart" uri="{C3380CC4-5D6E-409C-BE32-E72D297353CC}">
              <c16:uniqueId val="{00000007-D5B5-B149-8883-747BD5B9CE1D}"/>
            </c:ext>
          </c:extLst>
        </c:ser>
        <c:ser>
          <c:idx val="2"/>
          <c:order val="2"/>
          <c:tx>
            <c:strRef>
              <c:f>Sheet1!$E$1</c:f>
              <c:strCache>
                <c:ptCount val="1"/>
                <c:pt idx="0">
                  <c:v>EU integration</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0_);[Red]\(0\)</c:formatCode>
                <c:ptCount val="8"/>
                <c:pt idx="0">
                  <c:v>0</c:v>
                </c:pt>
                <c:pt idx="1">
                  <c:v>0</c:v>
                </c:pt>
                <c:pt idx="2">
                  <c:v>3</c:v>
                </c:pt>
                <c:pt idx="3">
                  <c:v>0</c:v>
                </c:pt>
                <c:pt idx="4">
                  <c:v>7</c:v>
                </c:pt>
                <c:pt idx="5">
                  <c:v>6</c:v>
                </c:pt>
                <c:pt idx="6">
                  <c:v>2</c:v>
                </c:pt>
                <c:pt idx="7">
                  <c:v>0</c:v>
                </c:pt>
              </c:numCache>
            </c:numRef>
          </c:val>
          <c:extLst>
            <c:ext xmlns:c16="http://schemas.microsoft.com/office/drawing/2014/chart" uri="{C3380CC4-5D6E-409C-BE32-E72D297353CC}">
              <c16:uniqueId val="{00000008-D5B5-B149-8883-747BD5B9CE1D}"/>
            </c:ext>
          </c:extLst>
        </c:ser>
        <c:ser>
          <c:idx val="3"/>
          <c:order val="3"/>
          <c:tx>
            <c:strRef>
              <c:f>Sheet1!$F$1</c:f>
              <c:strCache>
                <c:ptCount val="1"/>
                <c:pt idx="0">
                  <c:v>European Green Deal</c:v>
                </c:pt>
              </c:strCache>
            </c:strRef>
          </c:tx>
          <c:spPr>
            <a:solidFill>
              <a:srgbClr val="92D05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Sheet1!$F$2:$F$9</c:f>
              <c:numCache>
                <c:formatCode>0_);[Red]\(0\)</c:formatCode>
                <c:ptCount val="8"/>
                <c:pt idx="0">
                  <c:v>4</c:v>
                </c:pt>
                <c:pt idx="1">
                  <c:v>9</c:v>
                </c:pt>
                <c:pt idx="2">
                  <c:v>3</c:v>
                </c:pt>
                <c:pt idx="3">
                  <c:v>5</c:v>
                </c:pt>
                <c:pt idx="4">
                  <c:v>2</c:v>
                </c:pt>
                <c:pt idx="5">
                  <c:v>6</c:v>
                </c:pt>
                <c:pt idx="6">
                  <c:v>0</c:v>
                </c:pt>
                <c:pt idx="7">
                  <c:v>0</c:v>
                </c:pt>
              </c:numCache>
            </c:numRef>
          </c:val>
          <c:extLst>
            <c:ext xmlns:c16="http://schemas.microsoft.com/office/drawing/2014/chart" uri="{C3380CC4-5D6E-409C-BE32-E72D297353CC}">
              <c16:uniqueId val="{00000001-8BBB-184D-9E63-926ED4C82B00}"/>
            </c:ext>
          </c:extLst>
        </c:ser>
        <c:ser>
          <c:idx val="4"/>
          <c:order val="4"/>
          <c:tx>
            <c:strRef>
              <c:f>Sheet1!$G$1</c:f>
              <c:strCache>
                <c:ptCount val="1"/>
                <c:pt idx="0">
                  <c:v>Other</c:v>
                </c:pt>
              </c:strCache>
            </c:strRef>
          </c:tx>
          <c:spPr>
            <a:solidFill>
              <a:schemeClr val="bg1">
                <a:lumMod val="8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Sheet1!$G$2:$G$9</c:f>
              <c:numCache>
                <c:formatCode>0_);[Red]\(0\)</c:formatCode>
                <c:ptCount val="8"/>
                <c:pt idx="0">
                  <c:v>4</c:v>
                </c:pt>
                <c:pt idx="1">
                  <c:v>4</c:v>
                </c:pt>
                <c:pt idx="2">
                  <c:v>0</c:v>
                </c:pt>
                <c:pt idx="3">
                  <c:v>4</c:v>
                </c:pt>
                <c:pt idx="4">
                  <c:v>1</c:v>
                </c:pt>
                <c:pt idx="5">
                  <c:v>5</c:v>
                </c:pt>
                <c:pt idx="6">
                  <c:v>1</c:v>
                </c:pt>
                <c:pt idx="7">
                  <c:v>0</c:v>
                </c:pt>
              </c:numCache>
            </c:numRef>
          </c:val>
          <c:extLst>
            <c:ext xmlns:c16="http://schemas.microsoft.com/office/drawing/2014/chart" uri="{C3380CC4-5D6E-409C-BE32-E72D297353CC}">
              <c16:uniqueId val="{00000001-631F-014B-BFB0-1D37323DF5F3}"/>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sz="1800" b="0" i="0" baseline="0" dirty="0">
                    <a:effectLst/>
                  </a:rPr>
                  <a:t>No. of news items</a:t>
                </a:r>
                <a:endParaRPr lang="en-US" dirty="0">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097719816272966"/>
          <c:y val="4.9264563406084309E-2"/>
          <c:w val="0.2902280183727034"/>
          <c:h val="0.50862618682731775"/>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7239588167244"/>
          <c:y val="4.5707787749887534E-2"/>
          <c:w val="0.72413221784776893"/>
          <c:h val="0.75634118303688813"/>
        </c:manualLayout>
      </c:layout>
      <c:barChart>
        <c:barDir val="col"/>
        <c:grouping val="stacked"/>
        <c:varyColors val="0"/>
        <c:ser>
          <c:idx val="0"/>
          <c:order val="0"/>
          <c:tx>
            <c:strRef>
              <c:f>Sheet1!$C$1</c:f>
              <c:strCache>
                <c:ptCount val="1"/>
                <c:pt idx="0">
                  <c:v>A Stronger Europe in the World</c:v>
                </c:pt>
              </c:strCache>
            </c:strRef>
          </c:tx>
          <c:spPr>
            <a:solidFill>
              <a:srgbClr val="00206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0_);[Red]\(0\)</c:formatCode>
                <c:ptCount val="8"/>
                <c:pt idx="0">
                  <c:v>44</c:v>
                </c:pt>
                <c:pt idx="1">
                  <c:v>22</c:v>
                </c:pt>
                <c:pt idx="2">
                  <c:v>21</c:v>
                </c:pt>
                <c:pt idx="3">
                  <c:v>15</c:v>
                </c:pt>
                <c:pt idx="4">
                  <c:v>70</c:v>
                </c:pt>
                <c:pt idx="5">
                  <c:v>71</c:v>
                </c:pt>
                <c:pt idx="6">
                  <c:v>6</c:v>
                </c:pt>
                <c:pt idx="7">
                  <c:v>1</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Promoting our European Way of Life</c:v>
                </c:pt>
              </c:strCache>
            </c:strRef>
          </c:tx>
          <c:spPr>
            <a:solidFill>
              <a:schemeClr val="accent2">
                <a:lumMod val="20000"/>
                <a:lumOff val="80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0_);[Red]\(0\)</c:formatCode>
                <c:ptCount val="8"/>
                <c:pt idx="0">
                  <c:v>10</c:v>
                </c:pt>
                <c:pt idx="1">
                  <c:v>6</c:v>
                </c:pt>
                <c:pt idx="2">
                  <c:v>1</c:v>
                </c:pt>
                <c:pt idx="3">
                  <c:v>1</c:v>
                </c:pt>
                <c:pt idx="4">
                  <c:v>13</c:v>
                </c:pt>
                <c:pt idx="5">
                  <c:v>26</c:v>
                </c:pt>
                <c:pt idx="6">
                  <c:v>0</c:v>
                </c:pt>
                <c:pt idx="7">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EU Integration</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0_);[Red]\(0\)</c:formatCode>
                <c:ptCount val="8"/>
                <c:pt idx="0">
                  <c:v>6</c:v>
                </c:pt>
                <c:pt idx="1">
                  <c:v>1</c:v>
                </c:pt>
                <c:pt idx="2">
                  <c:v>2</c:v>
                </c:pt>
                <c:pt idx="3">
                  <c:v>1</c:v>
                </c:pt>
                <c:pt idx="4">
                  <c:v>20</c:v>
                </c:pt>
                <c:pt idx="5">
                  <c:v>10</c:v>
                </c:pt>
                <c:pt idx="6">
                  <c:v>2</c:v>
                </c:pt>
                <c:pt idx="7">
                  <c:v>0</c:v>
                </c:pt>
              </c:numCache>
            </c:numRef>
          </c:val>
          <c:extLst>
            <c:ext xmlns:c16="http://schemas.microsoft.com/office/drawing/2014/chart" uri="{C3380CC4-5D6E-409C-BE32-E72D297353CC}">
              <c16:uniqueId val="{00000005-EFA8-4EAE-9275-9F2429793739}"/>
            </c:ext>
          </c:extLst>
        </c:ser>
        <c:ser>
          <c:idx val="3"/>
          <c:order val="3"/>
          <c:tx>
            <c:strRef>
              <c:f>Sheet1!$F$1</c:f>
              <c:strCache>
                <c:ptCount val="1"/>
                <c:pt idx="0">
                  <c:v>An Economy that Works for People</c:v>
                </c:pt>
              </c:strCache>
            </c:strRef>
          </c:tx>
          <c:spPr>
            <a:solidFill>
              <a:srgbClr val="FFFF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Sheet1!$F$2:$F$9</c:f>
              <c:numCache>
                <c:formatCode>0_);[Red]\(0\)</c:formatCode>
                <c:ptCount val="8"/>
                <c:pt idx="0">
                  <c:v>1</c:v>
                </c:pt>
                <c:pt idx="1">
                  <c:v>9</c:v>
                </c:pt>
                <c:pt idx="2">
                  <c:v>4</c:v>
                </c:pt>
                <c:pt idx="3">
                  <c:v>13</c:v>
                </c:pt>
                <c:pt idx="4">
                  <c:v>3</c:v>
                </c:pt>
                <c:pt idx="5">
                  <c:v>34</c:v>
                </c:pt>
                <c:pt idx="6">
                  <c:v>0</c:v>
                </c:pt>
                <c:pt idx="7">
                  <c:v>0</c:v>
                </c:pt>
              </c:numCache>
            </c:numRef>
          </c:val>
          <c:extLst>
            <c:ext xmlns:c16="http://schemas.microsoft.com/office/drawing/2014/chart" uri="{C3380CC4-5D6E-409C-BE32-E72D297353CC}">
              <c16:uniqueId val="{00000006-EFA8-4EAE-9275-9F2429793739}"/>
            </c:ext>
          </c:extLst>
        </c:ser>
        <c:ser>
          <c:idx val="4"/>
          <c:order val="4"/>
          <c:tx>
            <c:strRef>
              <c:f>Sheet1!$G$1</c:f>
              <c:strCache>
                <c:ptCount val="1"/>
                <c:pt idx="0">
                  <c:v>Other</c:v>
                </c:pt>
              </c:strCache>
            </c:strRef>
          </c:tx>
          <c:spPr>
            <a:solidFill>
              <a:schemeClr val="bg1">
                <a:lumMod val="8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Sheet1!$G$2:$G$9</c:f>
              <c:numCache>
                <c:formatCode>0.00_);[Red]\(0.00\)</c:formatCode>
                <c:ptCount val="8"/>
                <c:pt idx="0">
                  <c:v>5</c:v>
                </c:pt>
                <c:pt idx="1">
                  <c:v>1</c:v>
                </c:pt>
                <c:pt idx="2">
                  <c:v>2</c:v>
                </c:pt>
                <c:pt idx="3">
                  <c:v>7</c:v>
                </c:pt>
                <c:pt idx="4">
                  <c:v>4</c:v>
                </c:pt>
                <c:pt idx="5">
                  <c:v>8</c:v>
                </c:pt>
                <c:pt idx="6">
                  <c:v>0</c:v>
                </c:pt>
                <c:pt idx="7">
                  <c:v>0</c:v>
                </c:pt>
              </c:numCache>
            </c:numRef>
          </c:val>
          <c:extLst>
            <c:ext xmlns:c16="http://schemas.microsoft.com/office/drawing/2014/chart" uri="{C3380CC4-5D6E-409C-BE32-E72D297353CC}">
              <c16:uniqueId val="{00000001-D317-884E-AB40-2043BC1E346E}"/>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sz="1800" b="0" i="0" baseline="0" dirty="0">
                    <a:effectLst/>
                  </a:rPr>
                  <a:t>No. of news items</a:t>
                </a:r>
                <a:endParaRPr lang="en-US" dirty="0">
                  <a:effectLst/>
                </a:endParaRPr>
              </a:p>
            </c:rich>
          </c:tx>
          <c:layout>
            <c:manualLayout>
              <c:xMode val="edge"/>
              <c:yMode val="edge"/>
              <c:x val="1.4601010709155969E-2"/>
              <c:y val="0.332521475778718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66558781714785653"/>
          <c:y val="3.9650035079600257E-2"/>
          <c:w val="0.33441218285214347"/>
          <c:h val="0.4249299140795497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1562771868911"/>
          <c:y val="3.650673932250724E-2"/>
          <c:w val="0.81266150223924016"/>
          <c:h val="0.737767349414714"/>
        </c:manualLayout>
      </c:layout>
      <c:barChart>
        <c:barDir val="col"/>
        <c:grouping val="stacked"/>
        <c:varyColors val="0"/>
        <c:ser>
          <c:idx val="0"/>
          <c:order val="0"/>
          <c:tx>
            <c:strRef>
              <c:f>Sheet1!$C$1</c:f>
              <c:strCache>
                <c:ptCount val="1"/>
                <c:pt idx="0">
                  <c:v>Bilateral relations</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0_);[Red]\(0\)</c:formatCode>
                <c:ptCount val="8"/>
                <c:pt idx="0">
                  <c:v>22</c:v>
                </c:pt>
                <c:pt idx="1">
                  <c:v>23</c:v>
                </c:pt>
                <c:pt idx="2">
                  <c:v>16</c:v>
                </c:pt>
                <c:pt idx="3">
                  <c:v>14</c:v>
                </c:pt>
                <c:pt idx="4">
                  <c:v>30</c:v>
                </c:pt>
                <c:pt idx="5">
                  <c:v>61</c:v>
                </c:pt>
                <c:pt idx="6">
                  <c:v>3</c:v>
                </c:pt>
                <c:pt idx="7">
                  <c:v>1</c:v>
                </c:pt>
              </c:numCache>
            </c:numRef>
          </c:val>
          <c:extLst>
            <c:ext xmlns:c16="http://schemas.microsoft.com/office/drawing/2014/chart" uri="{C3380CC4-5D6E-409C-BE32-E72D297353CC}">
              <c16:uniqueId val="{00000000-6CF9-4A0F-9E6E-1BAD642079A4}"/>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 news items</a:t>
                </a:r>
              </a:p>
            </c:rich>
          </c:tx>
          <c:layout>
            <c:manualLayout>
              <c:xMode val="edge"/>
              <c:yMode val="edge"/>
              <c:x val="2.1788727947312993E-2"/>
              <c:y val="0.27347407349883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1257041430472"/>
          <c:y val="3.6040640917878383E-2"/>
          <c:w val="0.88069079116361926"/>
          <c:h val="0.72673890526196416"/>
        </c:manualLayout>
      </c:layout>
      <c:barChart>
        <c:barDir val="col"/>
        <c:grouping val="percent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Sheet1!$C$2:$C$9</c:f>
              <c:numCache>
                <c:formatCode>General</c:formatCode>
                <c:ptCount val="8"/>
                <c:pt idx="0" formatCode="0_);[Red]\(0\)">
                  <c:v>27</c:v>
                </c:pt>
                <c:pt idx="1">
                  <c:v>12</c:v>
                </c:pt>
                <c:pt idx="2">
                  <c:v>16</c:v>
                </c:pt>
                <c:pt idx="3">
                  <c:v>14</c:v>
                </c:pt>
                <c:pt idx="4">
                  <c:v>25</c:v>
                </c:pt>
                <c:pt idx="5">
                  <c:v>50</c:v>
                </c:pt>
                <c:pt idx="6">
                  <c:v>3</c:v>
                </c:pt>
                <c:pt idx="7" formatCode="0_);[Red]\(0\)">
                  <c:v>1</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Sheet1!$D$2:$D$9</c:f>
              <c:numCache>
                <c:formatCode>General</c:formatCode>
                <c:ptCount val="8"/>
                <c:pt idx="0" formatCode="0_);[Red]\(0\)">
                  <c:v>18</c:v>
                </c:pt>
                <c:pt idx="1">
                  <c:v>14</c:v>
                </c:pt>
                <c:pt idx="2">
                  <c:v>3</c:v>
                </c:pt>
                <c:pt idx="3">
                  <c:v>10</c:v>
                </c:pt>
                <c:pt idx="4">
                  <c:v>36</c:v>
                </c:pt>
                <c:pt idx="5">
                  <c:v>37</c:v>
                </c:pt>
                <c:pt idx="6">
                  <c:v>1</c:v>
                </c:pt>
                <c:pt idx="7" formatCode="0_);[Red]\(0\)">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Sheet1!$E$2:$E$9</c:f>
              <c:numCache>
                <c:formatCode>General</c:formatCode>
                <c:ptCount val="8"/>
                <c:pt idx="0" formatCode="0_);[Red]\(0\)">
                  <c:v>15</c:v>
                </c:pt>
                <c:pt idx="1">
                  <c:v>29</c:v>
                </c:pt>
                <c:pt idx="2">
                  <c:v>19</c:v>
                </c:pt>
                <c:pt idx="3">
                  <c:v>16</c:v>
                </c:pt>
                <c:pt idx="4">
                  <c:v>41</c:v>
                </c:pt>
                <c:pt idx="5">
                  <c:v>85</c:v>
                </c:pt>
                <c:pt idx="6">
                  <c:v>5</c:v>
                </c:pt>
                <c:pt idx="7" formatCode="0_);[Red]\(0\)">
                  <c:v>0</c:v>
                </c:pt>
              </c:numCache>
            </c:numRef>
          </c:val>
          <c:extLst>
            <c:ext xmlns:c16="http://schemas.microsoft.com/office/drawing/2014/chart" uri="{C3380CC4-5D6E-409C-BE32-E72D297353CC}">
              <c16:uniqueId val="{00000005-EFA8-4EAE-9275-9F2429793739}"/>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7239588167244"/>
          <c:y val="4.5707787749887534E-2"/>
          <c:w val="0.86718781177822002"/>
          <c:h val="0.73882286551280063"/>
        </c:manualLayout>
      </c:layout>
      <c:barChart>
        <c:barDir val="col"/>
        <c:grouping val="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Sheet1!$C$2:$C$9</c:f>
              <c:numCache>
                <c:formatCode>0_);[Red]\(0\)</c:formatCode>
                <c:ptCount val="8"/>
                <c:pt idx="0">
                  <c:v>3</c:v>
                </c:pt>
                <c:pt idx="1">
                  <c:v>11</c:v>
                </c:pt>
                <c:pt idx="2">
                  <c:v>3</c:v>
                </c:pt>
                <c:pt idx="3" formatCode="General">
                  <c:v>5</c:v>
                </c:pt>
                <c:pt idx="4" formatCode="General">
                  <c:v>4</c:v>
                </c:pt>
                <c:pt idx="5" formatCode="General">
                  <c:v>14</c:v>
                </c:pt>
                <c:pt idx="6">
                  <c:v>0</c:v>
                </c:pt>
                <c:pt idx="7">
                  <c:v>0</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Sheet1!$D$2:$D$9</c:f>
              <c:numCache>
                <c:formatCode>0_);[Red]\(0\)</c:formatCode>
                <c:ptCount val="8"/>
                <c:pt idx="0">
                  <c:v>10</c:v>
                </c:pt>
                <c:pt idx="1">
                  <c:v>8</c:v>
                </c:pt>
                <c:pt idx="2">
                  <c:v>1</c:v>
                </c:pt>
                <c:pt idx="3" formatCode="General">
                  <c:v>4</c:v>
                </c:pt>
                <c:pt idx="4" formatCode="General">
                  <c:v>13</c:v>
                </c:pt>
                <c:pt idx="5" formatCode="General">
                  <c:v>15</c:v>
                </c:pt>
                <c:pt idx="6">
                  <c:v>0</c:v>
                </c:pt>
                <c:pt idx="7">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Sheet1!$E$2:$E$9</c:f>
              <c:numCache>
                <c:formatCode>0_);[Red]\(0\)</c:formatCode>
                <c:ptCount val="8"/>
                <c:pt idx="0">
                  <c:v>5</c:v>
                </c:pt>
                <c:pt idx="1">
                  <c:v>6</c:v>
                </c:pt>
                <c:pt idx="2">
                  <c:v>15</c:v>
                </c:pt>
                <c:pt idx="3" formatCode="General">
                  <c:v>8</c:v>
                </c:pt>
                <c:pt idx="4" formatCode="General">
                  <c:v>23</c:v>
                </c:pt>
                <c:pt idx="5" formatCode="General">
                  <c:v>27</c:v>
                </c:pt>
                <c:pt idx="6" formatCode="General">
                  <c:v>4</c:v>
                </c:pt>
                <c:pt idx="7">
                  <c:v>0</c:v>
                </c:pt>
              </c:numCache>
            </c:numRef>
          </c:val>
          <c:extLst>
            <c:ext xmlns:c16="http://schemas.microsoft.com/office/drawing/2014/chart" uri="{C3380CC4-5D6E-409C-BE32-E72D297353CC}">
              <c16:uniqueId val="{00000005-EFA8-4EAE-9275-9F2429793739}"/>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1.4601010709155969E-2"/>
              <c:y val="0.3325214757787181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9302106719395304"/>
          <c:y val="6.0426189835977411E-2"/>
          <c:w val="0.1376230369250534"/>
          <c:h val="0.1865561311240687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70C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88115979334"/>
          <c:y val="5.1816536626516981E-2"/>
          <c:w val="0.83406518298592069"/>
          <c:h val="0.80201907411102291"/>
        </c:manualLayout>
      </c:layout>
      <c:barChart>
        <c:barDir val="col"/>
        <c:grouping val="clustered"/>
        <c:varyColors val="0"/>
        <c:ser>
          <c:idx val="0"/>
          <c:order val="0"/>
          <c:tx>
            <c:strRef>
              <c:f>Sheet1!$C$1</c:f>
              <c:strCache>
                <c:ptCount val="1"/>
                <c:pt idx="0">
                  <c:v>2020</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US</c:v>
                  </c:pt>
                  <c:pt idx="1">
                    <c:v>Russia</c:v>
                  </c:pt>
                  <c:pt idx="2">
                    <c:v>Japan</c:v>
                  </c:pt>
                  <c:pt idx="3">
                    <c:v>EU</c:v>
                  </c:pt>
                  <c:pt idx="4">
                    <c:v>US</c:v>
                  </c:pt>
                  <c:pt idx="5">
                    <c:v>Russia</c:v>
                  </c:pt>
                  <c:pt idx="6">
                    <c:v>Japan</c:v>
                  </c:pt>
                  <c:pt idx="7">
                    <c:v>EU</c:v>
                  </c:pt>
                </c:lvl>
                <c:lvl>
                  <c:pt idx="0">
                    <c:v>People's Daily</c:v>
                  </c:pt>
                  <c:pt idx="4">
                    <c:v>Economic Daily</c:v>
                  </c:pt>
                </c:lvl>
              </c:multiLvlStrCache>
            </c:multiLvlStrRef>
          </c:cat>
          <c:val>
            <c:numRef>
              <c:f>Sheet1!$C$2:$C$9</c:f>
              <c:numCache>
                <c:formatCode>General</c:formatCode>
                <c:ptCount val="8"/>
                <c:pt idx="0">
                  <c:v>567</c:v>
                </c:pt>
                <c:pt idx="1">
                  <c:v>257</c:v>
                </c:pt>
                <c:pt idx="2">
                  <c:v>253</c:v>
                </c:pt>
                <c:pt idx="3">
                  <c:v>166</c:v>
                </c:pt>
                <c:pt idx="4">
                  <c:v>445</c:v>
                </c:pt>
                <c:pt idx="5">
                  <c:v>99</c:v>
                </c:pt>
                <c:pt idx="6">
                  <c:v>177</c:v>
                </c:pt>
                <c:pt idx="7">
                  <c:v>161</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US</c:v>
                  </c:pt>
                  <c:pt idx="1">
                    <c:v>Russia</c:v>
                  </c:pt>
                  <c:pt idx="2">
                    <c:v>Japan</c:v>
                  </c:pt>
                  <c:pt idx="3">
                    <c:v>EU</c:v>
                  </c:pt>
                  <c:pt idx="4">
                    <c:v>US</c:v>
                  </c:pt>
                  <c:pt idx="5">
                    <c:v>Russia</c:v>
                  </c:pt>
                  <c:pt idx="6">
                    <c:v>Japan</c:v>
                  </c:pt>
                  <c:pt idx="7">
                    <c:v>EU</c:v>
                  </c:pt>
                </c:lvl>
                <c:lvl>
                  <c:pt idx="0">
                    <c:v>People's Daily</c:v>
                  </c:pt>
                  <c:pt idx="4">
                    <c:v>Economic Daily</c:v>
                  </c:pt>
                </c:lvl>
              </c:multiLvlStrCache>
            </c:multiLvlStrRef>
          </c:cat>
          <c:val>
            <c:numRef>
              <c:f>Sheet1!$D$2:$D$9</c:f>
              <c:numCache>
                <c:formatCode>General</c:formatCode>
                <c:ptCount val="8"/>
                <c:pt idx="0">
                  <c:v>401</c:v>
                </c:pt>
                <c:pt idx="1">
                  <c:v>229</c:v>
                </c:pt>
                <c:pt idx="2">
                  <c:v>205</c:v>
                </c:pt>
                <c:pt idx="3">
                  <c:v>134</c:v>
                </c:pt>
                <c:pt idx="4">
                  <c:v>368</c:v>
                </c:pt>
                <c:pt idx="5">
                  <c:v>182</c:v>
                </c:pt>
                <c:pt idx="6">
                  <c:v>195</c:v>
                </c:pt>
                <c:pt idx="7">
                  <c:v>106</c:v>
                </c:pt>
              </c:numCache>
            </c:numRef>
          </c:val>
          <c:extLst>
            <c:ext xmlns:c16="http://schemas.microsoft.com/office/drawing/2014/chart" uri="{C3380CC4-5D6E-409C-BE32-E72D297353CC}">
              <c16:uniqueId val="{00000000-AF03-4E04-B0A5-906942C2FC55}"/>
            </c:ext>
          </c:extLst>
        </c:ser>
        <c:dLbls>
          <c:dLblPos val="outEnd"/>
          <c:showLegendKey val="0"/>
          <c:showVal val="1"/>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0220906581475195"/>
          <c:y val="6.5682624247947102E-2"/>
          <c:w val="0.23328538377390159"/>
          <c:h val="6.5883577165425658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7239588167244"/>
          <c:y val="4.5707787749887534E-2"/>
          <c:w val="0.86718781177822002"/>
          <c:h val="0.73882286551280063"/>
        </c:manualLayout>
      </c:layout>
      <c:barChart>
        <c:barDir val="col"/>
        <c:grouping val="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Sheet1!$C$2:$C$9</c:f>
              <c:numCache>
                <c:formatCode>General</c:formatCode>
                <c:ptCount val="8"/>
                <c:pt idx="0" formatCode="0_);[Red]\(0\)">
                  <c:v>24</c:v>
                </c:pt>
                <c:pt idx="1">
                  <c:v>18</c:v>
                </c:pt>
                <c:pt idx="2">
                  <c:v>13</c:v>
                </c:pt>
                <c:pt idx="3" formatCode="0_);[Red]\(0\)">
                  <c:v>13</c:v>
                </c:pt>
                <c:pt idx="4">
                  <c:v>21</c:v>
                </c:pt>
                <c:pt idx="5" formatCode="0_);[Red]\(0\)">
                  <c:v>38</c:v>
                </c:pt>
                <c:pt idx="6" formatCode="0_);[Red]\(0\)">
                  <c:v>3</c:v>
                </c:pt>
                <c:pt idx="7" formatCode="0_);[Red]\(0\)">
                  <c:v>1</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Sheet1!$D$2:$D$9</c:f>
              <c:numCache>
                <c:formatCode>General</c:formatCode>
                <c:ptCount val="8"/>
                <c:pt idx="0" formatCode="0_);[Red]\(0\)">
                  <c:v>9</c:v>
                </c:pt>
                <c:pt idx="1">
                  <c:v>6</c:v>
                </c:pt>
                <c:pt idx="2">
                  <c:v>2</c:v>
                </c:pt>
                <c:pt idx="3" formatCode="0_);[Red]\(0\)">
                  <c:v>7</c:v>
                </c:pt>
                <c:pt idx="4">
                  <c:v>24</c:v>
                </c:pt>
                <c:pt idx="5" formatCode="0_);[Red]\(0\)">
                  <c:v>22</c:v>
                </c:pt>
                <c:pt idx="6" formatCode="0_);[Red]\(0\)">
                  <c:v>1</c:v>
                </c:pt>
                <c:pt idx="7" formatCode="0_);[Red]\(0\)">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Sheet1!$E$2:$E$9</c:f>
              <c:numCache>
                <c:formatCode>General</c:formatCode>
                <c:ptCount val="8"/>
                <c:pt idx="0" formatCode="0_);[Red]\(0\)">
                  <c:v>11</c:v>
                </c:pt>
                <c:pt idx="1">
                  <c:v>6</c:v>
                </c:pt>
                <c:pt idx="2">
                  <c:v>6</c:v>
                </c:pt>
                <c:pt idx="3" formatCode="0_);[Red]\(0\)">
                  <c:v>6</c:v>
                </c:pt>
                <c:pt idx="4">
                  <c:v>19</c:v>
                </c:pt>
                <c:pt idx="5" formatCode="0_);[Red]\(0\)">
                  <c:v>64</c:v>
                </c:pt>
                <c:pt idx="6" formatCode="0_);[Red]\(0\)">
                  <c:v>2</c:v>
                </c:pt>
                <c:pt idx="7" formatCode="0_);[Red]\(0\)">
                  <c:v>0</c:v>
                </c:pt>
              </c:numCache>
            </c:numRef>
          </c:val>
          <c:extLst>
            <c:ext xmlns:c16="http://schemas.microsoft.com/office/drawing/2014/chart" uri="{C3380CC4-5D6E-409C-BE32-E72D297353CC}">
              <c16:uniqueId val="{00000005-EFA8-4EAE-9275-9F2429793739}"/>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1.4601010709155969E-2"/>
              <c:y val="0.3325214757787181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9302106719395304"/>
          <c:y val="6.0426189835977411E-2"/>
          <c:w val="0.20259714599619122"/>
          <c:h val="0.2367527702693140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70C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7239588167244"/>
          <c:y val="4.5707787749887534E-2"/>
          <c:w val="0.86718781177822002"/>
          <c:h val="0.73882286551280063"/>
        </c:manualLayout>
      </c:layout>
      <c:barChart>
        <c:barDir val="col"/>
        <c:grouping val="stacked"/>
        <c:varyColors val="0"/>
        <c:ser>
          <c:idx val="0"/>
          <c:order val="0"/>
          <c:tx>
            <c:strRef>
              <c:f>Sheet1!$C$1</c:f>
              <c:strCache>
                <c:ptCount val="1"/>
                <c:pt idx="0">
                  <c:v>From local</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Sheet1!$C$2:$C$9</c:f>
              <c:numCache>
                <c:formatCode>0.00_);[Red]\(0.00\)</c:formatCode>
                <c:ptCount val="8"/>
                <c:pt idx="0">
                  <c:v>15</c:v>
                </c:pt>
                <c:pt idx="1">
                  <c:v>14</c:v>
                </c:pt>
                <c:pt idx="2">
                  <c:v>16</c:v>
                </c:pt>
                <c:pt idx="3">
                  <c:v>15</c:v>
                </c:pt>
                <c:pt idx="4">
                  <c:v>19</c:v>
                </c:pt>
                <c:pt idx="5">
                  <c:v>37</c:v>
                </c:pt>
                <c:pt idx="6">
                  <c:v>3</c:v>
                </c:pt>
                <c:pt idx="7">
                  <c:v>0</c:v>
                </c:pt>
              </c:numCache>
            </c:numRef>
          </c:val>
          <c:extLst>
            <c:ext xmlns:c16="http://schemas.microsoft.com/office/drawing/2014/chart" uri="{C3380CC4-5D6E-409C-BE32-E72D297353CC}">
              <c16:uniqueId val="{00000000-A1EB-4CD9-B081-434CED60B889}"/>
            </c:ext>
          </c:extLst>
        </c:ser>
        <c:ser>
          <c:idx val="1"/>
          <c:order val="1"/>
          <c:tx>
            <c:strRef>
              <c:f>Sheet1!$D$1</c:f>
              <c:strCache>
                <c:ptCount val="1"/>
                <c:pt idx="0">
                  <c:v>From EU</c:v>
                </c:pt>
              </c:strCache>
            </c:strRef>
          </c:tx>
          <c:spPr>
            <a:solidFill>
              <a:srgbClr val="0070C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Sheet1!$D$2:$D$9</c:f>
              <c:numCache>
                <c:formatCode>0.00_);[Red]\(0.00\)</c:formatCode>
                <c:ptCount val="8"/>
                <c:pt idx="0">
                  <c:v>32</c:v>
                </c:pt>
                <c:pt idx="1">
                  <c:v>18</c:v>
                </c:pt>
                <c:pt idx="2">
                  <c:v>17</c:v>
                </c:pt>
                <c:pt idx="3">
                  <c:v>19</c:v>
                </c:pt>
                <c:pt idx="4">
                  <c:v>38</c:v>
                </c:pt>
                <c:pt idx="5">
                  <c:v>52</c:v>
                </c:pt>
                <c:pt idx="6">
                  <c:v>6</c:v>
                </c:pt>
                <c:pt idx="7">
                  <c:v>0</c:v>
                </c:pt>
              </c:numCache>
            </c:numRef>
          </c:val>
          <c:extLst>
            <c:ext xmlns:c16="http://schemas.microsoft.com/office/drawing/2014/chart" uri="{C3380CC4-5D6E-409C-BE32-E72D297353CC}">
              <c16:uniqueId val="{00000001-A1EB-4CD9-B081-434CED60B889}"/>
            </c:ext>
          </c:extLst>
        </c:ser>
        <c:ser>
          <c:idx val="2"/>
          <c:order val="2"/>
          <c:tx>
            <c:strRef>
              <c:f>Sheet1!$E$1</c:f>
              <c:strCache>
                <c:ptCount val="1"/>
                <c:pt idx="0">
                  <c:v>From 3rd</c:v>
                </c:pt>
              </c:strCache>
            </c:strRef>
          </c:tx>
          <c:spPr>
            <a:solidFill>
              <a:schemeClr val="bg1">
                <a:lumMod val="8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 </c:v>
                  </c:pt>
                </c:lvl>
                <c:lvl>
                  <c:pt idx="0">
                    <c:v>People's Daily</c:v>
                  </c:pt>
                  <c:pt idx="2">
                    <c:v>Economic Daily</c:v>
                  </c:pt>
                  <c:pt idx="4">
                    <c:v>China Daily</c:v>
                  </c:pt>
                  <c:pt idx="6">
                    <c:v>Liaowang</c:v>
                  </c:pt>
                </c:lvl>
              </c:multiLvlStrCache>
            </c:multiLvlStrRef>
          </c:cat>
          <c:val>
            <c:numRef>
              <c:f>Sheet1!$E$2:$E$9</c:f>
              <c:numCache>
                <c:formatCode>0.00_);[Red]\(0.00\)</c:formatCode>
                <c:ptCount val="8"/>
                <c:pt idx="0">
                  <c:v>7</c:v>
                </c:pt>
                <c:pt idx="1">
                  <c:v>3</c:v>
                </c:pt>
                <c:pt idx="2">
                  <c:v>2</c:v>
                </c:pt>
                <c:pt idx="3">
                  <c:v>5</c:v>
                </c:pt>
                <c:pt idx="4">
                  <c:v>5</c:v>
                </c:pt>
                <c:pt idx="5">
                  <c:v>14</c:v>
                </c:pt>
                <c:pt idx="6">
                  <c:v>1</c:v>
                </c:pt>
                <c:pt idx="7">
                  <c:v>0</c:v>
                </c:pt>
              </c:numCache>
            </c:numRef>
          </c:val>
          <c:extLst>
            <c:ext xmlns:c16="http://schemas.microsoft.com/office/drawing/2014/chart" uri="{C3380CC4-5D6E-409C-BE32-E72D297353CC}">
              <c16:uniqueId val="{00000002-A1EB-4CD9-B081-434CED60B889}"/>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1.4601010709155969E-2"/>
              <c:y val="0.3325214757787181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4038241171382124"/>
          <c:y val="2.2991317853952403E-2"/>
          <c:w val="0.25368763208427647"/>
          <c:h val="0.2367527702693140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88115979334"/>
          <c:y val="5.1816536626516981E-2"/>
          <c:w val="0.83406518298592069"/>
          <c:h val="0.80201907411102291"/>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cat>
            <c:strRef>
              <c:f>Sheet1!$A$2:$A$5</c:f>
              <c:strCache>
                <c:ptCount val="4"/>
                <c:pt idx="0">
                  <c:v>People's Daily</c:v>
                </c:pt>
                <c:pt idx="1">
                  <c:v>Economic Daily</c:v>
                </c:pt>
                <c:pt idx="2">
                  <c:v>China Daily</c:v>
                </c:pt>
                <c:pt idx="3">
                  <c:v>Liaowang</c:v>
                </c:pt>
              </c:strCache>
            </c:strRef>
          </c:cat>
          <c:val>
            <c:numRef>
              <c:f>Sheet1!$B$2:$B$5</c:f>
              <c:numCache>
                <c:formatCode>General</c:formatCode>
                <c:ptCount val="4"/>
                <c:pt idx="0">
                  <c:v>14</c:v>
                </c:pt>
                <c:pt idx="1">
                  <c:v>13</c:v>
                </c:pt>
                <c:pt idx="2">
                  <c:v>31</c:v>
                </c:pt>
                <c:pt idx="3">
                  <c:v>0</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cat>
            <c:strRef>
              <c:f>Sheet1!$A$2:$A$5</c:f>
              <c:strCache>
                <c:ptCount val="4"/>
                <c:pt idx="0">
                  <c:v>People's Daily</c:v>
                </c:pt>
                <c:pt idx="1">
                  <c:v>Economic Daily</c:v>
                </c:pt>
                <c:pt idx="2">
                  <c:v>China Daily</c:v>
                </c:pt>
                <c:pt idx="3">
                  <c:v>Liaowang</c:v>
                </c:pt>
              </c:strCache>
            </c:strRef>
          </c:cat>
          <c:val>
            <c:numRef>
              <c:f>Sheet1!$C$2:$C$5</c:f>
              <c:numCache>
                <c:formatCode>General</c:formatCode>
                <c:ptCount val="4"/>
                <c:pt idx="0">
                  <c:v>14</c:v>
                </c:pt>
                <c:pt idx="1">
                  <c:v>14</c:v>
                </c:pt>
                <c:pt idx="2">
                  <c:v>41</c:v>
                </c:pt>
                <c:pt idx="3">
                  <c:v>0</c:v>
                </c:pt>
              </c:numCache>
            </c:numRef>
          </c:val>
          <c:extLst>
            <c:ext xmlns:c16="http://schemas.microsoft.com/office/drawing/2014/chart" uri="{C3380CC4-5D6E-409C-BE32-E72D297353CC}">
              <c16:uniqueId val="{00000000-AF03-4E04-B0A5-906942C2FC55}"/>
            </c:ext>
          </c:extLst>
        </c:ser>
        <c:dLbls>
          <c:showLegendKey val="0"/>
          <c:showVal val="0"/>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0519452814121464"/>
          <c:y val="5.8273427743220974E-2"/>
          <c:w val="0.23619238366246881"/>
          <c:h val="7.4391638848148034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4981777718794"/>
          <c:y val="5.1816536626516981E-2"/>
          <c:w val="0.79770031001656538"/>
          <c:h val="0.80201910426375522"/>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cat>
            <c:strRef>
              <c:f>Sheet1!$A$2:$A$5</c:f>
              <c:strCache>
                <c:ptCount val="4"/>
                <c:pt idx="0">
                  <c:v>People's Daily</c:v>
                </c:pt>
                <c:pt idx="1">
                  <c:v>Economic Daily</c:v>
                </c:pt>
                <c:pt idx="2">
                  <c:v>China Daily</c:v>
                </c:pt>
                <c:pt idx="3">
                  <c:v>Liaowang</c:v>
                </c:pt>
              </c:strCache>
            </c:strRef>
          </c:cat>
          <c:val>
            <c:numRef>
              <c:f>Sheet1!$B$2:$B$5</c:f>
              <c:numCache>
                <c:formatCode>General</c:formatCode>
                <c:ptCount val="4"/>
                <c:pt idx="0">
                  <c:v>1433.93</c:v>
                </c:pt>
                <c:pt idx="1">
                  <c:v>1100</c:v>
                </c:pt>
                <c:pt idx="2">
                  <c:v>628</c:v>
                </c:pt>
                <c:pt idx="3">
                  <c:v>2174</c:v>
                </c:pt>
              </c:numCache>
            </c:numRef>
          </c:val>
          <c:extLst>
            <c:ext xmlns:c16="http://schemas.microsoft.com/office/drawing/2014/chart" uri="{C3380CC4-5D6E-409C-BE32-E72D297353CC}">
              <c16:uniqueId val="{00000000-3521-48AF-B7C7-84E4472018D3}"/>
            </c:ext>
          </c:extLst>
        </c:ser>
        <c:ser>
          <c:idx val="1"/>
          <c:order val="1"/>
          <c:tx>
            <c:strRef>
              <c:f>Sheet1!$C$1</c:f>
              <c:strCache>
                <c:ptCount val="1"/>
                <c:pt idx="0">
                  <c:v>2021</c:v>
                </c:pt>
              </c:strCache>
            </c:strRef>
          </c:tx>
          <c:spPr>
            <a:solidFill>
              <a:srgbClr val="0070C0"/>
            </a:solidFill>
            <a:ln>
              <a:noFill/>
            </a:ln>
            <a:effectLst/>
          </c:spPr>
          <c:invertIfNegative val="0"/>
          <c:cat>
            <c:strRef>
              <c:f>Sheet1!$A$2:$A$5</c:f>
              <c:strCache>
                <c:ptCount val="4"/>
                <c:pt idx="0">
                  <c:v>People's Daily</c:v>
                </c:pt>
                <c:pt idx="1">
                  <c:v>Economic Daily</c:v>
                </c:pt>
                <c:pt idx="2">
                  <c:v>China Daily</c:v>
                </c:pt>
                <c:pt idx="3">
                  <c:v>Liaowang</c:v>
                </c:pt>
              </c:strCache>
            </c:strRef>
          </c:cat>
          <c:val>
            <c:numRef>
              <c:f>Sheet1!$C$2:$C$5</c:f>
              <c:numCache>
                <c:formatCode>General</c:formatCode>
                <c:ptCount val="4"/>
                <c:pt idx="0">
                  <c:v>1335</c:v>
                </c:pt>
                <c:pt idx="1">
                  <c:v>1998</c:v>
                </c:pt>
                <c:pt idx="2">
                  <c:v>573</c:v>
                </c:pt>
                <c:pt idx="3">
                  <c:v>5183</c:v>
                </c:pt>
              </c:numCache>
            </c:numRef>
          </c:val>
          <c:extLst>
            <c:ext xmlns:c16="http://schemas.microsoft.com/office/drawing/2014/chart" uri="{C3380CC4-5D6E-409C-BE32-E72D297353CC}">
              <c16:uniqueId val="{00000001-3521-48AF-B7C7-84E4472018D3}"/>
            </c:ext>
          </c:extLst>
        </c:ser>
        <c:dLbls>
          <c:showLegendKey val="0"/>
          <c:showVal val="0"/>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words</a:t>
                </a:r>
                <a:endParaRPr lang="en-US" dirty="0"/>
              </a:p>
            </c:rich>
          </c:tx>
          <c:layout>
            <c:manualLayout>
              <c:xMode val="edge"/>
              <c:yMode val="edge"/>
              <c:x val="3.1252886719583532E-2"/>
              <c:y val="0.347663229445946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t"/>
      <c:layout>
        <c:manualLayout>
          <c:xMode val="edge"/>
          <c:yMode val="edge"/>
          <c:x val="0.72000880426130232"/>
          <c:y val="4.5425632853721448E-2"/>
          <c:w val="0.23619238366246881"/>
          <c:h val="7.4391638848148034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b="1" dirty="0"/>
              <a:t>EU’s Visibility under</a:t>
            </a:r>
            <a:r>
              <a:rPr lang="en-US" b="1" baseline="0" dirty="0"/>
              <a:t> Covid-19 Shadow</a:t>
            </a:r>
            <a:endParaRPr lang="en-US"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Sheet1!$C$1</c:f>
              <c:strCache>
                <c:ptCount val="1"/>
                <c:pt idx="0">
                  <c:v>EU news</c:v>
                </c:pt>
              </c:strCache>
            </c:strRef>
          </c:tx>
          <c:spPr>
            <a:ln w="28575" cap="rnd">
              <a:solidFill>
                <a:schemeClr val="accent1"/>
              </a:solidFill>
              <a:round/>
            </a:ln>
            <a:effectLst/>
          </c:spPr>
          <c:marker>
            <c:symbol val="none"/>
          </c:marker>
          <c:cat>
            <c:strRef>
              <c:f>Sheet1!$B$2:$B$10</c:f>
              <c:strCache>
                <c:ptCount val="9"/>
                <c:pt idx="0">
                  <c:v>March</c:v>
                </c:pt>
                <c:pt idx="1">
                  <c:v>April</c:v>
                </c:pt>
                <c:pt idx="2">
                  <c:v>May</c:v>
                </c:pt>
                <c:pt idx="3">
                  <c:v>June</c:v>
                </c:pt>
                <c:pt idx="5">
                  <c:v>March</c:v>
                </c:pt>
                <c:pt idx="6">
                  <c:v>April</c:v>
                </c:pt>
                <c:pt idx="7">
                  <c:v>May</c:v>
                </c:pt>
                <c:pt idx="8">
                  <c:v>June</c:v>
                </c:pt>
              </c:strCache>
            </c:strRef>
          </c:cat>
          <c:val>
            <c:numRef>
              <c:f>Sheet1!$C$2:$C$10</c:f>
              <c:numCache>
                <c:formatCode>General</c:formatCode>
                <c:ptCount val="9"/>
                <c:pt idx="0">
                  <c:v>177</c:v>
                </c:pt>
                <c:pt idx="1">
                  <c:v>144</c:v>
                </c:pt>
                <c:pt idx="2">
                  <c:v>136</c:v>
                </c:pt>
                <c:pt idx="3" formatCode="0.00_);[Red]\(0.00\)">
                  <c:v>188</c:v>
                </c:pt>
                <c:pt idx="5">
                  <c:v>197</c:v>
                </c:pt>
                <c:pt idx="6">
                  <c:v>155</c:v>
                </c:pt>
                <c:pt idx="7">
                  <c:v>131</c:v>
                </c:pt>
                <c:pt idx="8">
                  <c:v>126</c:v>
                </c:pt>
              </c:numCache>
            </c:numRef>
          </c:val>
          <c:smooth val="0"/>
          <c:extLst>
            <c:ext xmlns:c16="http://schemas.microsoft.com/office/drawing/2014/chart" uri="{C3380CC4-5D6E-409C-BE32-E72D297353CC}">
              <c16:uniqueId val="{00000000-EF1A-456B-BDBC-403DED1663B1}"/>
            </c:ext>
          </c:extLst>
        </c:ser>
        <c:ser>
          <c:idx val="1"/>
          <c:order val="1"/>
          <c:tx>
            <c:strRef>
              <c:f>Sheet1!$D$1</c:f>
              <c:strCache>
                <c:ptCount val="1"/>
                <c:pt idx="0">
                  <c:v>News mentioned also Covid-19</c:v>
                </c:pt>
              </c:strCache>
            </c:strRef>
          </c:tx>
          <c:spPr>
            <a:ln w="28575" cap="rnd">
              <a:solidFill>
                <a:schemeClr val="accent2"/>
              </a:solidFill>
              <a:round/>
            </a:ln>
            <a:effectLst/>
          </c:spPr>
          <c:marker>
            <c:symbol val="none"/>
          </c:marker>
          <c:cat>
            <c:strRef>
              <c:f>Sheet1!$B$2:$B$10</c:f>
              <c:strCache>
                <c:ptCount val="9"/>
                <c:pt idx="0">
                  <c:v>March</c:v>
                </c:pt>
                <c:pt idx="1">
                  <c:v>April</c:v>
                </c:pt>
                <c:pt idx="2">
                  <c:v>May</c:v>
                </c:pt>
                <c:pt idx="3">
                  <c:v>June</c:v>
                </c:pt>
                <c:pt idx="5">
                  <c:v>March</c:v>
                </c:pt>
                <c:pt idx="6">
                  <c:v>April</c:v>
                </c:pt>
                <c:pt idx="7">
                  <c:v>May</c:v>
                </c:pt>
                <c:pt idx="8">
                  <c:v>June</c:v>
                </c:pt>
              </c:strCache>
            </c:strRef>
          </c:cat>
          <c:val>
            <c:numRef>
              <c:f>Sheet1!$D$2:$D$10</c:f>
              <c:numCache>
                <c:formatCode>General</c:formatCode>
                <c:ptCount val="9"/>
                <c:pt idx="0">
                  <c:v>109</c:v>
                </c:pt>
                <c:pt idx="1">
                  <c:v>117</c:v>
                </c:pt>
                <c:pt idx="2">
                  <c:v>85</c:v>
                </c:pt>
                <c:pt idx="3">
                  <c:v>132</c:v>
                </c:pt>
                <c:pt idx="5">
                  <c:v>97</c:v>
                </c:pt>
                <c:pt idx="6">
                  <c:v>63</c:v>
                </c:pt>
                <c:pt idx="7">
                  <c:v>55</c:v>
                </c:pt>
                <c:pt idx="8">
                  <c:v>47</c:v>
                </c:pt>
              </c:numCache>
            </c:numRef>
          </c:val>
          <c:smooth val="0"/>
          <c:extLst>
            <c:ext xmlns:c16="http://schemas.microsoft.com/office/drawing/2014/chart" uri="{C3380CC4-5D6E-409C-BE32-E72D297353CC}">
              <c16:uniqueId val="{00000000-D5DF-475C-A528-3765AD110724}"/>
            </c:ext>
          </c:extLst>
        </c:ser>
        <c:dLbls>
          <c:showLegendKey val="0"/>
          <c:showVal val="0"/>
          <c:showCatName val="0"/>
          <c:showSerName val="0"/>
          <c:showPercent val="0"/>
          <c:showBubbleSize val="0"/>
        </c:dLbls>
        <c:smooth val="0"/>
        <c:axId val="819732144"/>
        <c:axId val="743639632"/>
      </c:line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sz="2400" b="1" i="0" u="none" strike="noStrike" baseline="0" dirty="0">
                <a:effectLst/>
              </a:rPr>
              <a:t>Attention on Brexit </a:t>
            </a:r>
            <a:endParaRPr lang="en-US" b="1" dirty="0"/>
          </a:p>
        </c:rich>
      </c:tx>
      <c:layout>
        <c:manualLayout>
          <c:xMode val="edge"/>
          <c:yMode val="edge"/>
          <c:x val="0.34328455818022746"/>
          <c:y val="2.29298300482329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886623547056618"/>
          <c:y val="0.10121115205276067"/>
          <c:w val="0.84770552118485198"/>
          <c:h val="0.67816996446075051"/>
        </c:manualLayout>
      </c:layout>
      <c:lineChart>
        <c:grouping val="standard"/>
        <c:varyColors val="0"/>
        <c:ser>
          <c:idx val="0"/>
          <c:order val="0"/>
          <c:tx>
            <c:strRef>
              <c:f>Sheet1!$C$1</c:f>
              <c:strCache>
                <c:ptCount val="1"/>
                <c:pt idx="0">
                  <c:v>EU news</c:v>
                </c:pt>
              </c:strCache>
            </c:strRef>
          </c:tx>
          <c:spPr>
            <a:ln w="28575" cap="rnd">
              <a:solidFill>
                <a:schemeClr val="accent1"/>
              </a:solidFill>
              <a:round/>
            </a:ln>
            <a:effectLst/>
          </c:spPr>
          <c:marker>
            <c:symbol val="none"/>
          </c:marker>
          <c:dLbls>
            <c:dLbl>
              <c:idx val="0"/>
              <c:layout>
                <c:manualLayout>
                  <c:x val="-4.315476190476196E-2"/>
                  <c:y val="-5.73292812686494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5DF-475C-A528-3765AD110724}"/>
                </c:ext>
              </c:extLst>
            </c:dLbl>
            <c:dLbl>
              <c:idx val="1"/>
              <c:delete val="1"/>
              <c:extLst>
                <c:ext xmlns:c15="http://schemas.microsoft.com/office/drawing/2012/chart" uri="{CE6537A1-D6FC-4f65-9D91-7224C49458BB}"/>
                <c:ext xmlns:c16="http://schemas.microsoft.com/office/drawing/2014/chart" uri="{C3380CC4-5D6E-409C-BE32-E72D297353CC}">
                  <c16:uniqueId val="{00000006-D5DF-475C-A528-3765AD110724}"/>
                </c:ext>
              </c:extLst>
            </c:dLbl>
            <c:dLbl>
              <c:idx val="2"/>
              <c:delete val="1"/>
              <c:extLst>
                <c:ext xmlns:c15="http://schemas.microsoft.com/office/drawing/2012/chart" uri="{CE6537A1-D6FC-4f65-9D91-7224C49458BB}"/>
                <c:ext xmlns:c16="http://schemas.microsoft.com/office/drawing/2014/chart" uri="{C3380CC4-5D6E-409C-BE32-E72D297353CC}">
                  <c16:uniqueId val="{00000007-D5DF-475C-A528-3765AD110724}"/>
                </c:ext>
              </c:extLst>
            </c:dLbl>
            <c:dLbl>
              <c:idx val="3"/>
              <c:delete val="1"/>
              <c:extLst>
                <c:ext xmlns:c15="http://schemas.microsoft.com/office/drawing/2012/chart" uri="{CE6537A1-D6FC-4f65-9D91-7224C49458BB}"/>
                <c:ext xmlns:c16="http://schemas.microsoft.com/office/drawing/2014/chart" uri="{C3380CC4-5D6E-409C-BE32-E72D297353CC}">
                  <c16:uniqueId val="{00000008-D5DF-475C-A528-3765AD110724}"/>
                </c:ext>
              </c:extLst>
            </c:dLbl>
            <c:dLbl>
              <c:idx val="5"/>
              <c:delete val="1"/>
              <c:extLst>
                <c:ext xmlns:c15="http://schemas.microsoft.com/office/drawing/2012/chart" uri="{CE6537A1-D6FC-4f65-9D91-7224C49458BB}"/>
                <c:ext xmlns:c16="http://schemas.microsoft.com/office/drawing/2014/chart" uri="{C3380CC4-5D6E-409C-BE32-E72D297353CC}">
                  <c16:uniqueId val="{00000008-DD03-40B0-9E36-778D3DB4C8F6}"/>
                </c:ext>
              </c:extLst>
            </c:dLbl>
            <c:dLbl>
              <c:idx val="6"/>
              <c:delete val="1"/>
              <c:extLst>
                <c:ext xmlns:c15="http://schemas.microsoft.com/office/drawing/2012/chart" uri="{CE6537A1-D6FC-4f65-9D91-7224C49458BB}"/>
                <c:ext xmlns:c16="http://schemas.microsoft.com/office/drawing/2014/chart" uri="{C3380CC4-5D6E-409C-BE32-E72D297353CC}">
                  <c16:uniqueId val="{00000007-DD03-40B0-9E36-778D3DB4C8F6}"/>
                </c:ext>
              </c:extLst>
            </c:dLbl>
            <c:dLbl>
              <c:idx val="7"/>
              <c:delete val="1"/>
              <c:extLst>
                <c:ext xmlns:c15="http://schemas.microsoft.com/office/drawing/2012/chart" uri="{CE6537A1-D6FC-4f65-9D91-7224C49458BB}"/>
                <c:ext xmlns:c16="http://schemas.microsoft.com/office/drawing/2014/chart" uri="{C3380CC4-5D6E-409C-BE32-E72D297353CC}">
                  <c16:uniqueId val="{00000006-DD03-40B0-9E36-778D3DB4C8F6}"/>
                </c:ext>
              </c:extLst>
            </c:dLbl>
            <c:dLbl>
              <c:idx val="8"/>
              <c:delete val="1"/>
              <c:extLst>
                <c:ext xmlns:c15="http://schemas.microsoft.com/office/drawing/2012/chart" uri="{CE6537A1-D6FC-4f65-9D91-7224C49458BB}"/>
                <c:ext xmlns:c16="http://schemas.microsoft.com/office/drawing/2014/chart" uri="{C3380CC4-5D6E-409C-BE32-E72D297353CC}">
                  <c16:uniqueId val="{00000005-DD03-40B0-9E36-778D3DB4C8F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Sheet1!$B$2:$B$10</c:f>
              <c:strCache>
                <c:ptCount val="9"/>
                <c:pt idx="0">
                  <c:v>March</c:v>
                </c:pt>
                <c:pt idx="1">
                  <c:v>April</c:v>
                </c:pt>
                <c:pt idx="2">
                  <c:v>May</c:v>
                </c:pt>
                <c:pt idx="3">
                  <c:v>June</c:v>
                </c:pt>
                <c:pt idx="5">
                  <c:v>March</c:v>
                </c:pt>
                <c:pt idx="6">
                  <c:v>April</c:v>
                </c:pt>
                <c:pt idx="7">
                  <c:v>May</c:v>
                </c:pt>
                <c:pt idx="8">
                  <c:v>June</c:v>
                </c:pt>
              </c:strCache>
            </c:strRef>
          </c:cat>
          <c:val>
            <c:numRef>
              <c:f>Sheet1!$C$2:$C$10</c:f>
              <c:numCache>
                <c:formatCode>General</c:formatCode>
                <c:ptCount val="9"/>
                <c:pt idx="0">
                  <c:v>177</c:v>
                </c:pt>
                <c:pt idx="1">
                  <c:v>144</c:v>
                </c:pt>
                <c:pt idx="2">
                  <c:v>136</c:v>
                </c:pt>
                <c:pt idx="3" formatCode="0_);[Red]\(0\)">
                  <c:v>188</c:v>
                </c:pt>
                <c:pt idx="5">
                  <c:v>197</c:v>
                </c:pt>
                <c:pt idx="6">
                  <c:v>155</c:v>
                </c:pt>
                <c:pt idx="7">
                  <c:v>131</c:v>
                </c:pt>
                <c:pt idx="8">
                  <c:v>126</c:v>
                </c:pt>
              </c:numCache>
            </c:numRef>
          </c:val>
          <c:smooth val="0"/>
          <c:extLst>
            <c:ext xmlns:c16="http://schemas.microsoft.com/office/drawing/2014/chart" uri="{C3380CC4-5D6E-409C-BE32-E72D297353CC}">
              <c16:uniqueId val="{00000000-EF1A-456B-BDBC-403DED1663B1}"/>
            </c:ext>
          </c:extLst>
        </c:ser>
        <c:ser>
          <c:idx val="1"/>
          <c:order val="1"/>
          <c:tx>
            <c:strRef>
              <c:f>Sheet1!$D$1</c:f>
              <c:strCache>
                <c:ptCount val="1"/>
                <c:pt idx="0">
                  <c:v>News mentioned also Brexit</c:v>
                </c:pt>
              </c:strCache>
            </c:strRef>
          </c:tx>
          <c:spPr>
            <a:ln w="28575" cap="rnd">
              <a:solidFill>
                <a:schemeClr val="accent2"/>
              </a:solidFill>
              <a:round/>
            </a:ln>
            <a:effectLst/>
          </c:spPr>
          <c:marker>
            <c:symbol val="none"/>
          </c:marker>
          <c:dLbls>
            <c:dLbl>
              <c:idx val="0"/>
              <c:layout>
                <c:manualLayout>
                  <c:x val="-7.0932524059492574E-2"/>
                  <c:y val="-7.187946838900272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298065476190476"/>
                      <c:h val="0.13056942058432661"/>
                    </c:manualLayout>
                  </c15:layout>
                </c:ext>
                <c:ext xmlns:c16="http://schemas.microsoft.com/office/drawing/2014/chart" uri="{C3380CC4-5D6E-409C-BE32-E72D297353CC}">
                  <c16:uniqueId val="{00000001-D5DF-475C-A528-3765AD110724}"/>
                </c:ext>
              </c:extLst>
            </c:dLbl>
            <c:dLbl>
              <c:idx val="1"/>
              <c:delete val="1"/>
              <c:extLst>
                <c:ext xmlns:c15="http://schemas.microsoft.com/office/drawing/2012/chart" uri="{CE6537A1-D6FC-4f65-9D91-7224C49458BB}"/>
                <c:ext xmlns:c16="http://schemas.microsoft.com/office/drawing/2014/chart" uri="{C3380CC4-5D6E-409C-BE32-E72D297353CC}">
                  <c16:uniqueId val="{00000002-D5DF-475C-A528-3765AD110724}"/>
                </c:ext>
              </c:extLst>
            </c:dLbl>
            <c:dLbl>
              <c:idx val="2"/>
              <c:delete val="1"/>
              <c:extLst>
                <c:ext xmlns:c15="http://schemas.microsoft.com/office/drawing/2012/chart" uri="{CE6537A1-D6FC-4f65-9D91-7224C49458BB}"/>
                <c:ext xmlns:c16="http://schemas.microsoft.com/office/drawing/2014/chart" uri="{C3380CC4-5D6E-409C-BE32-E72D297353CC}">
                  <c16:uniqueId val="{00000003-D5DF-475C-A528-3765AD110724}"/>
                </c:ext>
              </c:extLst>
            </c:dLbl>
            <c:dLbl>
              <c:idx val="3"/>
              <c:delete val="1"/>
              <c:extLst>
                <c:ext xmlns:c15="http://schemas.microsoft.com/office/drawing/2012/chart" uri="{CE6537A1-D6FC-4f65-9D91-7224C49458BB}"/>
                <c:ext xmlns:c16="http://schemas.microsoft.com/office/drawing/2014/chart" uri="{C3380CC4-5D6E-409C-BE32-E72D297353CC}">
                  <c16:uniqueId val="{00000004-D5DF-475C-A528-3765AD110724}"/>
                </c:ext>
              </c:extLst>
            </c:dLbl>
            <c:dLbl>
              <c:idx val="5"/>
              <c:delete val="1"/>
              <c:extLst>
                <c:ext xmlns:c15="http://schemas.microsoft.com/office/drawing/2012/chart" uri="{CE6537A1-D6FC-4f65-9D91-7224C49458BB}"/>
                <c:ext xmlns:c16="http://schemas.microsoft.com/office/drawing/2014/chart" uri="{C3380CC4-5D6E-409C-BE32-E72D297353CC}">
                  <c16:uniqueId val="{00000001-DD03-40B0-9E36-778D3DB4C8F6}"/>
                </c:ext>
              </c:extLst>
            </c:dLbl>
            <c:dLbl>
              <c:idx val="6"/>
              <c:delete val="1"/>
              <c:extLst>
                <c:ext xmlns:c15="http://schemas.microsoft.com/office/drawing/2012/chart" uri="{CE6537A1-D6FC-4f65-9D91-7224C49458BB}"/>
                <c:ext xmlns:c16="http://schemas.microsoft.com/office/drawing/2014/chart" uri="{C3380CC4-5D6E-409C-BE32-E72D297353CC}">
                  <c16:uniqueId val="{00000003-DD03-40B0-9E36-778D3DB4C8F6}"/>
                </c:ext>
              </c:extLst>
            </c:dLbl>
            <c:dLbl>
              <c:idx val="7"/>
              <c:delete val="1"/>
              <c:extLst>
                <c:ext xmlns:c15="http://schemas.microsoft.com/office/drawing/2012/chart" uri="{CE6537A1-D6FC-4f65-9D91-7224C49458BB}"/>
                <c:ext xmlns:c16="http://schemas.microsoft.com/office/drawing/2014/chart" uri="{C3380CC4-5D6E-409C-BE32-E72D297353CC}">
                  <c16:uniqueId val="{00000004-DD03-40B0-9E36-778D3DB4C8F6}"/>
                </c:ext>
              </c:extLst>
            </c:dLbl>
            <c:dLbl>
              <c:idx val="8"/>
              <c:delete val="1"/>
              <c:extLst>
                <c:ext xmlns:c15="http://schemas.microsoft.com/office/drawing/2012/chart" uri="{CE6537A1-D6FC-4f65-9D91-7224C49458BB}"/>
                <c:ext xmlns:c16="http://schemas.microsoft.com/office/drawing/2014/chart" uri="{C3380CC4-5D6E-409C-BE32-E72D297353CC}">
                  <c16:uniqueId val="{00000002-DD03-40B0-9E36-778D3DB4C8F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Sheet1!$B$2:$B$10</c:f>
              <c:strCache>
                <c:ptCount val="9"/>
                <c:pt idx="0">
                  <c:v>March</c:v>
                </c:pt>
                <c:pt idx="1">
                  <c:v>April</c:v>
                </c:pt>
                <c:pt idx="2">
                  <c:v>May</c:v>
                </c:pt>
                <c:pt idx="3">
                  <c:v>June</c:v>
                </c:pt>
                <c:pt idx="5">
                  <c:v>March</c:v>
                </c:pt>
                <c:pt idx="6">
                  <c:v>April</c:v>
                </c:pt>
                <c:pt idx="7">
                  <c:v>May</c:v>
                </c:pt>
                <c:pt idx="8">
                  <c:v>June</c:v>
                </c:pt>
              </c:strCache>
            </c:strRef>
          </c:cat>
          <c:val>
            <c:numRef>
              <c:f>Sheet1!$D$2:$D$10</c:f>
              <c:numCache>
                <c:formatCode>General</c:formatCode>
                <c:ptCount val="9"/>
                <c:pt idx="0">
                  <c:v>18</c:v>
                </c:pt>
                <c:pt idx="1">
                  <c:v>13</c:v>
                </c:pt>
                <c:pt idx="2">
                  <c:v>12</c:v>
                </c:pt>
                <c:pt idx="3">
                  <c:v>16</c:v>
                </c:pt>
                <c:pt idx="5">
                  <c:v>17</c:v>
                </c:pt>
                <c:pt idx="6">
                  <c:v>12</c:v>
                </c:pt>
                <c:pt idx="7">
                  <c:v>3</c:v>
                </c:pt>
                <c:pt idx="8">
                  <c:v>12</c:v>
                </c:pt>
              </c:numCache>
            </c:numRef>
          </c:val>
          <c:smooth val="0"/>
          <c:extLst>
            <c:ext xmlns:c16="http://schemas.microsoft.com/office/drawing/2014/chart" uri="{C3380CC4-5D6E-409C-BE32-E72D297353CC}">
              <c16:uniqueId val="{00000000-D5DF-475C-A528-3765AD110724}"/>
            </c:ext>
          </c:extLst>
        </c:ser>
        <c:dLbls>
          <c:showLegendKey val="0"/>
          <c:showVal val="0"/>
          <c:showCatName val="0"/>
          <c:showSerName val="0"/>
          <c:showPercent val="0"/>
          <c:showBubbleSize val="0"/>
        </c:dLbls>
        <c:smooth val="0"/>
        <c:axId val="819732144"/>
        <c:axId val="743639632"/>
      </c:line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88115979334"/>
          <c:y val="5.1816536626516981E-2"/>
          <c:w val="0.83406518298592069"/>
          <c:h val="0.80201907411102291"/>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People's Daily</c:v>
                </c:pt>
                <c:pt idx="1">
                  <c:v>Economic Daily</c:v>
                </c:pt>
                <c:pt idx="2">
                  <c:v>China Daily</c:v>
                </c:pt>
                <c:pt idx="3">
                  <c:v>Liaowang</c:v>
                </c:pt>
              </c:strCache>
            </c:strRef>
          </c:cat>
          <c:val>
            <c:numRef>
              <c:f>Sheet1!$B$2:$B$5</c:f>
              <c:numCache>
                <c:formatCode>0_);[Red]\(0\)</c:formatCode>
                <c:ptCount val="4"/>
                <c:pt idx="0">
                  <c:v>10</c:v>
                </c:pt>
                <c:pt idx="1">
                  <c:v>15</c:v>
                </c:pt>
                <c:pt idx="2">
                  <c:v>13</c:v>
                </c:pt>
                <c:pt idx="3">
                  <c:v>4</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People's Daily</c:v>
                </c:pt>
                <c:pt idx="1">
                  <c:v>Economic Daily</c:v>
                </c:pt>
                <c:pt idx="2">
                  <c:v>China Daily</c:v>
                </c:pt>
                <c:pt idx="3">
                  <c:v>Liaowang</c:v>
                </c:pt>
              </c:strCache>
            </c:strRef>
          </c:cat>
          <c:val>
            <c:numRef>
              <c:f>Sheet1!$C$2:$C$5</c:f>
              <c:numCache>
                <c:formatCode>0_);[Red]\(0\)</c:formatCode>
                <c:ptCount val="4"/>
                <c:pt idx="0">
                  <c:v>11</c:v>
                </c:pt>
                <c:pt idx="1">
                  <c:v>11</c:v>
                </c:pt>
                <c:pt idx="2">
                  <c:v>14</c:v>
                </c:pt>
                <c:pt idx="3">
                  <c:v>0</c:v>
                </c:pt>
              </c:numCache>
            </c:numRef>
          </c:val>
          <c:extLst>
            <c:ext xmlns:c16="http://schemas.microsoft.com/office/drawing/2014/chart" uri="{C3380CC4-5D6E-409C-BE32-E72D297353CC}">
              <c16:uniqueId val="{00000000-AF03-4E04-B0A5-906942C2FC55}"/>
            </c:ext>
          </c:extLst>
        </c:ser>
        <c:dLbls>
          <c:dLblPos val="outEnd"/>
          <c:showLegendKey val="0"/>
          <c:showVal val="1"/>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0220906581475195"/>
          <c:y val="6.5682624247947102E-2"/>
          <c:w val="0.23619238366246881"/>
          <c:h val="7.4391638848148034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11149996562"/>
          <c:y val="5.1816536626516981E-2"/>
          <c:w val="0.83555791414915204"/>
          <c:h val="0.6327412976945147"/>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cat>
            <c:strRef>
              <c:f>Sheet1!$A$2:$A$8</c:f>
              <c:strCache>
                <c:ptCount val="7"/>
                <c:pt idx="0">
                  <c:v>Refugee</c:v>
                </c:pt>
                <c:pt idx="1">
                  <c:v>Indo-Pacific</c:v>
                </c:pt>
                <c:pt idx="2">
                  <c:v>Xinjiang</c:v>
                </c:pt>
                <c:pt idx="3">
                  <c:v>North Korea</c:v>
                </c:pt>
                <c:pt idx="4">
                  <c:v>Iran nuclear deal</c:v>
                </c:pt>
                <c:pt idx="5">
                  <c:v>Myanmar</c:v>
                </c:pt>
                <c:pt idx="6">
                  <c:v>Israel/Palestine</c:v>
                </c:pt>
              </c:strCache>
            </c:strRef>
          </c:cat>
          <c:val>
            <c:numRef>
              <c:f>Sheet1!$B$2:$B$8</c:f>
              <c:numCache>
                <c:formatCode>General</c:formatCode>
                <c:ptCount val="7"/>
                <c:pt idx="0">
                  <c:v>25</c:v>
                </c:pt>
                <c:pt idx="1">
                  <c:v>2</c:v>
                </c:pt>
                <c:pt idx="2">
                  <c:v>0</c:v>
                </c:pt>
                <c:pt idx="3">
                  <c:v>4</c:v>
                </c:pt>
                <c:pt idx="4">
                  <c:v>6</c:v>
                </c:pt>
                <c:pt idx="5">
                  <c:v>0</c:v>
                </c:pt>
                <c:pt idx="6">
                  <c:v>1</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cat>
            <c:strRef>
              <c:f>Sheet1!$A$2:$A$8</c:f>
              <c:strCache>
                <c:ptCount val="7"/>
                <c:pt idx="0">
                  <c:v>Refugee</c:v>
                </c:pt>
                <c:pt idx="1">
                  <c:v>Indo-Pacific</c:v>
                </c:pt>
                <c:pt idx="2">
                  <c:v>Xinjiang</c:v>
                </c:pt>
                <c:pt idx="3">
                  <c:v>North Korea</c:v>
                </c:pt>
                <c:pt idx="4">
                  <c:v>Iran nuclear deal</c:v>
                </c:pt>
                <c:pt idx="5">
                  <c:v>Myanmar</c:v>
                </c:pt>
                <c:pt idx="6">
                  <c:v>Israel/Palestine</c:v>
                </c:pt>
              </c:strCache>
            </c:strRef>
          </c:cat>
          <c:val>
            <c:numRef>
              <c:f>Sheet1!$C$2:$C$8</c:f>
              <c:numCache>
                <c:formatCode>General</c:formatCode>
                <c:ptCount val="7"/>
                <c:pt idx="0">
                  <c:v>3</c:v>
                </c:pt>
                <c:pt idx="1">
                  <c:v>1</c:v>
                </c:pt>
                <c:pt idx="2">
                  <c:v>47</c:v>
                </c:pt>
                <c:pt idx="3">
                  <c:v>0</c:v>
                </c:pt>
                <c:pt idx="4">
                  <c:v>14</c:v>
                </c:pt>
                <c:pt idx="5">
                  <c:v>2</c:v>
                </c:pt>
                <c:pt idx="6">
                  <c:v>7</c:v>
                </c:pt>
              </c:numCache>
            </c:numRef>
          </c:val>
          <c:extLst>
            <c:ext xmlns:c16="http://schemas.microsoft.com/office/drawing/2014/chart" uri="{C3380CC4-5D6E-409C-BE32-E72D297353CC}">
              <c16:uniqueId val="{00000000-AF03-4E04-B0A5-906942C2FC55}"/>
            </c:ext>
          </c:extLst>
        </c:ser>
        <c:dLbls>
          <c:showLegendKey val="0"/>
          <c:showVal val="0"/>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0220906581475195"/>
          <c:y val="6.5682624247947102E-2"/>
          <c:w val="0.23619238366246881"/>
          <c:h val="7.4391638848148034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4720221629446E-2"/>
          <c:y val="6.543266920562027E-2"/>
          <c:w val="0.7758486676198989"/>
          <c:h val="0.70367205300448732"/>
        </c:manualLayout>
      </c:layout>
      <c:barChart>
        <c:barDir val="col"/>
        <c:grouping val="percentStacked"/>
        <c:varyColors val="0"/>
        <c:ser>
          <c:idx val="0"/>
          <c:order val="0"/>
          <c:tx>
            <c:strRef>
              <c:f>Sheet1!$C$1</c:f>
              <c:strCache>
                <c:ptCount val="1"/>
                <c:pt idx="0">
                  <c:v>Local</c:v>
                </c:pt>
              </c:strCache>
            </c:strRef>
          </c:tx>
          <c:spPr>
            <a:solidFill>
              <a:srgbClr val="FFC00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Sheet1!$C$2:$C$9</c:f>
              <c:numCache>
                <c:formatCode>General</c:formatCode>
                <c:ptCount val="8"/>
                <c:pt idx="0">
                  <c:v>543</c:v>
                </c:pt>
                <c:pt idx="1">
                  <c:v>133</c:v>
                </c:pt>
                <c:pt idx="2">
                  <c:v>161</c:v>
                </c:pt>
                <c:pt idx="3">
                  <c:v>105</c:v>
                </c:pt>
                <c:pt idx="4">
                  <c:v>212</c:v>
                </c:pt>
                <c:pt idx="5">
                  <c:v>295</c:v>
                </c:pt>
                <c:pt idx="6">
                  <c:v>13</c:v>
                </c:pt>
                <c:pt idx="7">
                  <c:v>8</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Foreign</c:v>
                </c:pt>
              </c:strCache>
            </c:strRef>
          </c:tx>
          <c:spPr>
            <a:solidFill>
              <a:srgbClr val="00B0F0"/>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Sheet1!$D$2:$D$9</c:f>
              <c:numCache>
                <c:formatCode>General</c:formatCode>
                <c:ptCount val="8"/>
                <c:pt idx="0">
                  <c:v>106</c:v>
                </c:pt>
                <c:pt idx="1">
                  <c:v>1</c:v>
                </c:pt>
                <c:pt idx="2">
                  <c:v>0</c:v>
                </c:pt>
                <c:pt idx="3">
                  <c:v>1</c:v>
                </c:pt>
                <c:pt idx="4">
                  <c:v>98</c:v>
                </c:pt>
                <c:pt idx="5">
                  <c:v>69</c:v>
                </c:pt>
                <c:pt idx="6">
                  <c:v>2</c:v>
                </c:pt>
                <c:pt idx="7">
                  <c:v>0</c:v>
                </c:pt>
              </c:numCache>
            </c:numRef>
          </c:val>
          <c:extLst>
            <c:ext xmlns:c16="http://schemas.microsoft.com/office/drawing/2014/chart" uri="{C3380CC4-5D6E-409C-BE32-E72D297353CC}">
              <c16:uniqueId val="{00000001-5BBB-F243-9E89-D9EE7D294B27}"/>
            </c:ext>
          </c:extLst>
        </c:ser>
        <c:ser>
          <c:idx val="2"/>
          <c:order val="2"/>
          <c:tx>
            <c:strRef>
              <c:f>Sheet1!$E$1</c:f>
              <c:strCache>
                <c:ptCount val="1"/>
                <c:pt idx="0">
                  <c:v>n/a</c:v>
                </c:pt>
              </c:strCache>
            </c:strRef>
          </c:tx>
          <c:spPr>
            <a:solidFill>
              <a:schemeClr val="bg1">
                <a:lumMod val="65000"/>
              </a:schemeClr>
            </a:solidFill>
            <a:ln>
              <a:noFill/>
            </a:ln>
            <a:effectLst/>
          </c:spPr>
          <c:invertIfNegative val="0"/>
          <c:cat>
            <c:multiLvlStrRef>
              <c:f>Sheet1!$A$2:$B$9</c:f>
              <c:multiLvlStrCache>
                <c:ptCount val="8"/>
                <c:lvl>
                  <c:pt idx="0">
                    <c:v>2020</c:v>
                  </c:pt>
                  <c:pt idx="1">
                    <c:v>2021</c:v>
                  </c:pt>
                  <c:pt idx="2">
                    <c:v>2020</c:v>
                  </c:pt>
                  <c:pt idx="3">
                    <c:v>2021</c:v>
                  </c:pt>
                  <c:pt idx="4">
                    <c:v>2020</c:v>
                  </c:pt>
                  <c:pt idx="5">
                    <c:v>2021</c:v>
                  </c:pt>
                  <c:pt idx="6">
                    <c:v>2020</c:v>
                  </c:pt>
                  <c:pt idx="7">
                    <c:v>2021</c:v>
                  </c:pt>
                </c:lvl>
                <c:lvl>
                  <c:pt idx="0">
                    <c:v>People's Daily</c:v>
                  </c:pt>
                  <c:pt idx="2">
                    <c:v>Economic Daily</c:v>
                  </c:pt>
                  <c:pt idx="4">
                    <c:v>China Daily</c:v>
                  </c:pt>
                  <c:pt idx="6">
                    <c:v>Liaowang</c:v>
                  </c:pt>
                </c:lvl>
              </c:multiLvlStrCache>
            </c:multiLvlStrRef>
          </c:cat>
          <c:val>
            <c:numRef>
              <c:f>Sheet1!$E$2:$E$9</c:f>
              <c:numCache>
                <c:formatCode>General</c:formatCode>
                <c:ptCount val="8"/>
                <c:pt idx="0">
                  <c:v>15</c:v>
                </c:pt>
                <c:pt idx="1">
                  <c:v>0</c:v>
                </c:pt>
                <c:pt idx="2">
                  <c:v>0</c:v>
                </c:pt>
                <c:pt idx="3">
                  <c:v>0</c:v>
                </c:pt>
                <c:pt idx="4">
                  <c:v>7</c:v>
                </c:pt>
                <c:pt idx="5">
                  <c:v>1</c:v>
                </c:pt>
                <c:pt idx="6">
                  <c:v>3</c:v>
                </c:pt>
                <c:pt idx="7">
                  <c:v>0</c:v>
                </c:pt>
              </c:numCache>
            </c:numRef>
          </c:val>
          <c:extLst>
            <c:ext xmlns:c16="http://schemas.microsoft.com/office/drawing/2014/chart" uri="{C3380CC4-5D6E-409C-BE32-E72D297353CC}">
              <c16:uniqueId val="{00000002-5BBB-F243-9E89-D9EE7D294B27}"/>
            </c:ext>
          </c:extLst>
        </c:ser>
        <c:dLbls>
          <c:showLegendKey val="0"/>
          <c:showVal val="0"/>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85561857545256503"/>
          <c:y val="0.27790835328309649"/>
          <c:w val="0.14272064160593756"/>
          <c:h val="0.20925252937441427"/>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0.20175</cdr:x>
      <cdr:y>0.89912</cdr:y>
    </cdr:from>
    <cdr:to>
      <cdr:x>0.8913</cdr:x>
      <cdr:y>0.96845</cdr:y>
    </cdr:to>
    <cdr:sp macro="" textlink="">
      <cdr:nvSpPr>
        <cdr:cNvPr id="2" name="TextBox 5">
          <a:extLst xmlns:a="http://schemas.openxmlformats.org/drawingml/2006/main">
            <a:ext uri="{FF2B5EF4-FFF2-40B4-BE49-F238E27FC236}">
              <a16:creationId xmlns:a16="http://schemas.microsoft.com/office/drawing/2014/main" id="{565AFD36-8B9A-0D9B-D317-20CB2509EDFE}"/>
            </a:ext>
          </a:extLst>
        </cdr:cNvPr>
        <cdr:cNvSpPr txBox="1"/>
      </cdr:nvSpPr>
      <cdr:spPr>
        <a:xfrm xmlns:a="http://schemas.openxmlformats.org/drawingml/2006/main">
          <a:off x="1721816" y="5588300"/>
          <a:ext cx="588493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dirty="0">
              <a:solidFill>
                <a:srgbClr val="002060"/>
              </a:solidFill>
              <a:latin typeface="Times New Roman" panose="02020603050405020304" pitchFamily="18" charset="0"/>
              <a:cs typeface="Times New Roman" panose="02020603050405020304" pitchFamily="18" charset="0"/>
            </a:rPr>
            <a:t>2020                                                    2021</a:t>
          </a:r>
        </a:p>
      </cdr:txBody>
    </cdr:sp>
  </cdr:relSizeAnchor>
</c:userShapes>
</file>

<file path=ppt/drawings/drawing2.xml><?xml version="1.0" encoding="utf-8"?>
<c:userShapes xmlns:c="http://schemas.openxmlformats.org/drawingml/2006/chart">
  <cdr:relSizeAnchor xmlns:cdr="http://schemas.openxmlformats.org/drawingml/2006/chartDrawing">
    <cdr:from>
      <cdr:x>0.20175</cdr:x>
      <cdr:y>0.89912</cdr:y>
    </cdr:from>
    <cdr:to>
      <cdr:x>0.8913</cdr:x>
      <cdr:y>0.96845</cdr:y>
    </cdr:to>
    <cdr:sp macro="" textlink="">
      <cdr:nvSpPr>
        <cdr:cNvPr id="2" name="TextBox 5">
          <a:extLst xmlns:a="http://schemas.openxmlformats.org/drawingml/2006/main">
            <a:ext uri="{FF2B5EF4-FFF2-40B4-BE49-F238E27FC236}">
              <a16:creationId xmlns:a16="http://schemas.microsoft.com/office/drawing/2014/main" id="{565AFD36-8B9A-0D9B-D317-20CB2509EDFE}"/>
            </a:ext>
          </a:extLst>
        </cdr:cNvPr>
        <cdr:cNvSpPr txBox="1"/>
      </cdr:nvSpPr>
      <cdr:spPr>
        <a:xfrm xmlns:a="http://schemas.openxmlformats.org/drawingml/2006/main">
          <a:off x="1721816" y="5588300"/>
          <a:ext cx="588493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dirty="0">
              <a:solidFill>
                <a:srgbClr val="002060"/>
              </a:solidFill>
              <a:latin typeface="Times New Roman" panose="02020603050405020304" pitchFamily="18" charset="0"/>
              <a:cs typeface="Times New Roman" panose="02020603050405020304" pitchFamily="18" charset="0"/>
            </a:rPr>
            <a:t>2020                                                    2021</a:t>
          </a:r>
        </a:p>
      </cdr:txBody>
    </cdr:sp>
  </cdr:relSizeAnchor>
</c:userShapes>
</file>

<file path=ppt/drawings/drawing3.xml><?xml version="1.0" encoding="utf-8"?>
<c:userShapes xmlns:c="http://schemas.openxmlformats.org/drawingml/2006/chart">
  <cdr:relSizeAnchor xmlns:cdr="http://schemas.openxmlformats.org/drawingml/2006/chartDrawing">
    <cdr:from>
      <cdr:x>0.81646</cdr:x>
      <cdr:y>0.06177</cdr:y>
    </cdr:from>
    <cdr:to>
      <cdr:x>0.92394</cdr:x>
      <cdr:y>0.23382</cdr:y>
    </cdr:to>
    <cdr:sp macro="" textlink="">
      <cdr:nvSpPr>
        <cdr:cNvPr id="2" name="TextBox 1">
          <a:extLst xmlns:a="http://schemas.openxmlformats.org/drawingml/2006/main">
            <a:ext uri="{FF2B5EF4-FFF2-40B4-BE49-F238E27FC236}">
              <a16:creationId xmlns:a16="http://schemas.microsoft.com/office/drawing/2014/main" id="{7E771723-B3DC-A742-AC58-1D809E1B7857}"/>
            </a:ext>
          </a:extLst>
        </cdr:cNvPr>
        <cdr:cNvSpPr txBox="1"/>
      </cdr:nvSpPr>
      <cdr:spPr>
        <a:xfrm xmlns:a="http://schemas.openxmlformats.org/drawingml/2006/main">
          <a:off x="6946348" y="3282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763AD-710B-4D0C-975D-7BACD6F4D37A}" type="datetimeFigureOut">
              <a:rPr lang="en-US" smtClean="0"/>
              <a:t>9/25/22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70B5E-3336-45F5-A356-0E18F5C20D54}" type="slidenum">
              <a:rPr lang="en-US" smtClean="0"/>
              <a:t>‹#›</a:t>
            </a:fld>
            <a:endParaRPr lang="en-US"/>
          </a:p>
        </p:txBody>
      </p:sp>
    </p:spTree>
    <p:extLst>
      <p:ext uri="{BB962C8B-B14F-4D97-AF65-F5344CB8AC3E}">
        <p14:creationId xmlns:p14="http://schemas.microsoft.com/office/powerpoint/2010/main" val="50822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a:p>
        </p:txBody>
      </p:sp>
    </p:spTree>
    <p:extLst>
      <p:ext uri="{BB962C8B-B14F-4D97-AF65-F5344CB8AC3E}">
        <p14:creationId xmlns:p14="http://schemas.microsoft.com/office/powerpoint/2010/main" val="17131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Covid</a:t>
            </a:r>
            <a:r>
              <a:rPr lang="zh-CN" altLang="en-US" dirty="0"/>
              <a:t> </a:t>
            </a:r>
            <a:r>
              <a:rPr lang="en-US" altLang="zh-CN" dirty="0"/>
              <a:t>is</a:t>
            </a:r>
            <a:r>
              <a:rPr lang="zh-CN" altLang="en-US" dirty="0"/>
              <a:t> </a:t>
            </a:r>
            <a:r>
              <a:rPr lang="en-US" altLang="zh-CN" dirty="0"/>
              <a:t>a</a:t>
            </a:r>
            <a:r>
              <a:rPr lang="zh-CN" altLang="en-US" dirty="0"/>
              <a:t> </a:t>
            </a:r>
            <a:r>
              <a:rPr lang="en-US" altLang="zh-CN" dirty="0"/>
              <a:t>hot</a:t>
            </a:r>
            <a:r>
              <a:rPr lang="zh-CN" altLang="en-US" dirty="0"/>
              <a:t> </a:t>
            </a:r>
            <a:r>
              <a:rPr lang="en-US" altLang="zh-CN" dirty="0"/>
              <a:t>topic</a:t>
            </a:r>
            <a:r>
              <a:rPr lang="zh-CN" altLang="en-US" dirty="0"/>
              <a:t> </a:t>
            </a:r>
            <a:r>
              <a:rPr lang="en-US" altLang="zh-CN" dirty="0"/>
              <a:t>in</a:t>
            </a:r>
            <a:r>
              <a:rPr lang="zh-CN" altLang="en-US" dirty="0"/>
              <a:t> </a:t>
            </a:r>
            <a:r>
              <a:rPr lang="en-US" altLang="zh-CN" dirty="0"/>
              <a:t>EU</a:t>
            </a:r>
            <a:r>
              <a:rPr lang="zh-CN" altLang="en-US" dirty="0"/>
              <a:t> </a:t>
            </a:r>
            <a:r>
              <a:rPr lang="en-US" altLang="zh-CN" dirty="0"/>
              <a:t>news,</a:t>
            </a:r>
            <a:r>
              <a:rPr lang="zh-CN" altLang="en-US" dirty="0"/>
              <a:t> </a:t>
            </a:r>
            <a:r>
              <a:rPr lang="en-US" altLang="zh-CN" dirty="0"/>
              <a:t>but</a:t>
            </a:r>
            <a:r>
              <a:rPr lang="zh-CN" altLang="en-US" dirty="0"/>
              <a:t> </a:t>
            </a:r>
            <a:r>
              <a:rPr lang="en-US" altLang="zh-CN" dirty="0"/>
              <a:t>its</a:t>
            </a:r>
            <a:r>
              <a:rPr lang="zh-CN" altLang="en-US" dirty="0"/>
              <a:t> </a:t>
            </a:r>
            <a:r>
              <a:rPr lang="en-US" altLang="zh-CN" dirty="0"/>
              <a:t>visibility</a:t>
            </a:r>
            <a:r>
              <a:rPr lang="zh-CN" altLang="en-US" dirty="0"/>
              <a:t> </a:t>
            </a:r>
            <a:r>
              <a:rPr lang="en-US" altLang="zh-CN" dirty="0"/>
              <a:t>decrease</a:t>
            </a:r>
            <a:r>
              <a:rPr lang="zh-CN" altLang="en-US" dirty="0"/>
              <a:t> </a:t>
            </a:r>
            <a:r>
              <a:rPr lang="en-US" altLang="zh-CN" dirty="0"/>
              <a:t>a</a:t>
            </a:r>
            <a:r>
              <a:rPr lang="zh-CN" altLang="en-US" dirty="0"/>
              <a:t> </a:t>
            </a:r>
            <a:r>
              <a:rPr lang="en-US" altLang="zh-CN" dirty="0"/>
              <a:t>lot</a:t>
            </a:r>
            <a:r>
              <a:rPr lang="zh-CN" altLang="en-US" dirty="0"/>
              <a:t> </a:t>
            </a:r>
            <a:r>
              <a:rPr lang="en-US" altLang="zh-CN" dirty="0"/>
              <a:t>from</a:t>
            </a:r>
            <a:r>
              <a:rPr lang="zh-CN" altLang="en-US" dirty="0"/>
              <a:t> </a:t>
            </a:r>
            <a:r>
              <a:rPr lang="en-US" altLang="zh-CN" dirty="0"/>
              <a:t>2020</a:t>
            </a:r>
            <a:r>
              <a:rPr lang="zh-CN" altLang="en-US" dirty="0"/>
              <a:t> </a:t>
            </a:r>
            <a:r>
              <a:rPr lang="en-US" altLang="zh-CN" dirty="0"/>
              <a:t>to</a:t>
            </a:r>
            <a:r>
              <a:rPr lang="zh-CN" altLang="en-US" dirty="0"/>
              <a:t> </a:t>
            </a:r>
            <a:r>
              <a:rPr lang="en-US" altLang="zh-CN" dirty="0"/>
              <a:t>2021.</a:t>
            </a:r>
            <a:r>
              <a:rPr lang="zh-CN" altLang="en-US" dirty="0"/>
              <a:t> </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10</a:t>
            </a:fld>
            <a:endParaRPr lang="en-US"/>
          </a:p>
        </p:txBody>
      </p:sp>
    </p:spTree>
    <p:extLst>
      <p:ext uri="{BB962C8B-B14F-4D97-AF65-F5344CB8AC3E}">
        <p14:creationId xmlns:p14="http://schemas.microsoft.com/office/powerpoint/2010/main" val="385471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China’s</a:t>
            </a:r>
            <a:r>
              <a:rPr lang="zh-CN" altLang="en-US" dirty="0"/>
              <a:t> </a:t>
            </a:r>
            <a:r>
              <a:rPr lang="en-US" altLang="zh-CN" dirty="0"/>
              <a:t>attention</a:t>
            </a:r>
            <a:r>
              <a:rPr lang="zh-CN" altLang="en-US" dirty="0"/>
              <a:t> </a:t>
            </a:r>
            <a:r>
              <a:rPr lang="en-US" altLang="zh-CN" dirty="0"/>
              <a:t>to</a:t>
            </a:r>
            <a:r>
              <a:rPr lang="zh-CN" altLang="en-US" dirty="0"/>
              <a:t> </a:t>
            </a:r>
            <a:r>
              <a:rPr lang="en-US" altLang="zh-CN" dirty="0"/>
              <a:t>the</a:t>
            </a:r>
            <a:r>
              <a:rPr lang="zh-CN" altLang="en-US" dirty="0"/>
              <a:t> </a:t>
            </a:r>
            <a:r>
              <a:rPr lang="en-US" altLang="zh-CN" dirty="0"/>
              <a:t>EU</a:t>
            </a:r>
            <a:r>
              <a:rPr lang="zh-CN" altLang="en-US" dirty="0"/>
              <a:t> </a:t>
            </a:r>
            <a:r>
              <a:rPr lang="en-US" altLang="zh-CN" dirty="0"/>
              <a:t>remained</a:t>
            </a:r>
            <a:r>
              <a:rPr lang="zh-CN" altLang="en-US" dirty="0"/>
              <a:t> </a:t>
            </a:r>
            <a:r>
              <a:rPr lang="en-US" altLang="zh-CN" dirty="0"/>
              <a:t>at</a:t>
            </a:r>
            <a:r>
              <a:rPr lang="zh-CN" altLang="en-US" dirty="0"/>
              <a:t> </a:t>
            </a:r>
            <a:r>
              <a:rPr lang="en-US" altLang="zh-CN" dirty="0"/>
              <a:t>a</a:t>
            </a:r>
            <a:r>
              <a:rPr lang="zh-CN" altLang="en-US" dirty="0"/>
              <a:t> </a:t>
            </a:r>
            <a:r>
              <a:rPr lang="en-US" altLang="zh-CN" dirty="0"/>
              <a:t>stable</a:t>
            </a:r>
            <a:r>
              <a:rPr lang="zh-CN" altLang="en-US" dirty="0"/>
              <a:t> </a:t>
            </a:r>
            <a:r>
              <a:rPr lang="en-US" altLang="zh-CN" dirty="0"/>
              <a:t>and</a:t>
            </a:r>
            <a:r>
              <a:rPr lang="zh-CN" altLang="en-US" dirty="0"/>
              <a:t> </a:t>
            </a:r>
            <a:r>
              <a:rPr lang="en-US" altLang="zh-CN" dirty="0"/>
              <a:t>low</a:t>
            </a:r>
            <a:r>
              <a:rPr lang="zh-CN" altLang="en-US" dirty="0"/>
              <a:t> </a:t>
            </a:r>
            <a:r>
              <a:rPr lang="en-US" altLang="zh-CN" dirty="0"/>
              <a:t>level.</a:t>
            </a:r>
            <a:r>
              <a:rPr lang="zh-CN" altLang="en-US" dirty="0"/>
              <a:t> </a:t>
            </a:r>
            <a:r>
              <a:rPr lang="en-US" altLang="zh-CN" dirty="0"/>
              <a:t>The</a:t>
            </a:r>
            <a:r>
              <a:rPr lang="zh-CN" altLang="en-US" dirty="0"/>
              <a:t> </a:t>
            </a:r>
            <a:r>
              <a:rPr lang="en-US" altLang="zh-CN" dirty="0"/>
              <a:t>interest</a:t>
            </a:r>
            <a:r>
              <a:rPr lang="zh-CN" altLang="en-US" dirty="0"/>
              <a:t> </a:t>
            </a:r>
            <a:r>
              <a:rPr lang="en-US" altLang="zh-CN" dirty="0"/>
              <a:t>further</a:t>
            </a:r>
            <a:r>
              <a:rPr lang="zh-CN" altLang="en-US" dirty="0"/>
              <a:t> </a:t>
            </a:r>
            <a:r>
              <a:rPr lang="en-US" altLang="zh-CN" dirty="0"/>
              <a:t>decreased</a:t>
            </a:r>
            <a:r>
              <a:rPr lang="zh-CN" altLang="en-US" dirty="0"/>
              <a:t> </a:t>
            </a:r>
            <a:r>
              <a:rPr lang="en-US" altLang="zh-CN" dirty="0"/>
              <a:t>in</a:t>
            </a:r>
            <a:r>
              <a:rPr lang="zh-CN" altLang="en-US" dirty="0"/>
              <a:t> </a:t>
            </a:r>
            <a:r>
              <a:rPr lang="en-US" altLang="zh-CN" dirty="0"/>
              <a:t>2021.</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11</a:t>
            </a:fld>
            <a:endParaRPr lang="en-US"/>
          </a:p>
        </p:txBody>
      </p:sp>
    </p:spTree>
    <p:extLst>
      <p:ext uri="{BB962C8B-B14F-4D97-AF65-F5344CB8AC3E}">
        <p14:creationId xmlns:p14="http://schemas.microsoft.com/office/powerpoint/2010/main" val="68099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visibility</a:t>
            </a:r>
            <a:r>
              <a:rPr lang="zh-CN" altLang="en-US" dirty="0"/>
              <a:t> </a:t>
            </a:r>
            <a:r>
              <a:rPr lang="en-US" altLang="zh-CN" dirty="0"/>
              <a:t>of</a:t>
            </a:r>
            <a:r>
              <a:rPr lang="zh-CN" altLang="en-US" dirty="0"/>
              <a:t> </a:t>
            </a:r>
            <a:r>
              <a:rPr lang="en-US" altLang="zh-CN" dirty="0"/>
              <a:t>BRI</a:t>
            </a:r>
            <a:r>
              <a:rPr lang="zh-CN" altLang="en-US" dirty="0"/>
              <a:t> </a:t>
            </a:r>
            <a:r>
              <a:rPr lang="en-US" altLang="zh-CN" dirty="0"/>
              <a:t>in</a:t>
            </a:r>
            <a:r>
              <a:rPr lang="zh-CN" altLang="en-US" dirty="0"/>
              <a:t> </a:t>
            </a:r>
            <a:r>
              <a:rPr lang="en-US" altLang="zh-CN" dirty="0"/>
              <a:t>EU-related</a:t>
            </a:r>
            <a:r>
              <a:rPr lang="zh-CN" altLang="en-US" dirty="0"/>
              <a:t> </a:t>
            </a:r>
            <a:r>
              <a:rPr lang="en-US" altLang="zh-CN" dirty="0"/>
              <a:t>news=42+36=78</a:t>
            </a:r>
            <a:r>
              <a:rPr lang="zh-CN" altLang="en-US" dirty="0"/>
              <a:t> </a:t>
            </a:r>
            <a:r>
              <a:rPr lang="en-US" altLang="zh-CN" dirty="0"/>
              <a:t>(only</a:t>
            </a:r>
            <a:r>
              <a:rPr lang="zh-CN" altLang="en-US" dirty="0"/>
              <a:t> </a:t>
            </a:r>
            <a:r>
              <a:rPr lang="en-US" altLang="zh-CN" dirty="0"/>
              <a:t>behind</a:t>
            </a:r>
            <a:r>
              <a:rPr lang="zh-CN" altLang="en-US" dirty="0"/>
              <a:t> </a:t>
            </a:r>
            <a:r>
              <a:rPr lang="en-US" altLang="zh-CN" dirty="0"/>
              <a:t>the</a:t>
            </a:r>
            <a:r>
              <a:rPr lang="zh-CN" altLang="en-US" dirty="0"/>
              <a:t> </a:t>
            </a:r>
            <a:r>
              <a:rPr lang="en-US" altLang="zh-CN" dirty="0"/>
              <a:t>COVID)</a:t>
            </a:r>
          </a:p>
          <a:p>
            <a:r>
              <a:rPr lang="en-US" altLang="zh-CN" dirty="0"/>
              <a:t>In</a:t>
            </a:r>
            <a:r>
              <a:rPr lang="zh-CN" altLang="en-US" dirty="0"/>
              <a:t> </a:t>
            </a:r>
            <a:r>
              <a:rPr lang="en-US" altLang="zh-CN" dirty="0"/>
              <a:t>EU-related</a:t>
            </a:r>
            <a:r>
              <a:rPr lang="zh-CN" altLang="en-US" dirty="0"/>
              <a:t> </a:t>
            </a:r>
            <a:r>
              <a:rPr lang="en-US" altLang="zh-CN" dirty="0"/>
              <a:t>news,</a:t>
            </a:r>
            <a:r>
              <a:rPr lang="zh-CN" altLang="en-US" dirty="0"/>
              <a:t> </a:t>
            </a:r>
            <a:r>
              <a:rPr lang="en-US" altLang="zh-CN" dirty="0"/>
              <a:t>the</a:t>
            </a:r>
            <a:r>
              <a:rPr lang="zh-CN" altLang="en-US" dirty="0"/>
              <a:t> </a:t>
            </a:r>
            <a:r>
              <a:rPr lang="en-US" altLang="zh-CN" dirty="0"/>
              <a:t>Belt</a:t>
            </a:r>
            <a:r>
              <a:rPr lang="zh-CN" altLang="en-US" dirty="0"/>
              <a:t> </a:t>
            </a:r>
            <a:r>
              <a:rPr lang="en-US" altLang="zh-CN" dirty="0"/>
              <a:t>and</a:t>
            </a:r>
            <a:r>
              <a:rPr lang="zh-CN" altLang="en-US" dirty="0"/>
              <a:t> </a:t>
            </a:r>
            <a:r>
              <a:rPr lang="en-US" altLang="zh-CN" dirty="0"/>
              <a:t>Road</a:t>
            </a:r>
            <a:r>
              <a:rPr lang="zh-CN" altLang="en-US" dirty="0"/>
              <a:t> </a:t>
            </a:r>
            <a:r>
              <a:rPr lang="en-US" altLang="zh-CN" dirty="0"/>
              <a:t>initiative</a:t>
            </a:r>
            <a:r>
              <a:rPr lang="zh-CN" altLang="en-US" dirty="0"/>
              <a:t> </a:t>
            </a:r>
            <a:r>
              <a:rPr lang="en-US" altLang="zh-CN" dirty="0"/>
              <a:t>is</a:t>
            </a:r>
            <a:r>
              <a:rPr lang="zh-CN" altLang="en-US" dirty="0"/>
              <a:t> </a:t>
            </a:r>
            <a:r>
              <a:rPr lang="en-US" altLang="zh-CN" dirty="0"/>
              <a:t>the</a:t>
            </a:r>
            <a:r>
              <a:rPr lang="zh-CN" altLang="en-US" dirty="0"/>
              <a:t> </a:t>
            </a:r>
            <a:r>
              <a:rPr lang="en-US" altLang="zh-CN" dirty="0"/>
              <a:t>hottest</a:t>
            </a:r>
            <a:r>
              <a:rPr lang="zh-CN" altLang="en-US" dirty="0"/>
              <a:t> </a:t>
            </a:r>
            <a:r>
              <a:rPr lang="en-US" altLang="zh-CN" dirty="0"/>
              <a:t>topic</a:t>
            </a:r>
            <a:r>
              <a:rPr lang="zh-CN" altLang="en-US" dirty="0"/>
              <a:t> </a:t>
            </a:r>
            <a:r>
              <a:rPr lang="en-US" altLang="zh-CN" dirty="0"/>
              <a:t>in</a:t>
            </a:r>
            <a:r>
              <a:rPr lang="zh-CN" altLang="en-US" dirty="0"/>
              <a:t> </a:t>
            </a:r>
            <a:r>
              <a:rPr lang="en-US" altLang="zh-CN" dirty="0"/>
              <a:t>2020,</a:t>
            </a:r>
            <a:r>
              <a:rPr lang="zh-CN" altLang="en-US" dirty="0"/>
              <a:t> </a:t>
            </a:r>
            <a:r>
              <a:rPr lang="en-US" altLang="zh-CN" dirty="0"/>
              <a:t>but</a:t>
            </a:r>
            <a:r>
              <a:rPr lang="zh-CN" altLang="en-US" dirty="0"/>
              <a:t> </a:t>
            </a:r>
            <a:r>
              <a:rPr lang="en-US" altLang="zh-CN" dirty="0"/>
              <a:t>the</a:t>
            </a:r>
            <a:r>
              <a:rPr lang="zh-CN" altLang="en-US" dirty="0"/>
              <a:t> </a:t>
            </a:r>
            <a:r>
              <a:rPr lang="en-US" altLang="zh-CN" dirty="0"/>
              <a:t>attention</a:t>
            </a:r>
            <a:r>
              <a:rPr lang="zh-CN" altLang="en-US" dirty="0"/>
              <a:t> </a:t>
            </a:r>
            <a:r>
              <a:rPr lang="en-US" altLang="zh-CN" dirty="0"/>
              <a:t>to</a:t>
            </a:r>
            <a:r>
              <a:rPr lang="zh-CN" altLang="en-US" dirty="0"/>
              <a:t> </a:t>
            </a:r>
            <a:r>
              <a:rPr lang="en-US" altLang="zh-CN" dirty="0"/>
              <a:t>it</a:t>
            </a:r>
            <a:r>
              <a:rPr lang="zh-CN" altLang="en-US" dirty="0"/>
              <a:t> </a:t>
            </a:r>
            <a:r>
              <a:rPr lang="en-US" altLang="zh-CN" dirty="0"/>
              <a:t>slightly</a:t>
            </a:r>
            <a:r>
              <a:rPr lang="zh-CN" altLang="en-US" dirty="0"/>
              <a:t> </a:t>
            </a:r>
            <a:r>
              <a:rPr lang="en-US" altLang="zh-CN" dirty="0"/>
              <a:t>decrease</a:t>
            </a:r>
            <a:r>
              <a:rPr lang="zh-CN" altLang="en-US" dirty="0"/>
              <a:t> </a:t>
            </a:r>
            <a:r>
              <a:rPr lang="en-US" altLang="zh-CN" dirty="0"/>
              <a:t>in</a:t>
            </a:r>
            <a:r>
              <a:rPr lang="zh-CN" altLang="en-US" dirty="0"/>
              <a:t> </a:t>
            </a:r>
            <a:r>
              <a:rPr lang="en-US" altLang="zh-CN" dirty="0"/>
              <a:t>2021(42-&gt;36).</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12</a:t>
            </a:fld>
            <a:endParaRPr lang="en-US"/>
          </a:p>
        </p:txBody>
      </p:sp>
    </p:spTree>
    <p:extLst>
      <p:ext uri="{BB962C8B-B14F-4D97-AF65-F5344CB8AC3E}">
        <p14:creationId xmlns:p14="http://schemas.microsoft.com/office/powerpoint/2010/main" val="135527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a:t>
            </a:r>
            <a:r>
              <a:rPr lang="zh-CN" altLang="en-US" dirty="0"/>
              <a:t> </a:t>
            </a:r>
            <a:r>
              <a:rPr lang="en-US" altLang="zh-CN" dirty="0"/>
              <a:t>other</a:t>
            </a:r>
            <a:r>
              <a:rPr lang="zh-CN" altLang="en-US" dirty="0"/>
              <a:t> </a:t>
            </a:r>
            <a:r>
              <a:rPr lang="en-US" altLang="zh-CN" dirty="0"/>
              <a:t>hot</a:t>
            </a:r>
            <a:r>
              <a:rPr lang="zh-CN" altLang="en-US" dirty="0"/>
              <a:t> </a:t>
            </a:r>
            <a:r>
              <a:rPr lang="en-US" altLang="zh-CN" dirty="0"/>
              <a:t>topics,</a:t>
            </a:r>
            <a:r>
              <a:rPr lang="zh-CN" altLang="en-US" dirty="0"/>
              <a:t> </a:t>
            </a:r>
            <a:r>
              <a:rPr lang="en-US" altLang="zh-CN" dirty="0"/>
              <a:t>reports</a:t>
            </a:r>
            <a:r>
              <a:rPr lang="zh-CN" altLang="en-US" dirty="0"/>
              <a:t> </a:t>
            </a:r>
            <a:r>
              <a:rPr lang="en-US" altLang="zh-CN" dirty="0"/>
              <a:t>about</a:t>
            </a:r>
            <a:r>
              <a:rPr lang="zh-CN" altLang="en-US" dirty="0"/>
              <a:t> </a:t>
            </a:r>
            <a:r>
              <a:rPr lang="en-US" altLang="zh-CN" dirty="0"/>
              <a:t>the</a:t>
            </a:r>
            <a:r>
              <a:rPr lang="zh-CN" altLang="en-US" dirty="0"/>
              <a:t> </a:t>
            </a:r>
            <a:r>
              <a:rPr lang="en-US" altLang="zh-CN" dirty="0"/>
              <a:t>Xinjiang</a:t>
            </a:r>
            <a:r>
              <a:rPr lang="zh-CN" altLang="en-US" dirty="0"/>
              <a:t> </a:t>
            </a:r>
            <a:r>
              <a:rPr lang="en-US" altLang="zh-CN" dirty="0"/>
              <a:t>Issue</a:t>
            </a:r>
            <a:r>
              <a:rPr lang="zh-CN" altLang="en-US" dirty="0"/>
              <a:t> </a:t>
            </a:r>
            <a:r>
              <a:rPr lang="en-US" altLang="zh-CN" dirty="0"/>
              <a:t>greatly</a:t>
            </a:r>
            <a:r>
              <a:rPr lang="zh-CN" altLang="en-US" dirty="0"/>
              <a:t> </a:t>
            </a:r>
            <a:r>
              <a:rPr lang="en-US" altLang="zh-CN" dirty="0"/>
              <a:t>increase</a:t>
            </a:r>
            <a:r>
              <a:rPr lang="zh-CN" altLang="en-US" dirty="0"/>
              <a:t> </a:t>
            </a:r>
            <a:r>
              <a:rPr lang="en-US" altLang="zh-CN" dirty="0"/>
              <a:t>in</a:t>
            </a:r>
            <a:r>
              <a:rPr lang="zh-CN" altLang="en-US" dirty="0"/>
              <a:t> </a:t>
            </a:r>
            <a:r>
              <a:rPr lang="en-US" altLang="zh-CN" dirty="0"/>
              <a:t>2021</a:t>
            </a:r>
            <a:r>
              <a:rPr lang="zh-CN" altLang="en-US" dirty="0"/>
              <a:t> </a:t>
            </a:r>
            <a:r>
              <a:rPr lang="en-US" altLang="zh-CN" dirty="0"/>
              <a:t>and</a:t>
            </a:r>
            <a:r>
              <a:rPr lang="zh-CN" altLang="en-US" dirty="0"/>
              <a:t> </a:t>
            </a:r>
            <a:r>
              <a:rPr lang="en-US" altLang="zh-CN" dirty="0"/>
              <a:t>it</a:t>
            </a:r>
            <a:r>
              <a:rPr lang="zh-CN" altLang="en-US" dirty="0"/>
              <a:t> </a:t>
            </a:r>
            <a:r>
              <a:rPr lang="en-US" altLang="zh-CN" dirty="0"/>
              <a:t>is</a:t>
            </a:r>
            <a:r>
              <a:rPr lang="zh-CN" altLang="en-US" dirty="0"/>
              <a:t> </a:t>
            </a:r>
            <a:r>
              <a:rPr lang="en-US" altLang="zh-CN" dirty="0"/>
              <a:t>the</a:t>
            </a:r>
            <a:r>
              <a:rPr lang="zh-CN" altLang="en-US" dirty="0"/>
              <a:t> </a:t>
            </a:r>
            <a:r>
              <a:rPr lang="en-US" altLang="zh-CN" dirty="0"/>
              <a:t>hottest</a:t>
            </a:r>
            <a:r>
              <a:rPr lang="zh-CN" altLang="en-US" dirty="0"/>
              <a:t> </a:t>
            </a:r>
            <a:r>
              <a:rPr lang="en-US" altLang="zh-CN" dirty="0"/>
              <a:t>topic</a:t>
            </a:r>
            <a:r>
              <a:rPr lang="zh-CN" altLang="en-US" dirty="0"/>
              <a:t> </a:t>
            </a:r>
            <a:r>
              <a:rPr lang="en-US" altLang="zh-CN" dirty="0"/>
              <a:t>in</a:t>
            </a:r>
            <a:r>
              <a:rPr lang="zh-CN" altLang="en-US" dirty="0"/>
              <a:t> </a:t>
            </a:r>
            <a:r>
              <a:rPr lang="en-US" altLang="zh-CN" dirty="0"/>
              <a:t>2021,</a:t>
            </a:r>
            <a:r>
              <a:rPr lang="zh-CN" altLang="en-US" dirty="0"/>
              <a:t> </a:t>
            </a:r>
            <a:r>
              <a:rPr lang="en-US" altLang="zh-CN" dirty="0"/>
              <a:t>47</a:t>
            </a:r>
            <a:r>
              <a:rPr lang="zh-CN" altLang="en-US" dirty="0"/>
              <a:t> </a:t>
            </a:r>
            <a:r>
              <a:rPr lang="en-US" altLang="zh-CN" dirty="0"/>
              <a:t>items</a:t>
            </a:r>
            <a:r>
              <a:rPr lang="zh-CN" altLang="en-US" dirty="0"/>
              <a:t> </a:t>
            </a:r>
            <a:r>
              <a:rPr lang="en-US" altLang="zh-CN" dirty="0"/>
              <a:t>mentioned</a:t>
            </a:r>
            <a:r>
              <a:rPr lang="zh-CN" altLang="en-US" dirty="0"/>
              <a:t> </a:t>
            </a:r>
            <a:r>
              <a:rPr lang="en-US" altLang="zh-CN" dirty="0"/>
              <a:t>the</a:t>
            </a:r>
            <a:r>
              <a:rPr lang="zh-CN" altLang="en-US" dirty="0"/>
              <a:t> </a:t>
            </a:r>
            <a:r>
              <a:rPr lang="en-US" altLang="zh-CN" dirty="0"/>
              <a:t>Xinjiang</a:t>
            </a:r>
            <a:r>
              <a:rPr lang="zh-CN" altLang="en-US" dirty="0"/>
              <a:t> </a:t>
            </a:r>
            <a:r>
              <a:rPr lang="en-US" altLang="zh-CN" dirty="0"/>
              <a:t>issue</a:t>
            </a:r>
            <a:r>
              <a:rPr lang="zh-CN" altLang="en-US" dirty="0"/>
              <a:t> </a:t>
            </a:r>
            <a:r>
              <a:rPr lang="en-US" altLang="zh-CN" dirty="0"/>
              <a:t>and</a:t>
            </a:r>
            <a:r>
              <a:rPr lang="zh-CN" altLang="en-US" dirty="0"/>
              <a:t> </a:t>
            </a:r>
            <a:r>
              <a:rPr lang="en-US" altLang="zh-CN" dirty="0"/>
              <a:t>31</a:t>
            </a:r>
            <a:r>
              <a:rPr lang="zh-CN" altLang="en-US" dirty="0"/>
              <a:t> </a:t>
            </a:r>
            <a:r>
              <a:rPr lang="en-US" altLang="zh-CN" dirty="0"/>
              <a:t>of</a:t>
            </a:r>
            <a:r>
              <a:rPr lang="zh-CN" altLang="en-US" dirty="0"/>
              <a:t> </a:t>
            </a:r>
            <a:r>
              <a:rPr lang="en-US" altLang="zh-CN" dirty="0"/>
              <a:t>them</a:t>
            </a:r>
            <a:r>
              <a:rPr lang="zh-CN" altLang="en-US" dirty="0"/>
              <a:t> </a:t>
            </a:r>
            <a:r>
              <a:rPr lang="en-US" altLang="zh-CN" dirty="0"/>
              <a:t>mentioned</a:t>
            </a:r>
            <a:r>
              <a:rPr lang="zh-CN" altLang="en-US" dirty="0"/>
              <a:t> </a:t>
            </a:r>
            <a:r>
              <a:rPr lang="en-US" altLang="zh-CN" dirty="0"/>
              <a:t>sanctions.</a:t>
            </a:r>
            <a:r>
              <a:rPr lang="zh-CN" altLang="en-US" dirty="0"/>
              <a:t> </a:t>
            </a:r>
            <a:r>
              <a:rPr lang="en-US" altLang="zh-CN" dirty="0"/>
              <a:t>There</a:t>
            </a:r>
            <a:r>
              <a:rPr lang="zh-CN" altLang="en-US" dirty="0"/>
              <a:t> </a:t>
            </a:r>
            <a:r>
              <a:rPr lang="en-US" altLang="zh-CN" dirty="0"/>
              <a:t>are</a:t>
            </a:r>
            <a:r>
              <a:rPr lang="zh-CN" altLang="en-US" dirty="0"/>
              <a:t> </a:t>
            </a:r>
            <a:r>
              <a:rPr lang="en-US" altLang="zh-CN" dirty="0"/>
              <a:t>some</a:t>
            </a:r>
            <a:r>
              <a:rPr lang="zh-CN" altLang="en-US" dirty="0"/>
              <a:t> </a:t>
            </a:r>
            <a:r>
              <a:rPr lang="en-US" altLang="zh-CN" dirty="0"/>
              <a:t>reports</a:t>
            </a:r>
            <a:r>
              <a:rPr lang="zh-CN" altLang="en-US" dirty="0"/>
              <a:t> </a:t>
            </a:r>
            <a:r>
              <a:rPr lang="en-US" altLang="zh-CN" dirty="0"/>
              <a:t>about</a:t>
            </a:r>
            <a:r>
              <a:rPr lang="zh-CN" altLang="en-US" dirty="0"/>
              <a:t> </a:t>
            </a:r>
            <a:r>
              <a:rPr lang="en-US" altLang="zh-CN" dirty="0"/>
              <a:t>the</a:t>
            </a:r>
            <a:r>
              <a:rPr lang="zh-CN" altLang="en-US" dirty="0"/>
              <a:t> </a:t>
            </a:r>
            <a:r>
              <a:rPr lang="en-US" altLang="zh-CN" dirty="0"/>
              <a:t>Xinjiang</a:t>
            </a:r>
            <a:r>
              <a:rPr lang="zh-CN" altLang="en-US" dirty="0"/>
              <a:t> </a:t>
            </a:r>
            <a:r>
              <a:rPr lang="en-US" altLang="zh-CN" dirty="0"/>
              <a:t>issue</a:t>
            </a:r>
            <a:r>
              <a:rPr lang="zh-CN" altLang="en-US" dirty="0"/>
              <a:t> </a:t>
            </a:r>
            <a:r>
              <a:rPr lang="en-US" altLang="zh-CN" dirty="0"/>
              <a:t>in</a:t>
            </a:r>
            <a:r>
              <a:rPr lang="zh-CN" altLang="en-US" dirty="0"/>
              <a:t> </a:t>
            </a:r>
            <a:r>
              <a:rPr lang="en-US" altLang="zh-CN" dirty="0"/>
              <a:t>2020</a:t>
            </a:r>
            <a:r>
              <a:rPr lang="zh-CN" altLang="en-US" dirty="0"/>
              <a:t> </a:t>
            </a:r>
            <a:r>
              <a:rPr lang="en-US" altLang="zh-CN" dirty="0"/>
              <a:t>but</a:t>
            </a:r>
            <a:r>
              <a:rPr lang="zh-CN" altLang="en-US" dirty="0"/>
              <a:t> </a:t>
            </a:r>
            <a:r>
              <a:rPr lang="en-US" altLang="zh-CN" dirty="0"/>
              <a:t>not</a:t>
            </a:r>
            <a:r>
              <a:rPr lang="zh-CN" altLang="en-US" dirty="0"/>
              <a:t> </a:t>
            </a:r>
            <a:r>
              <a:rPr lang="en-US" altLang="zh-CN" dirty="0"/>
              <a:t>many.</a:t>
            </a:r>
            <a:r>
              <a:rPr lang="zh-CN" altLang="en-US" dirty="0"/>
              <a:t> </a:t>
            </a:r>
            <a:r>
              <a:rPr lang="en-US" altLang="zh-CN" dirty="0"/>
              <a:t>Refugee</a:t>
            </a:r>
            <a:r>
              <a:rPr lang="zh-CN" altLang="en-US" dirty="0"/>
              <a:t> </a:t>
            </a:r>
            <a:r>
              <a:rPr lang="en-US" altLang="zh-CN" dirty="0"/>
              <a:t>crisis</a:t>
            </a:r>
            <a:r>
              <a:rPr lang="zh-CN" altLang="en-US" dirty="0"/>
              <a:t> </a:t>
            </a:r>
            <a:r>
              <a:rPr lang="en-US" altLang="zh-CN" dirty="0"/>
              <a:t>is</a:t>
            </a:r>
            <a:r>
              <a:rPr lang="zh-CN" altLang="en-US" dirty="0"/>
              <a:t> </a:t>
            </a:r>
            <a:r>
              <a:rPr lang="en-US" altLang="zh-CN" dirty="0"/>
              <a:t>a</a:t>
            </a:r>
            <a:r>
              <a:rPr lang="zh-CN" altLang="en-US" dirty="0"/>
              <a:t> </a:t>
            </a:r>
            <a:r>
              <a:rPr lang="en-US" altLang="zh-CN" dirty="0"/>
              <a:t>hot</a:t>
            </a:r>
            <a:r>
              <a:rPr lang="zh-CN" altLang="en-US" dirty="0"/>
              <a:t> </a:t>
            </a:r>
            <a:r>
              <a:rPr lang="en-US" altLang="zh-CN" dirty="0"/>
              <a:t>topic</a:t>
            </a:r>
            <a:r>
              <a:rPr lang="zh-CN" altLang="en-US" dirty="0"/>
              <a:t> </a:t>
            </a:r>
            <a:r>
              <a:rPr lang="en-US" altLang="zh-CN" dirty="0"/>
              <a:t>in</a:t>
            </a:r>
            <a:r>
              <a:rPr lang="zh-CN" altLang="en-US" dirty="0"/>
              <a:t> </a:t>
            </a:r>
            <a:r>
              <a:rPr lang="en-US" altLang="zh-CN" dirty="0"/>
              <a:t>2020,</a:t>
            </a:r>
            <a:r>
              <a:rPr lang="zh-CN" altLang="en-US" dirty="0"/>
              <a:t> </a:t>
            </a:r>
            <a:r>
              <a:rPr lang="en-US" altLang="zh-CN" dirty="0"/>
              <a:t>but</a:t>
            </a:r>
            <a:r>
              <a:rPr lang="zh-CN" altLang="en-US" dirty="0"/>
              <a:t> </a:t>
            </a:r>
            <a:r>
              <a:rPr lang="en-US" altLang="zh-CN" dirty="0"/>
              <a:t>in</a:t>
            </a:r>
            <a:r>
              <a:rPr lang="zh-CN" altLang="en-US" dirty="0"/>
              <a:t> </a:t>
            </a:r>
            <a:r>
              <a:rPr lang="en-US" altLang="zh-CN" dirty="0"/>
              <a:t>2021,</a:t>
            </a:r>
            <a:r>
              <a:rPr lang="zh-CN" altLang="en-US" dirty="0"/>
              <a:t> </a:t>
            </a:r>
            <a:r>
              <a:rPr lang="en-US" altLang="zh-CN" dirty="0"/>
              <a:t>the</a:t>
            </a:r>
            <a:r>
              <a:rPr lang="zh-CN" altLang="en-US" dirty="0"/>
              <a:t> </a:t>
            </a:r>
            <a:r>
              <a:rPr lang="en-US" altLang="zh-CN" dirty="0"/>
              <a:t>interest</a:t>
            </a:r>
            <a:r>
              <a:rPr lang="zh-CN" altLang="en-US" dirty="0"/>
              <a:t> </a:t>
            </a:r>
            <a:r>
              <a:rPr lang="en-US" altLang="zh-CN" dirty="0"/>
              <a:t>in</a:t>
            </a:r>
            <a:r>
              <a:rPr lang="zh-CN" altLang="en-US" dirty="0"/>
              <a:t> </a:t>
            </a:r>
            <a:r>
              <a:rPr lang="en-US" altLang="zh-CN" dirty="0"/>
              <a:t>it</a:t>
            </a:r>
            <a:r>
              <a:rPr lang="zh-CN" altLang="en-US" dirty="0"/>
              <a:t> </a:t>
            </a:r>
            <a:r>
              <a:rPr lang="en-US" altLang="zh-CN" dirty="0"/>
              <a:t>was</a:t>
            </a:r>
            <a:r>
              <a:rPr lang="zh-CN" altLang="en-US" dirty="0"/>
              <a:t> </a:t>
            </a:r>
            <a:r>
              <a:rPr lang="en-US" altLang="zh-CN" dirty="0"/>
              <a:t>low.</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dirty="0"/>
              <a:t>China,</a:t>
            </a:r>
            <a:r>
              <a:rPr lang="zh-CN" altLang="en-US" dirty="0"/>
              <a:t> </a:t>
            </a:r>
            <a:r>
              <a:rPr lang="en-US" altLang="zh-CN" dirty="0"/>
              <a:t>most</a:t>
            </a:r>
            <a:r>
              <a:rPr lang="zh-CN" altLang="en-US" dirty="0"/>
              <a:t> </a:t>
            </a:r>
            <a:r>
              <a:rPr lang="en-US" altLang="zh-CN" dirty="0"/>
              <a:t>news</a:t>
            </a:r>
            <a:r>
              <a:rPr lang="zh-CN" altLang="en-US" dirty="0"/>
              <a:t> </a:t>
            </a:r>
            <a:r>
              <a:rPr lang="en-US" altLang="zh-CN" dirty="0"/>
              <a:t>about</a:t>
            </a:r>
            <a:r>
              <a:rPr lang="zh-CN" altLang="en-US" dirty="0"/>
              <a:t> </a:t>
            </a:r>
            <a:r>
              <a:rPr lang="en-US" altLang="zh-CN" dirty="0"/>
              <a:t>Iran</a:t>
            </a:r>
            <a:r>
              <a:rPr lang="zh-CN" altLang="en-US" dirty="0"/>
              <a:t> </a:t>
            </a:r>
            <a:r>
              <a:rPr lang="en-US" altLang="zh-CN" dirty="0"/>
              <a:t>is</a:t>
            </a:r>
            <a:r>
              <a:rPr lang="zh-CN" altLang="en-US" dirty="0"/>
              <a:t> </a:t>
            </a:r>
            <a:r>
              <a:rPr lang="en-US" altLang="zh-CN" dirty="0"/>
              <a:t>Iran</a:t>
            </a:r>
            <a:r>
              <a:rPr lang="zh-CN" altLang="en-US" dirty="0"/>
              <a:t> </a:t>
            </a:r>
            <a:r>
              <a:rPr lang="en-US" altLang="zh-CN" dirty="0"/>
              <a:t>nuclear</a:t>
            </a:r>
            <a:r>
              <a:rPr lang="zh-CN" altLang="en-US" dirty="0"/>
              <a:t> </a:t>
            </a:r>
            <a:r>
              <a:rPr lang="en-US" altLang="zh-CN" dirty="0"/>
              <a:t>deal</a:t>
            </a:r>
            <a:r>
              <a:rPr lang="zh-CN" altLang="en-US" dirty="0"/>
              <a:t> </a:t>
            </a:r>
            <a:r>
              <a:rPr lang="en-US" altLang="zh-CN" dirty="0"/>
              <a:t>so</a:t>
            </a:r>
            <a:r>
              <a:rPr lang="zh-CN" altLang="en-US" dirty="0"/>
              <a:t> </a:t>
            </a:r>
            <a:r>
              <a:rPr lang="en-US" altLang="zh-CN" dirty="0"/>
              <a:t>I</a:t>
            </a:r>
            <a:r>
              <a:rPr lang="zh-CN" altLang="en-US" dirty="0"/>
              <a:t> </a:t>
            </a:r>
            <a:r>
              <a:rPr lang="en-US" altLang="zh-CN" dirty="0"/>
              <a:t>adjusted</a:t>
            </a:r>
            <a:r>
              <a:rPr lang="zh-CN" altLang="en-US" dirty="0"/>
              <a:t> </a:t>
            </a:r>
            <a:r>
              <a:rPr lang="en-US" altLang="zh-CN" dirty="0"/>
              <a:t>the</a:t>
            </a:r>
            <a:r>
              <a:rPr lang="zh-CN" altLang="en-US" dirty="0"/>
              <a:t> </a:t>
            </a:r>
            <a:r>
              <a:rPr lang="en-US" altLang="zh-CN" dirty="0"/>
              <a:t>issue</a:t>
            </a:r>
          </a:p>
          <a:p>
            <a:r>
              <a:rPr lang="en-US" altLang="zh-CN" dirty="0"/>
              <a:t>Exceptions</a:t>
            </a:r>
            <a:r>
              <a:rPr lang="zh-CN" altLang="en-US" dirty="0"/>
              <a:t> </a:t>
            </a:r>
            <a:r>
              <a:rPr lang="en-US" altLang="zh-CN" dirty="0"/>
              <a:t>are</a:t>
            </a:r>
            <a:r>
              <a:rPr lang="zh-CN" altLang="en-US" dirty="0"/>
              <a:t> </a:t>
            </a:r>
            <a:r>
              <a:rPr lang="en-US" altLang="zh-CN" dirty="0"/>
              <a:t>that</a:t>
            </a:r>
            <a:r>
              <a:rPr lang="zh-CN" altLang="en-US" dirty="0"/>
              <a:t> </a:t>
            </a:r>
            <a:r>
              <a:rPr lang="en-US" altLang="zh-CN" dirty="0"/>
              <a:t>in</a:t>
            </a:r>
            <a:r>
              <a:rPr lang="zh-CN" altLang="en-US" dirty="0"/>
              <a:t> </a:t>
            </a:r>
            <a:r>
              <a:rPr lang="en-US" altLang="zh-CN" dirty="0"/>
              <a:t>2020,</a:t>
            </a:r>
            <a:r>
              <a:rPr lang="zh-CN" altLang="en-US" dirty="0"/>
              <a:t> </a:t>
            </a:r>
            <a:r>
              <a:rPr lang="en-US" altLang="zh-CN" dirty="0"/>
              <a:t>we</a:t>
            </a:r>
            <a:r>
              <a:rPr lang="zh-CN" altLang="en-US" dirty="0"/>
              <a:t> </a:t>
            </a:r>
            <a:r>
              <a:rPr lang="en-US" altLang="zh-CN" dirty="0"/>
              <a:t>have</a:t>
            </a:r>
            <a:r>
              <a:rPr lang="zh-CN" altLang="en-US" dirty="0"/>
              <a:t> </a:t>
            </a:r>
            <a:r>
              <a:rPr lang="en-US" altLang="zh-CN" dirty="0"/>
              <a:t>some</a:t>
            </a:r>
            <a:r>
              <a:rPr lang="zh-CN" altLang="en-US" dirty="0"/>
              <a:t> </a:t>
            </a:r>
            <a:r>
              <a:rPr lang="en-US" altLang="zh-CN" dirty="0"/>
              <a:t>news</a:t>
            </a:r>
            <a:r>
              <a:rPr lang="zh-CN" altLang="en-US" dirty="0"/>
              <a:t> </a:t>
            </a:r>
            <a:r>
              <a:rPr lang="en-US" altLang="zh-CN" dirty="0"/>
              <a:t>about</a:t>
            </a:r>
            <a:r>
              <a:rPr lang="zh-CN" altLang="en-US" dirty="0"/>
              <a:t> </a:t>
            </a:r>
            <a:r>
              <a:rPr lang="en-US" altLang="zh-CN" dirty="0"/>
              <a:t>Iran,</a:t>
            </a:r>
            <a:r>
              <a:rPr lang="zh-CN" altLang="en-US" dirty="0"/>
              <a:t> </a:t>
            </a:r>
            <a:r>
              <a:rPr lang="en-US" altLang="zh-CN" dirty="0"/>
              <a:t>but</a:t>
            </a:r>
            <a:r>
              <a:rPr lang="zh-CN" altLang="en-US" dirty="0"/>
              <a:t> </a:t>
            </a:r>
            <a:r>
              <a:rPr lang="en-US" altLang="zh-CN" dirty="0"/>
              <a:t>they</a:t>
            </a:r>
            <a:r>
              <a:rPr lang="zh-CN" altLang="en-US" dirty="0"/>
              <a:t> </a:t>
            </a:r>
            <a:r>
              <a:rPr lang="en-US" altLang="zh-CN" dirty="0"/>
              <a:t>were</a:t>
            </a:r>
            <a:r>
              <a:rPr lang="zh-CN" altLang="en-US" dirty="0"/>
              <a:t> </a:t>
            </a:r>
            <a:r>
              <a:rPr lang="en-US" altLang="zh-CN" dirty="0"/>
              <a:t>about</a:t>
            </a:r>
            <a:r>
              <a:rPr lang="zh-CN" altLang="en-US" dirty="0"/>
              <a:t> </a:t>
            </a:r>
            <a:r>
              <a:rPr lang="en-US" altLang="zh-CN" dirty="0"/>
              <a:t>Chinese</a:t>
            </a:r>
            <a:r>
              <a:rPr lang="zh-CN" altLang="en-US" dirty="0"/>
              <a:t> </a:t>
            </a:r>
            <a:r>
              <a:rPr lang="en-US" altLang="zh-CN" dirty="0"/>
              <a:t>officials</a:t>
            </a:r>
            <a:r>
              <a:rPr lang="zh-CN" altLang="en-US" dirty="0"/>
              <a:t> </a:t>
            </a:r>
            <a:r>
              <a:rPr lang="en-US" altLang="zh-CN" dirty="0"/>
              <a:t>sharing</a:t>
            </a:r>
            <a:r>
              <a:rPr lang="zh-CN" altLang="en-US" dirty="0"/>
              <a:t> </a:t>
            </a:r>
            <a:r>
              <a:rPr lang="en-US" altLang="zh-CN" dirty="0"/>
              <a:t>pandemic</a:t>
            </a:r>
            <a:r>
              <a:rPr lang="zh-CN" altLang="en-US" dirty="0"/>
              <a:t> </a:t>
            </a:r>
            <a:r>
              <a:rPr lang="en-US" altLang="zh-CN" dirty="0"/>
              <a:t>prevention</a:t>
            </a:r>
            <a:r>
              <a:rPr lang="zh-CN" altLang="en-US" dirty="0"/>
              <a:t> </a:t>
            </a:r>
            <a:r>
              <a:rPr lang="en-US" altLang="zh-CN" dirty="0"/>
              <a:t>experience</a:t>
            </a:r>
            <a:r>
              <a:rPr lang="zh-CN" altLang="en-US" dirty="0"/>
              <a:t> </a:t>
            </a:r>
            <a:r>
              <a:rPr lang="en-US" altLang="zh-CN" dirty="0"/>
              <a:t>with</a:t>
            </a:r>
            <a:r>
              <a:rPr lang="zh-CN" altLang="en-US" dirty="0"/>
              <a:t> </a:t>
            </a:r>
            <a:r>
              <a:rPr lang="en-US" altLang="zh-CN" dirty="0"/>
              <a:t>Iran.</a:t>
            </a:r>
          </a:p>
          <a:p>
            <a:r>
              <a:rPr lang="en-US" altLang="zh-CN" dirty="0"/>
              <a:t>In</a:t>
            </a:r>
            <a:r>
              <a:rPr lang="zh-CN" altLang="en-US" dirty="0"/>
              <a:t> </a:t>
            </a:r>
            <a:r>
              <a:rPr lang="en-US" altLang="zh-CN" dirty="0"/>
              <a:t>2020,</a:t>
            </a:r>
            <a:r>
              <a:rPr lang="zh-CN" altLang="en-US" dirty="0"/>
              <a:t> </a:t>
            </a:r>
            <a:r>
              <a:rPr lang="en-US" altLang="zh-CN" dirty="0"/>
              <a:t>news</a:t>
            </a:r>
            <a:r>
              <a:rPr lang="zh-CN" altLang="en-US" dirty="0"/>
              <a:t> </a:t>
            </a:r>
            <a:r>
              <a:rPr lang="en-US" altLang="zh-CN" dirty="0"/>
              <a:t>about</a:t>
            </a:r>
            <a:r>
              <a:rPr lang="zh-CN" altLang="en-US" dirty="0"/>
              <a:t> </a:t>
            </a:r>
            <a:r>
              <a:rPr lang="en-US" altLang="zh-CN" dirty="0"/>
              <a:t>Myanmar</a:t>
            </a:r>
            <a:r>
              <a:rPr lang="zh-CN" altLang="en-US" dirty="0"/>
              <a:t> </a:t>
            </a:r>
            <a:r>
              <a:rPr lang="en-US" altLang="zh-CN" dirty="0"/>
              <a:t>was</a:t>
            </a:r>
            <a:r>
              <a:rPr lang="zh-CN" altLang="en-US" dirty="0"/>
              <a:t> </a:t>
            </a:r>
            <a:r>
              <a:rPr lang="en-US" altLang="zh-CN" dirty="0"/>
              <a:t>about garment</a:t>
            </a:r>
            <a:r>
              <a:rPr lang="zh-CN" altLang="en-US" dirty="0"/>
              <a:t> </a:t>
            </a:r>
            <a:r>
              <a:rPr lang="en-US" altLang="zh-CN" dirty="0"/>
              <a:t>factories</a:t>
            </a:r>
            <a:r>
              <a:rPr lang="zh-CN" altLang="en-US" dirty="0"/>
              <a:t> </a:t>
            </a:r>
            <a:r>
              <a:rPr lang="en-US" altLang="zh-CN" dirty="0"/>
              <a:t>there</a:t>
            </a:r>
            <a:r>
              <a:rPr lang="zh-CN" altLang="en-US" dirty="0"/>
              <a:t> </a:t>
            </a:r>
            <a:r>
              <a:rPr lang="en-US" altLang="zh-CN" dirty="0"/>
              <a:t>and</a:t>
            </a:r>
            <a:r>
              <a:rPr lang="zh-CN" altLang="en-US" dirty="0"/>
              <a:t> </a:t>
            </a:r>
            <a:r>
              <a:rPr lang="en-US" altLang="zh-CN" dirty="0"/>
              <a:t>China-Myanmar</a:t>
            </a:r>
            <a:r>
              <a:rPr lang="zh-CN" altLang="en-US" dirty="0"/>
              <a:t> </a:t>
            </a:r>
            <a:r>
              <a:rPr lang="en-US" altLang="zh-CN" dirty="0"/>
              <a:t>natural</a:t>
            </a:r>
            <a:r>
              <a:rPr lang="zh-CN" altLang="en-US" dirty="0"/>
              <a:t> </a:t>
            </a:r>
            <a:r>
              <a:rPr lang="en-US" altLang="zh-CN" dirty="0"/>
              <a:t>gas</a:t>
            </a:r>
            <a:r>
              <a:rPr lang="zh-CN" altLang="en-US" dirty="0"/>
              <a:t> </a:t>
            </a:r>
            <a:r>
              <a:rPr lang="en-US" altLang="zh-CN" dirty="0"/>
              <a:t>trade.</a:t>
            </a:r>
            <a:r>
              <a:rPr lang="zh-CN" altLang="en-US" dirty="0"/>
              <a:t> </a:t>
            </a:r>
            <a:r>
              <a:rPr lang="en-US" altLang="zh-CN" dirty="0"/>
              <a:t>I</a:t>
            </a:r>
            <a:r>
              <a:rPr lang="zh-CN" altLang="en-US" dirty="0"/>
              <a:t> </a:t>
            </a:r>
            <a:r>
              <a:rPr lang="en-US" altLang="zh-CN" dirty="0"/>
              <a:t>don’t</a:t>
            </a:r>
            <a:r>
              <a:rPr lang="zh-CN" altLang="en-US" dirty="0"/>
              <a:t> </a:t>
            </a:r>
            <a:r>
              <a:rPr lang="en-US" altLang="zh-CN" dirty="0"/>
              <a:t>think</a:t>
            </a:r>
            <a:r>
              <a:rPr lang="zh-CN" altLang="en-US" dirty="0"/>
              <a:t> </a:t>
            </a:r>
            <a:r>
              <a:rPr lang="en-US" altLang="zh-CN" dirty="0"/>
              <a:t>it’s</a:t>
            </a:r>
            <a:r>
              <a:rPr lang="zh-CN" altLang="en-US" dirty="0"/>
              <a:t> </a:t>
            </a:r>
            <a:r>
              <a:rPr lang="en-US" altLang="zh-CN" dirty="0"/>
              <a:t>relevant</a:t>
            </a:r>
            <a:r>
              <a:rPr lang="zh-CN" altLang="en-US" dirty="0"/>
              <a:t> </a:t>
            </a:r>
            <a:r>
              <a:rPr lang="en-US" altLang="zh-CN" dirty="0"/>
              <a:t>to</a:t>
            </a:r>
            <a:r>
              <a:rPr lang="zh-CN" altLang="en-US" dirty="0"/>
              <a:t> </a:t>
            </a:r>
            <a:r>
              <a:rPr lang="en-US" altLang="zh-CN" dirty="0"/>
              <a:t>what</a:t>
            </a:r>
            <a:r>
              <a:rPr lang="zh-CN" altLang="en-US" dirty="0"/>
              <a:t> </a:t>
            </a:r>
            <a:r>
              <a:rPr lang="en-US" altLang="zh-CN" dirty="0"/>
              <a:t>we</a:t>
            </a:r>
            <a:r>
              <a:rPr lang="zh-CN" altLang="en-US" dirty="0"/>
              <a:t> </a:t>
            </a:r>
            <a:r>
              <a:rPr lang="en-US" altLang="zh-CN" dirty="0"/>
              <a:t>mean</a:t>
            </a:r>
            <a:r>
              <a:rPr lang="zh-CN" altLang="en-US" dirty="0"/>
              <a:t> </a:t>
            </a:r>
            <a:r>
              <a:rPr lang="en-US" altLang="zh-CN" dirty="0"/>
              <a:t>“Myanmar”</a:t>
            </a:r>
            <a:r>
              <a:rPr lang="zh-CN" altLang="en-US" dirty="0"/>
              <a:t> </a:t>
            </a:r>
            <a:r>
              <a:rPr lang="en-US" altLang="zh-CN" dirty="0"/>
              <a:t>here,</a:t>
            </a:r>
            <a:r>
              <a:rPr lang="zh-CN" altLang="en-US" dirty="0"/>
              <a:t> </a:t>
            </a:r>
            <a:r>
              <a:rPr lang="en-US" altLang="zh-CN" dirty="0"/>
              <a:t>so</a:t>
            </a:r>
            <a:r>
              <a:rPr lang="zh-CN" altLang="en-US" dirty="0"/>
              <a:t> </a:t>
            </a:r>
            <a:r>
              <a:rPr lang="en-US" altLang="zh-CN" dirty="0"/>
              <a:t>I</a:t>
            </a:r>
            <a:r>
              <a:rPr lang="zh-CN" altLang="en-US" dirty="0"/>
              <a:t> </a:t>
            </a:r>
            <a:r>
              <a:rPr lang="en-US" altLang="zh-CN" dirty="0"/>
              <a:t>did</a:t>
            </a:r>
            <a:r>
              <a:rPr lang="zh-CN" altLang="en-US" dirty="0"/>
              <a:t> </a:t>
            </a:r>
            <a:r>
              <a:rPr lang="en-US" altLang="zh-CN" dirty="0"/>
              <a:t>not</a:t>
            </a:r>
            <a:r>
              <a:rPr lang="zh-CN" altLang="en-US" dirty="0"/>
              <a:t> </a:t>
            </a:r>
            <a:r>
              <a:rPr lang="en-US" altLang="zh-CN" dirty="0"/>
              <a:t>count</a:t>
            </a:r>
            <a:r>
              <a:rPr lang="zh-CN" altLang="en-US" dirty="0"/>
              <a:t> </a:t>
            </a:r>
            <a:r>
              <a:rPr lang="en-US" altLang="zh-CN" dirty="0"/>
              <a:t>them</a:t>
            </a:r>
            <a:r>
              <a:rPr lang="zh-CN" altLang="en-US" dirty="0"/>
              <a:t> </a:t>
            </a:r>
            <a:r>
              <a:rPr lang="en-US" altLang="zh-CN" dirty="0"/>
              <a:t>into</a:t>
            </a:r>
            <a:r>
              <a:rPr lang="zh-CN" altLang="en-US" dirty="0"/>
              <a:t> </a:t>
            </a:r>
            <a:r>
              <a:rPr lang="en-US" altLang="zh-CN" dirty="0"/>
              <a:t>hot</a:t>
            </a:r>
            <a:r>
              <a:rPr lang="zh-CN" altLang="en-US" dirty="0"/>
              <a:t> </a:t>
            </a:r>
            <a:r>
              <a:rPr lang="en-US" altLang="zh-CN" dirty="0"/>
              <a:t>issues.</a:t>
            </a:r>
          </a:p>
          <a:p>
            <a:r>
              <a:rPr lang="en-US" altLang="zh-CN" dirty="0"/>
              <a:t>In</a:t>
            </a:r>
            <a:r>
              <a:rPr lang="zh-CN" altLang="en-US" dirty="0"/>
              <a:t> </a:t>
            </a:r>
            <a:r>
              <a:rPr lang="en-US" altLang="zh-CN" dirty="0"/>
              <a:t>2021,</a:t>
            </a:r>
            <a:r>
              <a:rPr lang="zh-CN" altLang="en-US" dirty="0"/>
              <a:t> </a:t>
            </a:r>
            <a:r>
              <a:rPr lang="en-US" altLang="zh-CN" dirty="0"/>
              <a:t>the</a:t>
            </a:r>
            <a:r>
              <a:rPr lang="zh-CN" altLang="en-US" dirty="0"/>
              <a:t> </a:t>
            </a:r>
            <a:r>
              <a:rPr lang="en-US" altLang="zh-CN" dirty="0"/>
              <a:t>Hong</a:t>
            </a:r>
            <a:r>
              <a:rPr lang="zh-CN" altLang="en-US" dirty="0"/>
              <a:t> </a:t>
            </a:r>
            <a:r>
              <a:rPr lang="en-US" altLang="zh-CN" dirty="0"/>
              <a:t>Kong</a:t>
            </a:r>
            <a:r>
              <a:rPr lang="zh-CN" altLang="en-US" dirty="0"/>
              <a:t> </a:t>
            </a:r>
            <a:r>
              <a:rPr lang="en-US" altLang="zh-CN" dirty="0"/>
              <a:t>issue,</a:t>
            </a:r>
            <a:r>
              <a:rPr lang="zh-CN" altLang="en-US" dirty="0"/>
              <a:t> </a:t>
            </a:r>
            <a:r>
              <a:rPr lang="en-US" altLang="zh-CN" dirty="0"/>
              <a:t>mainly</a:t>
            </a:r>
            <a:r>
              <a:rPr lang="zh-CN" altLang="en-US" dirty="0"/>
              <a:t> </a:t>
            </a:r>
            <a:r>
              <a:rPr lang="en-US" altLang="zh-CN" dirty="0"/>
              <a:t>about</a:t>
            </a:r>
            <a:r>
              <a:rPr lang="zh-CN" altLang="en-US" dirty="0"/>
              <a:t> </a:t>
            </a:r>
            <a:r>
              <a:rPr lang="en-US" altLang="zh-CN" dirty="0"/>
              <a:t>human</a:t>
            </a:r>
            <a:r>
              <a:rPr lang="zh-CN" altLang="en-US" dirty="0"/>
              <a:t> </a:t>
            </a:r>
            <a:r>
              <a:rPr lang="en-US" altLang="zh-CN" dirty="0"/>
              <a:t>rights</a:t>
            </a:r>
            <a:r>
              <a:rPr lang="zh-CN" altLang="en-US" dirty="0"/>
              <a:t> </a:t>
            </a:r>
            <a:r>
              <a:rPr lang="en-US" altLang="zh-CN" dirty="0"/>
              <a:t>is</a:t>
            </a:r>
            <a:r>
              <a:rPr lang="zh-CN" altLang="en-US" dirty="0"/>
              <a:t> </a:t>
            </a:r>
            <a:r>
              <a:rPr lang="en-US" altLang="zh-CN" dirty="0"/>
              <a:t>also</a:t>
            </a:r>
            <a:r>
              <a:rPr lang="zh-CN" altLang="en-US" dirty="0"/>
              <a:t> </a:t>
            </a:r>
            <a:r>
              <a:rPr lang="en-US" altLang="zh-CN" dirty="0"/>
              <a:t>a</a:t>
            </a:r>
            <a:r>
              <a:rPr lang="zh-CN" altLang="en-US" dirty="0"/>
              <a:t> </a:t>
            </a:r>
            <a:r>
              <a:rPr lang="en-US" altLang="zh-CN" dirty="0"/>
              <a:t>hot</a:t>
            </a:r>
            <a:r>
              <a:rPr lang="zh-CN" altLang="en-US" dirty="0"/>
              <a:t> </a:t>
            </a:r>
            <a:r>
              <a:rPr lang="en-US" altLang="zh-CN" dirty="0"/>
              <a:t>issue</a:t>
            </a:r>
            <a:r>
              <a:rPr lang="zh-CN" altLang="en-US" dirty="0"/>
              <a:t> </a:t>
            </a:r>
            <a:r>
              <a:rPr lang="en-US" altLang="zh-CN" dirty="0"/>
              <a:t>in</a:t>
            </a:r>
            <a:r>
              <a:rPr lang="zh-CN" altLang="en-US" dirty="0"/>
              <a:t> </a:t>
            </a:r>
            <a:r>
              <a:rPr lang="en-US" altLang="zh-CN" dirty="0"/>
              <a:t>China.</a:t>
            </a:r>
            <a:r>
              <a:rPr lang="zh-CN" altLang="en-US" dirty="0"/>
              <a:t> </a:t>
            </a:r>
            <a:r>
              <a:rPr lang="en-US" altLang="zh-CN" dirty="0"/>
              <a:t>21</a:t>
            </a:r>
            <a:r>
              <a:rPr lang="zh-CN" altLang="en-US" dirty="0"/>
              <a:t> </a:t>
            </a:r>
            <a:r>
              <a:rPr lang="en-US" altLang="zh-CN" dirty="0"/>
              <a:t>items</a:t>
            </a:r>
            <a:r>
              <a:rPr lang="zh-CN" altLang="en-US" dirty="0"/>
              <a:t> </a:t>
            </a:r>
            <a:r>
              <a:rPr lang="en-US" altLang="zh-CN" dirty="0"/>
              <a:t>mentioned</a:t>
            </a:r>
            <a:r>
              <a:rPr lang="zh-CN" altLang="en-US" dirty="0"/>
              <a:t> </a:t>
            </a:r>
            <a:r>
              <a:rPr lang="en-US" altLang="zh-CN" dirty="0"/>
              <a:t>the</a:t>
            </a:r>
            <a:r>
              <a:rPr lang="zh-CN" altLang="en-US" dirty="0"/>
              <a:t> </a:t>
            </a:r>
            <a:r>
              <a:rPr lang="en-US" altLang="zh-CN" dirty="0"/>
              <a:t>issues,</a:t>
            </a:r>
            <a:r>
              <a:rPr lang="zh-CN" altLang="en-US" dirty="0"/>
              <a:t> </a:t>
            </a:r>
            <a:r>
              <a:rPr lang="en-US" altLang="zh-CN" dirty="0"/>
              <a:t>but</a:t>
            </a:r>
            <a:r>
              <a:rPr lang="zh-CN" altLang="en-US" dirty="0"/>
              <a:t> </a:t>
            </a:r>
            <a:r>
              <a:rPr lang="en-US" altLang="zh-CN" dirty="0"/>
              <a:t>it</a:t>
            </a:r>
            <a:r>
              <a:rPr lang="zh-CN" altLang="en-US" dirty="0"/>
              <a:t> </a:t>
            </a:r>
            <a:r>
              <a:rPr lang="en-US" altLang="zh-CN" dirty="0"/>
              <a:t>is</a:t>
            </a:r>
            <a:r>
              <a:rPr lang="zh-CN" altLang="en-US" dirty="0"/>
              <a:t> </a:t>
            </a:r>
            <a:r>
              <a:rPr lang="en-US" altLang="zh-CN" dirty="0"/>
              <a:t>not</a:t>
            </a:r>
            <a:r>
              <a:rPr lang="zh-CN" altLang="en-US" dirty="0"/>
              <a:t> </a:t>
            </a:r>
            <a:r>
              <a:rPr lang="en-US" altLang="zh-CN" dirty="0"/>
              <a:t>on</a:t>
            </a:r>
            <a:r>
              <a:rPr lang="zh-CN" altLang="en-US" dirty="0"/>
              <a:t> </a:t>
            </a:r>
            <a:r>
              <a:rPr lang="en-US" altLang="zh-CN" dirty="0"/>
              <a:t>our</a:t>
            </a:r>
            <a:r>
              <a:rPr lang="zh-CN" altLang="en-US" dirty="0"/>
              <a:t> </a:t>
            </a:r>
            <a:r>
              <a:rPr lang="en-US" altLang="zh-CN" dirty="0"/>
              <a:t>hot</a:t>
            </a:r>
            <a:r>
              <a:rPr lang="zh-CN" altLang="en-US" dirty="0"/>
              <a:t> </a:t>
            </a:r>
            <a:r>
              <a:rPr lang="en-US" altLang="zh-CN" dirty="0"/>
              <a:t>issue</a:t>
            </a:r>
            <a:r>
              <a:rPr lang="zh-CN" altLang="en-US" dirty="0"/>
              <a:t> </a:t>
            </a:r>
            <a:r>
              <a:rPr lang="en-US" altLang="zh-CN" dirty="0"/>
              <a:t>list</a:t>
            </a:r>
            <a:r>
              <a:rPr lang="zh-CN" altLang="en-US" dirty="0"/>
              <a:t> </a:t>
            </a:r>
            <a:r>
              <a:rPr lang="en-US" altLang="zh-CN" dirty="0"/>
              <a:t>so</a:t>
            </a:r>
            <a:r>
              <a:rPr lang="zh-CN" altLang="en-US" dirty="0"/>
              <a:t> </a:t>
            </a:r>
            <a:r>
              <a:rPr lang="en-US" altLang="zh-CN" dirty="0"/>
              <a:t>I</a:t>
            </a:r>
            <a:r>
              <a:rPr lang="zh-CN" altLang="en-US" dirty="0"/>
              <a:t> </a:t>
            </a:r>
            <a:r>
              <a:rPr lang="en-US" altLang="zh-CN" dirty="0"/>
              <a:t>did</a:t>
            </a:r>
            <a:r>
              <a:rPr lang="zh-CN" altLang="en-US" dirty="0"/>
              <a:t> </a:t>
            </a:r>
            <a:r>
              <a:rPr lang="en-US" altLang="zh-CN" dirty="0"/>
              <a:t>not</a:t>
            </a:r>
            <a:r>
              <a:rPr lang="zh-CN" altLang="en-US" dirty="0"/>
              <a:t> </a:t>
            </a:r>
            <a:r>
              <a:rPr lang="en-US" altLang="zh-CN" dirty="0"/>
              <a:t>put</a:t>
            </a:r>
            <a:r>
              <a:rPr lang="zh-CN" altLang="en-US" dirty="0"/>
              <a:t> </a:t>
            </a:r>
            <a:r>
              <a:rPr lang="en-US" altLang="zh-CN" dirty="0"/>
              <a:t>it</a:t>
            </a:r>
            <a:r>
              <a:rPr lang="zh-CN" altLang="en-US" dirty="0"/>
              <a:t> </a:t>
            </a:r>
            <a:r>
              <a:rPr lang="en-US" altLang="zh-CN" dirty="0"/>
              <a:t>on</a:t>
            </a:r>
            <a:r>
              <a:rPr lang="zh-CN" altLang="en-US" dirty="0"/>
              <a:t> </a:t>
            </a:r>
            <a:r>
              <a:rPr lang="en-US" altLang="zh-CN" dirty="0"/>
              <a:t>the</a:t>
            </a:r>
            <a:r>
              <a:rPr lang="zh-CN" altLang="en-US" dirty="0"/>
              <a:t> </a:t>
            </a:r>
            <a:r>
              <a:rPr lang="en-US" altLang="zh-CN" dirty="0"/>
              <a:t>graph.</a:t>
            </a:r>
          </a:p>
        </p:txBody>
      </p:sp>
      <p:sp>
        <p:nvSpPr>
          <p:cNvPr id="4" name="Slide Number Placeholder 3"/>
          <p:cNvSpPr>
            <a:spLocks noGrp="1"/>
          </p:cNvSpPr>
          <p:nvPr>
            <p:ph type="sldNum" sz="quarter" idx="5"/>
          </p:nvPr>
        </p:nvSpPr>
        <p:spPr/>
        <p:txBody>
          <a:bodyPr/>
          <a:lstStyle/>
          <a:p>
            <a:fld id="{7AB70B5E-3336-45F5-A356-0E18F5C20D54}" type="slidenum">
              <a:rPr lang="en-US" smtClean="0"/>
              <a:t>13</a:t>
            </a:fld>
            <a:endParaRPr lang="en-US"/>
          </a:p>
        </p:txBody>
      </p:sp>
    </p:spTree>
    <p:extLst>
      <p:ext uri="{BB962C8B-B14F-4D97-AF65-F5344CB8AC3E}">
        <p14:creationId xmlns:p14="http://schemas.microsoft.com/office/powerpoint/2010/main" val="282477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Local</a:t>
            </a:r>
            <a:r>
              <a:rPr lang="zh-CN" altLang="en-US" dirty="0"/>
              <a:t> </a:t>
            </a:r>
            <a:r>
              <a:rPr lang="en-US" altLang="zh-CN" dirty="0"/>
              <a:t>resources</a:t>
            </a:r>
            <a:r>
              <a:rPr lang="zh-CN" altLang="en-US" dirty="0"/>
              <a:t> </a:t>
            </a:r>
            <a:r>
              <a:rPr lang="en-US" altLang="zh-CN" dirty="0"/>
              <a:t>dominate</a:t>
            </a:r>
            <a:r>
              <a:rPr lang="zh-CN" altLang="en-US" dirty="0"/>
              <a:t> </a:t>
            </a:r>
            <a:r>
              <a:rPr lang="en-US" altLang="zh-CN" dirty="0"/>
              <a:t>the</a:t>
            </a:r>
            <a:r>
              <a:rPr lang="zh-CN" altLang="en-US" dirty="0"/>
              <a:t> </a:t>
            </a:r>
            <a:r>
              <a:rPr lang="en-US" altLang="zh-CN" dirty="0"/>
              <a:t>EU</a:t>
            </a:r>
            <a:r>
              <a:rPr lang="zh-CN" altLang="en-US" dirty="0"/>
              <a:t> </a:t>
            </a:r>
            <a:r>
              <a:rPr lang="en-US" altLang="zh-CN" dirty="0"/>
              <a:t>reports</a:t>
            </a:r>
            <a:r>
              <a:rPr lang="zh-CN" altLang="en-US" dirty="0"/>
              <a:t> </a:t>
            </a:r>
            <a:r>
              <a:rPr lang="en-US" altLang="zh-CN" dirty="0"/>
              <a:t>in</a:t>
            </a:r>
            <a:r>
              <a:rPr lang="zh-CN" altLang="en-US" dirty="0"/>
              <a:t> </a:t>
            </a:r>
            <a:r>
              <a:rPr lang="en-US" altLang="zh-CN" dirty="0"/>
              <a:t>both</a:t>
            </a:r>
            <a:r>
              <a:rPr lang="zh-CN" altLang="en-US" dirty="0"/>
              <a:t> </a:t>
            </a:r>
            <a:r>
              <a:rPr lang="en-US" altLang="zh-CN" dirty="0"/>
              <a:t>years</a:t>
            </a:r>
            <a:r>
              <a:rPr lang="zh-CN" altLang="en-US" dirty="0"/>
              <a:t> </a:t>
            </a:r>
            <a:r>
              <a:rPr lang="en-US" altLang="zh-CN" dirty="0"/>
              <a:t>and</a:t>
            </a:r>
            <a:r>
              <a:rPr lang="zh-CN" altLang="en-US" dirty="0"/>
              <a:t> </a:t>
            </a:r>
            <a:r>
              <a:rPr lang="en-US" altLang="zh-CN" dirty="0"/>
              <a:t>all</a:t>
            </a:r>
            <a:r>
              <a:rPr lang="zh-CN" altLang="en-US" dirty="0"/>
              <a:t> </a:t>
            </a:r>
            <a:r>
              <a:rPr lang="en-US" altLang="zh-CN" dirty="0"/>
              <a:t>outlets.</a:t>
            </a:r>
            <a:r>
              <a:rPr lang="zh-CN" altLang="en-US" dirty="0"/>
              <a:t> </a:t>
            </a:r>
            <a:r>
              <a:rPr lang="en-US" altLang="zh-CN" dirty="0"/>
              <a:t>China</a:t>
            </a:r>
            <a:r>
              <a:rPr lang="zh-CN" altLang="en-US" dirty="0"/>
              <a:t> </a:t>
            </a:r>
            <a:r>
              <a:rPr lang="en-US" altLang="zh-CN" dirty="0"/>
              <a:t>Daily</a:t>
            </a:r>
            <a:r>
              <a:rPr lang="zh-CN" altLang="en-US" dirty="0"/>
              <a:t> </a:t>
            </a:r>
            <a:r>
              <a:rPr lang="en-US" altLang="zh-CN" dirty="0"/>
              <a:t>has</a:t>
            </a:r>
            <a:r>
              <a:rPr lang="zh-CN" altLang="en-US" dirty="0"/>
              <a:t> </a:t>
            </a:r>
            <a:r>
              <a:rPr lang="en-US" altLang="zh-CN" dirty="0"/>
              <a:t>more</a:t>
            </a:r>
            <a:r>
              <a:rPr lang="zh-CN" altLang="en-US" dirty="0"/>
              <a:t> </a:t>
            </a:r>
            <a:r>
              <a:rPr lang="en-US" altLang="zh-CN" dirty="0"/>
              <a:t>reports</a:t>
            </a:r>
            <a:r>
              <a:rPr lang="zh-CN" altLang="en-US" dirty="0"/>
              <a:t> </a:t>
            </a:r>
            <a:r>
              <a:rPr lang="en-US" altLang="zh-CN" dirty="0"/>
              <a:t>from</a:t>
            </a:r>
            <a:r>
              <a:rPr lang="zh-CN" altLang="en-US" dirty="0"/>
              <a:t> </a:t>
            </a:r>
            <a:r>
              <a:rPr lang="en-US" altLang="zh-CN" dirty="0"/>
              <a:t>foreign</a:t>
            </a:r>
            <a:r>
              <a:rPr lang="zh-CN" altLang="en-US" dirty="0"/>
              <a:t> </a:t>
            </a:r>
            <a:r>
              <a:rPr lang="en-US" altLang="zh-CN" dirty="0"/>
              <a:t>resources,</a:t>
            </a:r>
            <a:r>
              <a:rPr lang="zh-CN" altLang="en-US" dirty="0"/>
              <a:t> </a:t>
            </a:r>
            <a:r>
              <a:rPr lang="en-US" altLang="zh-CN" dirty="0"/>
              <a:t>as</a:t>
            </a:r>
            <a:r>
              <a:rPr lang="zh-CN" altLang="en-US" dirty="0"/>
              <a:t> </a:t>
            </a:r>
            <a:r>
              <a:rPr lang="en-US" altLang="zh-CN" dirty="0"/>
              <a:t>it</a:t>
            </a:r>
            <a:r>
              <a:rPr lang="zh-CN" altLang="en-US" dirty="0"/>
              <a:t> </a:t>
            </a:r>
            <a:r>
              <a:rPr lang="en-US" altLang="zh-CN" dirty="0"/>
              <a:t>is</a:t>
            </a:r>
            <a:r>
              <a:rPr lang="zh-CN" altLang="en-US" dirty="0"/>
              <a:t> </a:t>
            </a:r>
            <a:r>
              <a:rPr lang="en-US" altLang="zh-CN" dirty="0"/>
              <a:t>an</a:t>
            </a:r>
            <a:r>
              <a:rPr lang="zh-CN" altLang="en-US" dirty="0"/>
              <a:t> </a:t>
            </a:r>
            <a:r>
              <a:rPr lang="en-US" altLang="zh-CN" dirty="0"/>
              <a:t>English</a:t>
            </a:r>
            <a:r>
              <a:rPr lang="zh-CN" altLang="en-US" dirty="0"/>
              <a:t> </a:t>
            </a:r>
            <a:r>
              <a:rPr lang="en-US" altLang="zh-CN" dirty="0"/>
              <a:t>daily</a:t>
            </a:r>
            <a:r>
              <a:rPr lang="zh-CN" altLang="en-US" dirty="0"/>
              <a:t> </a:t>
            </a:r>
            <a:r>
              <a:rPr lang="en-US" altLang="zh-CN" dirty="0"/>
              <a:t>and</a:t>
            </a:r>
            <a:r>
              <a:rPr lang="zh-CN" altLang="en-US" dirty="0"/>
              <a:t> </a:t>
            </a:r>
            <a:r>
              <a:rPr lang="en-US" altLang="zh-CN" dirty="0"/>
              <a:t>has</a:t>
            </a:r>
            <a:r>
              <a:rPr lang="zh-CN" altLang="en-US" dirty="0"/>
              <a:t> </a:t>
            </a:r>
            <a:r>
              <a:rPr lang="en-US" altLang="zh-CN" dirty="0"/>
              <a:t>some</a:t>
            </a:r>
            <a:r>
              <a:rPr lang="zh-CN" altLang="en-US" dirty="0"/>
              <a:t> </a:t>
            </a:r>
            <a:r>
              <a:rPr lang="en-US" altLang="zh-CN" dirty="0"/>
              <a:t>foreign</a:t>
            </a:r>
            <a:r>
              <a:rPr lang="zh-CN" altLang="en-US" dirty="0"/>
              <a:t> </a:t>
            </a:r>
            <a:r>
              <a:rPr lang="en-US" altLang="zh-CN" dirty="0"/>
              <a:t>freelancers.</a:t>
            </a:r>
            <a:r>
              <a:rPr lang="zh-CN" altLang="en-US" dirty="0"/>
              <a:t> </a:t>
            </a:r>
            <a:r>
              <a:rPr lang="en-US" altLang="zh-CN" dirty="0"/>
              <a:t>However,</a:t>
            </a:r>
            <a:r>
              <a:rPr lang="zh-CN" altLang="en-US" dirty="0"/>
              <a:t> </a:t>
            </a:r>
            <a:r>
              <a:rPr lang="en-US" altLang="zh-CN" dirty="0"/>
              <a:t>even</a:t>
            </a:r>
            <a:r>
              <a:rPr lang="zh-CN" altLang="en-US" dirty="0"/>
              <a:t> </a:t>
            </a:r>
            <a:r>
              <a:rPr lang="en-US" altLang="zh-CN" dirty="0"/>
              <a:t>in</a:t>
            </a:r>
            <a:r>
              <a:rPr lang="zh-CN" altLang="en-US" dirty="0"/>
              <a:t> </a:t>
            </a:r>
            <a:r>
              <a:rPr lang="en-US" altLang="zh-CN" dirty="0"/>
              <a:t>China</a:t>
            </a:r>
            <a:r>
              <a:rPr lang="zh-CN" altLang="en-US" dirty="0"/>
              <a:t> </a:t>
            </a:r>
            <a:r>
              <a:rPr lang="en-US" altLang="zh-CN" dirty="0"/>
              <a:t>daily,</a:t>
            </a:r>
            <a:r>
              <a:rPr lang="zh-CN" altLang="en-US" dirty="0"/>
              <a:t> </a:t>
            </a:r>
            <a:r>
              <a:rPr lang="en-US" altLang="zh-CN" dirty="0"/>
              <a:t>the</a:t>
            </a:r>
            <a:r>
              <a:rPr lang="zh-CN" altLang="en-US" dirty="0"/>
              <a:t> </a:t>
            </a:r>
            <a:r>
              <a:rPr lang="en-US" altLang="zh-CN" dirty="0"/>
              <a:t>reports</a:t>
            </a:r>
            <a:r>
              <a:rPr lang="zh-CN" altLang="en-US" dirty="0"/>
              <a:t> </a:t>
            </a:r>
            <a:r>
              <a:rPr lang="en-US" altLang="zh-CN" dirty="0"/>
              <a:t>from</a:t>
            </a:r>
            <a:r>
              <a:rPr lang="zh-CN" altLang="en-US" dirty="0"/>
              <a:t> </a:t>
            </a:r>
            <a:r>
              <a:rPr lang="en-US" altLang="zh-CN" dirty="0"/>
              <a:t>foreign</a:t>
            </a:r>
            <a:r>
              <a:rPr lang="zh-CN" altLang="en-US" dirty="0"/>
              <a:t> </a:t>
            </a:r>
            <a:r>
              <a:rPr lang="en-US" altLang="zh-CN" dirty="0"/>
              <a:t>resources</a:t>
            </a:r>
            <a:r>
              <a:rPr lang="zh-CN" altLang="en-US" dirty="0"/>
              <a:t> </a:t>
            </a:r>
            <a:r>
              <a:rPr lang="en-US" altLang="zh-CN" dirty="0"/>
              <a:t>dropped</a:t>
            </a:r>
            <a:r>
              <a:rPr lang="zh-CN" altLang="en-US" dirty="0"/>
              <a:t> </a:t>
            </a:r>
            <a:r>
              <a:rPr lang="en-US" altLang="zh-CN" dirty="0"/>
              <a:t>from</a:t>
            </a:r>
            <a:r>
              <a:rPr lang="zh-CN" altLang="en-US" dirty="0"/>
              <a:t> </a:t>
            </a:r>
            <a:r>
              <a:rPr lang="en-US" altLang="zh-CN" dirty="0"/>
              <a:t>between</a:t>
            </a:r>
            <a:r>
              <a:rPr lang="zh-CN" altLang="en-US" dirty="0"/>
              <a:t> </a:t>
            </a:r>
            <a:r>
              <a:rPr lang="en-US" altLang="zh-CN" dirty="0"/>
              <a:t>the</a:t>
            </a:r>
            <a:r>
              <a:rPr lang="zh-CN" altLang="en-US" dirty="0"/>
              <a:t> </a:t>
            </a:r>
            <a:r>
              <a:rPr lang="en-US" altLang="zh-CN" dirty="0"/>
              <a:t>two</a:t>
            </a:r>
            <a:r>
              <a:rPr lang="zh-CN" altLang="en-US" dirty="0"/>
              <a:t> </a:t>
            </a:r>
            <a:r>
              <a:rPr lang="en-US" altLang="zh-CN" dirty="0"/>
              <a:t>years.</a:t>
            </a:r>
            <a:r>
              <a:rPr lang="zh-CN" altLang="en-US" dirty="0"/>
              <a:t> </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14</a:t>
            </a:fld>
            <a:endParaRPr lang="en-US"/>
          </a:p>
        </p:txBody>
      </p:sp>
    </p:spTree>
    <p:extLst>
      <p:ext uri="{BB962C8B-B14F-4D97-AF65-F5344CB8AC3E}">
        <p14:creationId xmlns:p14="http://schemas.microsoft.com/office/powerpoint/2010/main" val="90718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Julia,</a:t>
            </a:r>
            <a:r>
              <a:rPr lang="zh-CN" altLang="en-US" dirty="0"/>
              <a:t> </a:t>
            </a:r>
            <a:r>
              <a:rPr lang="en-US" altLang="zh-CN" dirty="0"/>
              <a:t>Jonathan</a:t>
            </a:r>
            <a:r>
              <a:rPr lang="zh-CN" altLang="en-US" dirty="0"/>
              <a:t> </a:t>
            </a:r>
            <a:r>
              <a:rPr lang="en-US" altLang="zh-CN" dirty="0"/>
              <a:t>and</a:t>
            </a:r>
            <a:r>
              <a:rPr lang="zh-CN" altLang="en-US" dirty="0"/>
              <a:t> </a:t>
            </a:r>
            <a:r>
              <a:rPr lang="en-US" altLang="zh-CN" dirty="0"/>
              <a:t>Earle</a:t>
            </a:r>
            <a:r>
              <a:rPr lang="zh-CN" altLang="en-US" dirty="0"/>
              <a:t> </a:t>
            </a:r>
            <a:r>
              <a:rPr lang="en-US" altLang="zh-CN" dirty="0"/>
              <a:t>are</a:t>
            </a:r>
            <a:r>
              <a:rPr lang="zh-CN" altLang="en-US" dirty="0"/>
              <a:t> </a:t>
            </a:r>
            <a:r>
              <a:rPr lang="en-US" altLang="zh-CN" dirty="0"/>
              <a:t>based</a:t>
            </a:r>
            <a:r>
              <a:rPr lang="zh-CN" altLang="en-US" dirty="0"/>
              <a:t> </a:t>
            </a:r>
            <a:r>
              <a:rPr lang="en-US" altLang="zh-CN" dirty="0"/>
              <a:t>in</a:t>
            </a:r>
            <a:r>
              <a:rPr lang="zh-CN" altLang="en-US" dirty="0"/>
              <a:t> </a:t>
            </a:r>
            <a:r>
              <a:rPr lang="en-US" altLang="zh-CN" dirty="0"/>
              <a:t>London.</a:t>
            </a:r>
            <a:r>
              <a:rPr lang="zh-CN" altLang="en-US" dirty="0"/>
              <a:t> </a:t>
            </a:r>
            <a:r>
              <a:rPr lang="en-US" altLang="zh-CN" dirty="0"/>
              <a:t>Zhang</a:t>
            </a:r>
            <a:r>
              <a:rPr lang="zh-CN" altLang="en-US" dirty="0"/>
              <a:t> </a:t>
            </a:r>
            <a:r>
              <a:rPr lang="en-US" altLang="zh-CN" dirty="0"/>
              <a:t>and</a:t>
            </a:r>
            <a:r>
              <a:rPr lang="zh-CN" altLang="en-US" dirty="0"/>
              <a:t> </a:t>
            </a:r>
            <a:r>
              <a:rPr lang="en-US" altLang="zh-CN" dirty="0"/>
              <a:t>Chen</a:t>
            </a:r>
            <a:r>
              <a:rPr lang="zh-CN" altLang="en-US" dirty="0"/>
              <a:t> </a:t>
            </a:r>
            <a:r>
              <a:rPr lang="en-US" altLang="zh-CN" dirty="0"/>
              <a:t>are</a:t>
            </a:r>
            <a:r>
              <a:rPr lang="zh-CN" altLang="en-US" dirty="0"/>
              <a:t> </a:t>
            </a:r>
            <a:r>
              <a:rPr lang="en-US" altLang="zh-CN" dirty="0"/>
              <a:t>based</a:t>
            </a:r>
            <a:r>
              <a:rPr lang="zh-CN" altLang="en-US" dirty="0"/>
              <a:t> </a:t>
            </a:r>
            <a:r>
              <a:rPr lang="en-US" altLang="zh-CN" dirty="0"/>
              <a:t>in</a:t>
            </a:r>
            <a:r>
              <a:rPr lang="zh-CN" altLang="en-US" dirty="0"/>
              <a:t> </a:t>
            </a:r>
            <a:r>
              <a:rPr lang="en-US" altLang="zh-CN" dirty="0"/>
              <a:t>Brussels.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number</a:t>
            </a:r>
            <a:r>
              <a:rPr lang="zh-CN" altLang="en-US" dirty="0"/>
              <a:t> </a:t>
            </a:r>
            <a:r>
              <a:rPr lang="en-US" altLang="zh-CN" dirty="0"/>
              <a:t>of</a:t>
            </a:r>
            <a:r>
              <a:rPr lang="zh-CN" altLang="en-US" dirty="0"/>
              <a:t> </a:t>
            </a:r>
            <a:r>
              <a:rPr lang="en-US" altLang="zh-CN" dirty="0"/>
              <a:t>editorials</a:t>
            </a:r>
            <a:r>
              <a:rPr lang="zh-CN" altLang="en-US" dirty="0"/>
              <a:t> </a:t>
            </a:r>
            <a:r>
              <a:rPr lang="en-US" altLang="zh-CN" dirty="0"/>
              <a:t>doubled</a:t>
            </a:r>
            <a:r>
              <a:rPr lang="zh-CN" altLang="en-US" dirty="0"/>
              <a:t> </a:t>
            </a:r>
            <a:r>
              <a:rPr lang="en-US" altLang="zh-CN" dirty="0"/>
              <a:t>from</a:t>
            </a:r>
            <a:r>
              <a:rPr lang="zh-CN" altLang="en-US" dirty="0"/>
              <a:t> </a:t>
            </a:r>
            <a:r>
              <a:rPr lang="en-US" altLang="zh-CN" dirty="0"/>
              <a:t>2020</a:t>
            </a:r>
            <a:r>
              <a:rPr lang="zh-CN" altLang="en-US" dirty="0"/>
              <a:t> </a:t>
            </a:r>
            <a:r>
              <a:rPr lang="en-US" altLang="zh-CN" dirty="0"/>
              <a:t>to</a:t>
            </a:r>
            <a:r>
              <a:rPr lang="zh-CN" altLang="en-US" dirty="0"/>
              <a:t> </a:t>
            </a:r>
            <a:r>
              <a:rPr lang="en-US" altLang="zh-CN" dirty="0"/>
              <a:t>2021.</a:t>
            </a:r>
            <a:r>
              <a:rPr lang="zh-CN" altLang="en-US" dirty="0"/>
              <a:t> </a:t>
            </a:r>
            <a:endParaRPr lang="en-US" altLang="zh-CN" dirty="0"/>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15</a:t>
            </a:fld>
            <a:endParaRPr lang="en-US"/>
          </a:p>
        </p:txBody>
      </p:sp>
    </p:spTree>
    <p:extLst>
      <p:ext uri="{BB962C8B-B14F-4D97-AF65-F5344CB8AC3E}">
        <p14:creationId xmlns:p14="http://schemas.microsoft.com/office/powerpoint/2010/main" val="283728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It</a:t>
            </a:r>
            <a:r>
              <a:rPr lang="zh-CN" altLang="en-US" dirty="0"/>
              <a:t> </a:t>
            </a:r>
            <a:r>
              <a:rPr lang="en-US" altLang="zh-CN" dirty="0"/>
              <a:t>is</a:t>
            </a:r>
            <a:r>
              <a:rPr lang="zh-CN" altLang="en-US" dirty="0"/>
              <a:t> </a:t>
            </a:r>
            <a:r>
              <a:rPr lang="en-US" altLang="zh-CN" dirty="0"/>
              <a:t>worth</a:t>
            </a:r>
            <a:r>
              <a:rPr lang="zh-CN" altLang="en-US" dirty="0"/>
              <a:t> </a:t>
            </a:r>
            <a:r>
              <a:rPr lang="en-US" altLang="zh-CN" dirty="0"/>
              <a:t>noting</a:t>
            </a:r>
            <a:r>
              <a:rPr lang="zh-CN" altLang="en-US" dirty="0"/>
              <a:t> </a:t>
            </a:r>
            <a:r>
              <a:rPr lang="en-US" altLang="zh-CN" dirty="0"/>
              <a:t>that</a:t>
            </a:r>
            <a:r>
              <a:rPr lang="zh-CN" altLang="en-US" dirty="0"/>
              <a:t> </a:t>
            </a:r>
            <a:r>
              <a:rPr lang="en-US" altLang="zh-CN" dirty="0"/>
              <a:t>10</a:t>
            </a:r>
            <a:r>
              <a:rPr lang="zh-CN" altLang="en-US" dirty="0"/>
              <a:t> </a:t>
            </a:r>
            <a:r>
              <a:rPr lang="en-US" altLang="zh-CN" dirty="0"/>
              <a:t>out</a:t>
            </a:r>
            <a:r>
              <a:rPr lang="zh-CN" altLang="en-US" dirty="0"/>
              <a:t> </a:t>
            </a:r>
            <a:r>
              <a:rPr lang="en-US" altLang="zh-CN" dirty="0"/>
              <a:t>of</a:t>
            </a:r>
            <a:r>
              <a:rPr lang="zh-CN" altLang="en-US" dirty="0"/>
              <a:t> </a:t>
            </a:r>
            <a:r>
              <a:rPr lang="en-US" altLang="zh-CN" dirty="0"/>
              <a:t>19</a:t>
            </a:r>
            <a:r>
              <a:rPr lang="zh-CN" altLang="en-US" dirty="0"/>
              <a:t> </a:t>
            </a:r>
            <a:r>
              <a:rPr lang="en-US" altLang="zh-CN" dirty="0"/>
              <a:t>editorials</a:t>
            </a:r>
            <a:r>
              <a:rPr lang="zh-CN" altLang="en-US" dirty="0"/>
              <a:t> </a:t>
            </a:r>
            <a:r>
              <a:rPr lang="en-US" altLang="zh-CN" dirty="0"/>
              <a:t>with</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major/2nd</a:t>
            </a:r>
            <a:r>
              <a:rPr lang="zh-CN" altLang="en-US" dirty="0"/>
              <a:t> </a:t>
            </a:r>
            <a:r>
              <a:rPr lang="en-US" altLang="zh-CN" dirty="0"/>
              <a:t>actor</a:t>
            </a:r>
            <a:r>
              <a:rPr lang="zh-CN" altLang="en-US" dirty="0"/>
              <a:t> </a:t>
            </a:r>
            <a:r>
              <a:rPr lang="en-US" altLang="zh-CN" dirty="0"/>
              <a:t>expressed</a:t>
            </a:r>
            <a:r>
              <a:rPr lang="zh-CN" altLang="en-US" dirty="0"/>
              <a:t> </a:t>
            </a:r>
            <a:r>
              <a:rPr lang="en-US" altLang="zh-CN" dirty="0"/>
              <a:t>expectations</a:t>
            </a:r>
            <a:r>
              <a:rPr lang="zh-CN" altLang="en-US" dirty="0"/>
              <a:t> </a:t>
            </a:r>
            <a:r>
              <a:rPr lang="en-US" sz="1200" dirty="0">
                <a:latin typeface="Times New Roman" panose="02020603050405020304" pitchFamily="18" charset="0"/>
                <a:cs typeface="Times New Roman" panose="02020603050405020304" pitchFamily="18" charset="0"/>
              </a:rPr>
              <a:t>in the titles.</a:t>
            </a:r>
          </a:p>
          <a:p>
            <a:r>
              <a:rPr lang="en-US" altLang="zh-CN" sz="1200" dirty="0">
                <a:latin typeface="Times New Roman" panose="02020603050405020304" pitchFamily="18" charset="0"/>
                <a:cs typeface="Times New Roman" panose="02020603050405020304" pitchFamily="18" charset="0"/>
              </a:rPr>
              <a:t>11</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of</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the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38</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editorials</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mentioned</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the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Xinjiang</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issue.</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16</a:t>
            </a:fld>
            <a:endParaRPr lang="en-US"/>
          </a:p>
        </p:txBody>
      </p:sp>
    </p:spTree>
    <p:extLst>
      <p:ext uri="{BB962C8B-B14F-4D97-AF65-F5344CB8AC3E}">
        <p14:creationId xmlns:p14="http://schemas.microsoft.com/office/powerpoint/2010/main" val="194130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EU</a:t>
            </a:r>
            <a:r>
              <a:rPr lang="zh-CN" altLang="en-US" dirty="0"/>
              <a:t> </a:t>
            </a:r>
            <a:r>
              <a:rPr lang="en-US" altLang="zh-CN" dirty="0"/>
              <a:t>is</a:t>
            </a:r>
            <a:r>
              <a:rPr lang="zh-CN" altLang="en-US" dirty="0"/>
              <a:t> </a:t>
            </a:r>
            <a:r>
              <a:rPr lang="en-US" altLang="zh-CN" dirty="0"/>
              <a:t>a</a:t>
            </a:r>
            <a:r>
              <a:rPr lang="zh-CN" altLang="en-US" dirty="0"/>
              <a:t> </a:t>
            </a:r>
            <a:r>
              <a:rPr lang="en-US" altLang="zh-CN" dirty="0"/>
              <a:t>minor</a:t>
            </a:r>
            <a:r>
              <a:rPr lang="zh-CN" altLang="en-US" dirty="0"/>
              <a:t> </a:t>
            </a:r>
            <a:r>
              <a:rPr lang="en-US" altLang="zh-CN" dirty="0"/>
              <a:t>actor</a:t>
            </a:r>
            <a:r>
              <a:rPr lang="zh-CN" altLang="en-US" dirty="0"/>
              <a:t> </a:t>
            </a:r>
            <a:r>
              <a:rPr lang="en-US" altLang="zh-CN" dirty="0"/>
              <a:t>in</a:t>
            </a:r>
            <a:r>
              <a:rPr lang="zh-CN" altLang="en-US" dirty="0"/>
              <a:t> </a:t>
            </a:r>
            <a:r>
              <a:rPr lang="en-US" altLang="zh-CN" dirty="0"/>
              <a:t>most</a:t>
            </a:r>
            <a:r>
              <a:rPr lang="zh-CN" altLang="en-US" dirty="0"/>
              <a:t> </a:t>
            </a:r>
            <a:r>
              <a:rPr lang="en-US" altLang="zh-CN" dirty="0"/>
              <a:t>news.</a:t>
            </a:r>
            <a:r>
              <a:rPr lang="zh-CN" altLang="en-US" dirty="0"/>
              <a:t> </a:t>
            </a:r>
            <a:r>
              <a:rPr lang="en-US" altLang="zh-CN" dirty="0"/>
              <a:t>The</a:t>
            </a:r>
            <a:r>
              <a:rPr lang="zh-CN" altLang="en-US" dirty="0"/>
              <a:t> </a:t>
            </a:r>
            <a:r>
              <a:rPr lang="en-US" altLang="zh-CN" dirty="0"/>
              <a:t>reports</a:t>
            </a:r>
            <a:r>
              <a:rPr lang="zh-CN" altLang="en-US" dirty="0"/>
              <a:t> </a:t>
            </a:r>
            <a:r>
              <a:rPr lang="en-US" altLang="zh-CN" dirty="0"/>
              <a:t>with</a:t>
            </a:r>
            <a:r>
              <a:rPr lang="zh-CN" altLang="en-US" dirty="0"/>
              <a:t> </a:t>
            </a:r>
            <a:r>
              <a:rPr lang="en-US" altLang="zh-CN" dirty="0"/>
              <a:t>a</a:t>
            </a:r>
            <a:r>
              <a:rPr lang="zh-CN" altLang="en-US" dirty="0"/>
              <a:t> </a:t>
            </a:r>
            <a:r>
              <a:rPr lang="en-US" altLang="zh-CN" dirty="0"/>
              <a:t>secondary</a:t>
            </a:r>
            <a:r>
              <a:rPr lang="zh-CN" altLang="en-US" dirty="0"/>
              <a:t> </a:t>
            </a:r>
            <a:r>
              <a:rPr lang="en-US" altLang="zh-CN" dirty="0"/>
              <a:t>centrality</a:t>
            </a:r>
            <a:r>
              <a:rPr lang="zh-CN" altLang="en-US" dirty="0"/>
              <a:t> </a:t>
            </a:r>
            <a:r>
              <a:rPr lang="en-US" altLang="zh-CN" dirty="0"/>
              <a:t>increased</a:t>
            </a:r>
            <a:r>
              <a:rPr lang="zh-CN" altLang="en-US" dirty="0"/>
              <a:t> </a:t>
            </a:r>
            <a:r>
              <a:rPr lang="en-US" altLang="zh-CN" dirty="0"/>
              <a:t>while</a:t>
            </a:r>
            <a:r>
              <a:rPr lang="zh-CN" altLang="en-US" dirty="0"/>
              <a:t> </a:t>
            </a:r>
            <a:r>
              <a:rPr lang="en-US" altLang="zh-CN" dirty="0"/>
              <a:t>both</a:t>
            </a:r>
            <a:r>
              <a:rPr lang="zh-CN" altLang="en-US" dirty="0"/>
              <a:t> </a:t>
            </a:r>
            <a:r>
              <a:rPr lang="en-US" altLang="zh-CN" dirty="0"/>
              <a:t>major</a:t>
            </a:r>
            <a:r>
              <a:rPr lang="zh-CN" altLang="en-US" dirty="0"/>
              <a:t> </a:t>
            </a:r>
            <a:r>
              <a:rPr lang="en-US" altLang="zh-CN" dirty="0"/>
              <a:t>and</a:t>
            </a:r>
            <a:r>
              <a:rPr lang="zh-CN" altLang="en-US" dirty="0"/>
              <a:t> </a:t>
            </a:r>
            <a:r>
              <a:rPr lang="en-US" altLang="zh-CN" dirty="0"/>
              <a:t>minor</a:t>
            </a:r>
            <a:r>
              <a:rPr lang="zh-CN" altLang="en-US" dirty="0"/>
              <a:t> </a:t>
            </a:r>
            <a:r>
              <a:rPr lang="en-US" altLang="zh-CN" dirty="0"/>
              <a:t>decreased.</a:t>
            </a:r>
          </a:p>
          <a:p>
            <a:r>
              <a:rPr lang="en-US" altLang="zh-CN" dirty="0"/>
              <a:t>In</a:t>
            </a:r>
            <a:r>
              <a:rPr lang="zh-CN" altLang="en-US" dirty="0"/>
              <a:t> </a:t>
            </a:r>
            <a:r>
              <a:rPr lang="en-US" altLang="zh-CN" dirty="0"/>
              <a:t>terms</a:t>
            </a:r>
            <a:r>
              <a:rPr lang="zh-CN" altLang="en-US" dirty="0"/>
              <a:t> </a:t>
            </a:r>
            <a:r>
              <a:rPr lang="en-US" altLang="zh-CN" dirty="0"/>
              <a:t>of</a:t>
            </a:r>
            <a:r>
              <a:rPr lang="zh-CN" altLang="en-US" dirty="0"/>
              <a:t> </a:t>
            </a:r>
            <a:r>
              <a:rPr lang="en-US" altLang="zh-CN" dirty="0"/>
              <a:t>outlets,</a:t>
            </a:r>
            <a:r>
              <a:rPr lang="zh-CN" altLang="en-US" dirty="0"/>
              <a:t> </a:t>
            </a:r>
            <a:r>
              <a:rPr lang="en-US" altLang="zh-CN" dirty="0"/>
              <a:t>the</a:t>
            </a:r>
            <a:r>
              <a:rPr lang="zh-CN" altLang="en-US" dirty="0"/>
              <a:t> </a:t>
            </a:r>
            <a:r>
              <a:rPr lang="en-US" altLang="zh-CN" dirty="0"/>
              <a:t>largest</a:t>
            </a:r>
            <a:r>
              <a:rPr lang="zh-CN" altLang="en-US" dirty="0"/>
              <a:t> </a:t>
            </a:r>
            <a:r>
              <a:rPr lang="en-US" altLang="zh-CN" dirty="0"/>
              <a:t>share</a:t>
            </a:r>
            <a:r>
              <a:rPr lang="zh-CN" altLang="en-US" dirty="0"/>
              <a:t> </a:t>
            </a:r>
            <a:r>
              <a:rPr lang="en-US" altLang="zh-CN" dirty="0"/>
              <a:t>of</a:t>
            </a:r>
            <a:r>
              <a:rPr lang="zh-CN" altLang="en-US" dirty="0"/>
              <a:t> </a:t>
            </a:r>
            <a:r>
              <a:rPr lang="en-US" altLang="zh-CN" dirty="0"/>
              <a:t>reports</a:t>
            </a:r>
            <a:r>
              <a:rPr lang="zh-CN" altLang="en-US" dirty="0"/>
              <a:t> </a:t>
            </a:r>
            <a:r>
              <a:rPr lang="en-US" altLang="zh-CN" dirty="0"/>
              <a:t>with</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a:t>
            </a:r>
            <a:r>
              <a:rPr lang="zh-CN" altLang="en-US" dirty="0"/>
              <a:t> </a:t>
            </a:r>
            <a:r>
              <a:rPr lang="en-US" altLang="zh-CN" dirty="0"/>
              <a:t>actor</a:t>
            </a:r>
            <a:r>
              <a:rPr lang="zh-CN" altLang="en-US" dirty="0"/>
              <a:t> </a:t>
            </a:r>
            <a:r>
              <a:rPr lang="en-US" altLang="zh-CN" dirty="0"/>
              <a:t>was</a:t>
            </a:r>
            <a:r>
              <a:rPr lang="zh-CN" altLang="en-US" dirty="0"/>
              <a:t> </a:t>
            </a:r>
            <a:r>
              <a:rPr lang="en-US" altLang="zh-CN" dirty="0"/>
              <a:t>in</a:t>
            </a:r>
            <a:r>
              <a:rPr lang="zh-CN" altLang="en-US" dirty="0"/>
              <a:t> </a:t>
            </a:r>
            <a:r>
              <a:rPr lang="en-US" altLang="zh-CN" dirty="0"/>
              <a:t>China</a:t>
            </a:r>
            <a:r>
              <a:rPr lang="zh-CN" altLang="en-US" dirty="0"/>
              <a:t> </a:t>
            </a:r>
            <a:r>
              <a:rPr lang="en-US" altLang="zh-CN" dirty="0"/>
              <a:t>Daily</a:t>
            </a:r>
            <a:r>
              <a:rPr lang="zh-CN" altLang="en-US" dirty="0"/>
              <a:t> </a:t>
            </a:r>
            <a:r>
              <a:rPr lang="en-US" altLang="zh-CN" dirty="0"/>
              <a:t>(23%),</a:t>
            </a:r>
            <a:r>
              <a:rPr lang="zh-CN" altLang="en-US" dirty="0"/>
              <a:t> </a:t>
            </a:r>
            <a:r>
              <a:rPr lang="en-US" altLang="zh-CN" dirty="0"/>
              <a:t>followed</a:t>
            </a:r>
            <a:r>
              <a:rPr lang="zh-CN" altLang="en-US" dirty="0"/>
              <a:t> </a:t>
            </a:r>
            <a:r>
              <a:rPr lang="en-US" altLang="zh-CN" dirty="0"/>
              <a:t>by the</a:t>
            </a:r>
            <a:r>
              <a:rPr lang="zh-CN" altLang="en-US" dirty="0"/>
              <a:t> </a:t>
            </a:r>
            <a:r>
              <a:rPr lang="en-US" altLang="zh-CN" dirty="0"/>
              <a:t>People’s</a:t>
            </a:r>
            <a:r>
              <a:rPr lang="zh-CN" altLang="en-US" dirty="0"/>
              <a:t> </a:t>
            </a:r>
            <a:r>
              <a:rPr lang="en-US" altLang="zh-CN" dirty="0"/>
              <a:t>daily(18%)</a:t>
            </a:r>
            <a:r>
              <a:rPr lang="zh-CN" altLang="en-US" dirty="0"/>
              <a:t> </a:t>
            </a:r>
            <a:r>
              <a:rPr lang="en-US" altLang="zh-CN" dirty="0"/>
              <a:t>and</a:t>
            </a:r>
            <a:r>
              <a:rPr lang="zh-CN" altLang="en-US" dirty="0"/>
              <a:t> </a:t>
            </a:r>
            <a:r>
              <a:rPr lang="en-US" altLang="zh-CN" dirty="0"/>
              <a:t>Economic</a:t>
            </a:r>
            <a:r>
              <a:rPr lang="zh-CN" altLang="en-US" dirty="0"/>
              <a:t> </a:t>
            </a:r>
            <a:r>
              <a:rPr lang="en-US" altLang="zh-CN" dirty="0"/>
              <a:t>daily</a:t>
            </a:r>
            <a:r>
              <a:rPr lang="zh-CN" altLang="en-US" dirty="0"/>
              <a:t> </a:t>
            </a:r>
            <a:r>
              <a:rPr lang="en-US" altLang="zh-CN" dirty="0"/>
              <a:t>had</a:t>
            </a:r>
            <a:r>
              <a:rPr lang="zh-CN" altLang="en-US" dirty="0"/>
              <a:t> </a:t>
            </a:r>
            <a:r>
              <a:rPr lang="en-US" altLang="zh-CN" dirty="0"/>
              <a:t>the</a:t>
            </a:r>
            <a:r>
              <a:rPr lang="zh-CN" altLang="en-US" dirty="0"/>
              <a:t> </a:t>
            </a:r>
            <a:r>
              <a:rPr lang="en-US" altLang="zh-CN" dirty="0"/>
              <a:t>least</a:t>
            </a:r>
            <a:r>
              <a:rPr lang="zh-CN" altLang="en-US" dirty="0"/>
              <a:t> </a:t>
            </a:r>
            <a:r>
              <a:rPr lang="en-US" altLang="zh-CN" dirty="0"/>
              <a:t>(14%)</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17</a:t>
            </a:fld>
            <a:endParaRPr lang="en-US"/>
          </a:p>
        </p:txBody>
      </p:sp>
    </p:spTree>
    <p:extLst>
      <p:ext uri="{BB962C8B-B14F-4D97-AF65-F5344CB8AC3E}">
        <p14:creationId xmlns:p14="http://schemas.microsoft.com/office/powerpoint/2010/main" val="158554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Overall,</a:t>
            </a:r>
            <a:r>
              <a:rPr lang="zh-CN" altLang="en-US" dirty="0"/>
              <a:t> </a:t>
            </a:r>
            <a:r>
              <a:rPr lang="en-US" altLang="zh-CN" dirty="0"/>
              <a:t>most</a:t>
            </a:r>
            <a:r>
              <a:rPr lang="zh-CN" altLang="en-US" dirty="0"/>
              <a:t> </a:t>
            </a:r>
            <a:r>
              <a:rPr lang="en-US" altLang="zh-CN" dirty="0"/>
              <a:t>news</a:t>
            </a:r>
            <a:r>
              <a:rPr lang="zh-CN" altLang="en-US" dirty="0"/>
              <a:t> </a:t>
            </a:r>
            <a:r>
              <a:rPr lang="en-US" altLang="zh-CN" dirty="0"/>
              <a:t>appeared</a:t>
            </a:r>
            <a:r>
              <a:rPr lang="zh-CN" altLang="en-US" dirty="0"/>
              <a:t> </a:t>
            </a:r>
            <a:r>
              <a:rPr lang="en-US" altLang="zh-CN" dirty="0"/>
              <a:t>in</a:t>
            </a:r>
            <a:r>
              <a:rPr lang="zh-CN" altLang="en-US" dirty="0"/>
              <a:t> </a:t>
            </a:r>
            <a:r>
              <a:rPr lang="en-US" altLang="zh-CN" dirty="0"/>
              <a:t>local</a:t>
            </a:r>
            <a:r>
              <a:rPr lang="zh-CN" altLang="en-US" dirty="0"/>
              <a:t> </a:t>
            </a:r>
            <a:r>
              <a:rPr lang="en-US" altLang="zh-CN" dirty="0"/>
              <a:t>background,</a:t>
            </a:r>
            <a:r>
              <a:rPr lang="zh-CN" altLang="en-US" dirty="0"/>
              <a:t> </a:t>
            </a:r>
            <a:r>
              <a:rPr lang="en-US" altLang="zh-CN" dirty="0"/>
              <a:t>followed</a:t>
            </a:r>
            <a:r>
              <a:rPr lang="zh-CN" altLang="en-US" dirty="0"/>
              <a:t> </a:t>
            </a:r>
            <a:r>
              <a:rPr lang="en-US" altLang="zh-CN" dirty="0"/>
              <a:t>by</a:t>
            </a:r>
            <a:r>
              <a:rPr lang="zh-CN" altLang="en-US" dirty="0"/>
              <a:t> </a:t>
            </a:r>
            <a:r>
              <a:rPr lang="en-US" altLang="zh-CN" dirty="0"/>
              <a:t>EU</a:t>
            </a:r>
            <a:r>
              <a:rPr lang="zh-CN" altLang="en-US" dirty="0"/>
              <a:t> </a:t>
            </a:r>
            <a:r>
              <a:rPr lang="en-US" altLang="zh-CN" dirty="0"/>
              <a:t>or</a:t>
            </a:r>
            <a:r>
              <a:rPr lang="zh-CN" altLang="en-US" dirty="0"/>
              <a:t> </a:t>
            </a:r>
            <a:r>
              <a:rPr lang="en-US" altLang="zh-CN" dirty="0"/>
              <a:t>Europe.</a:t>
            </a:r>
            <a:r>
              <a:rPr lang="zh-CN" altLang="en-US" dirty="0"/>
              <a:t> </a:t>
            </a:r>
            <a:r>
              <a:rPr lang="en-US" altLang="zh-CN" dirty="0"/>
              <a:t>The</a:t>
            </a:r>
            <a:r>
              <a:rPr lang="zh-CN" altLang="en-US" dirty="0"/>
              <a:t> </a:t>
            </a:r>
            <a:r>
              <a:rPr lang="en-US" altLang="zh-CN" dirty="0"/>
              <a:t>number</a:t>
            </a:r>
            <a:r>
              <a:rPr lang="zh-CN" altLang="en-US" dirty="0"/>
              <a:t> </a:t>
            </a:r>
            <a:r>
              <a:rPr lang="en-US" altLang="zh-CN" dirty="0"/>
              <a:t>is</a:t>
            </a:r>
            <a:r>
              <a:rPr lang="zh-CN" altLang="en-US" dirty="0"/>
              <a:t> </a:t>
            </a:r>
            <a:r>
              <a:rPr lang="en-US" altLang="zh-CN" dirty="0"/>
              <a:t>quite</a:t>
            </a:r>
            <a:r>
              <a:rPr lang="zh-CN" altLang="en-US" dirty="0"/>
              <a:t> </a:t>
            </a:r>
            <a:r>
              <a:rPr lang="en-US" altLang="zh-CN" dirty="0"/>
              <a:t>similar,</a:t>
            </a:r>
            <a:r>
              <a:rPr lang="zh-CN" altLang="en-US" dirty="0"/>
              <a:t> </a:t>
            </a:r>
            <a:r>
              <a:rPr lang="en-US" altLang="zh-CN" dirty="0"/>
              <a:t>487</a:t>
            </a:r>
            <a:r>
              <a:rPr lang="zh-CN" altLang="en-US" dirty="0"/>
              <a:t> </a:t>
            </a:r>
            <a:r>
              <a:rPr lang="en-US" altLang="zh-CN" dirty="0"/>
              <a:t>items</a:t>
            </a:r>
            <a:r>
              <a:rPr lang="zh-CN" altLang="en-US" dirty="0"/>
              <a:t> </a:t>
            </a:r>
            <a:r>
              <a:rPr lang="en-US" altLang="zh-CN" dirty="0"/>
              <a:t>in</a:t>
            </a:r>
            <a:r>
              <a:rPr lang="zh-CN" altLang="en-US" dirty="0"/>
              <a:t> </a:t>
            </a:r>
            <a:r>
              <a:rPr lang="en-US" altLang="zh-CN" dirty="0"/>
              <a:t>local</a:t>
            </a:r>
            <a:r>
              <a:rPr lang="zh-CN" altLang="en-US" dirty="0"/>
              <a:t> </a:t>
            </a:r>
            <a:r>
              <a:rPr lang="en-US" altLang="zh-CN" dirty="0"/>
              <a:t>background</a:t>
            </a:r>
            <a:r>
              <a:rPr lang="zh-CN" altLang="en-US" dirty="0"/>
              <a:t> </a:t>
            </a:r>
            <a:r>
              <a:rPr lang="en-US" altLang="zh-CN" dirty="0"/>
              <a:t>and</a:t>
            </a:r>
            <a:r>
              <a:rPr lang="zh-CN" altLang="en-US" dirty="0"/>
              <a:t> </a:t>
            </a:r>
            <a:r>
              <a:rPr lang="en-US" altLang="zh-CN" dirty="0"/>
              <a:t>484</a:t>
            </a:r>
            <a:r>
              <a:rPr lang="zh-CN" altLang="en-US" dirty="0"/>
              <a:t> </a:t>
            </a:r>
            <a:r>
              <a:rPr lang="en-US" altLang="zh-CN" dirty="0"/>
              <a:t>items</a:t>
            </a:r>
            <a:r>
              <a:rPr lang="zh-CN" altLang="en-US" dirty="0"/>
              <a:t> </a:t>
            </a:r>
            <a:r>
              <a:rPr lang="en-US" altLang="zh-CN" dirty="0"/>
              <a:t>in</a:t>
            </a:r>
            <a:r>
              <a:rPr lang="zh-CN" altLang="en-US" dirty="0"/>
              <a:t> </a:t>
            </a:r>
            <a:r>
              <a:rPr lang="en-US" altLang="zh-CN" dirty="0"/>
              <a:t>EU/Europe</a:t>
            </a:r>
            <a:r>
              <a:rPr lang="zh-CN" altLang="en-US" dirty="0"/>
              <a:t> </a:t>
            </a:r>
            <a:r>
              <a:rPr lang="en-US" altLang="zh-CN" dirty="0"/>
              <a:t>for</a:t>
            </a:r>
            <a:r>
              <a:rPr lang="zh-CN" altLang="en-US" dirty="0"/>
              <a:t> </a:t>
            </a:r>
            <a:r>
              <a:rPr lang="en-US" altLang="zh-CN" dirty="0"/>
              <a:t>four</a:t>
            </a:r>
            <a:r>
              <a:rPr lang="zh-CN" altLang="en-US" dirty="0"/>
              <a:t> </a:t>
            </a:r>
            <a:r>
              <a:rPr lang="en-US" altLang="zh-CN" dirty="0"/>
              <a:t>outlets</a:t>
            </a:r>
            <a:r>
              <a:rPr lang="zh-CN" altLang="en-US" dirty="0"/>
              <a:t> </a:t>
            </a:r>
            <a:r>
              <a:rPr lang="en-US" altLang="zh-CN" dirty="0"/>
              <a:t>in</a:t>
            </a:r>
            <a:r>
              <a:rPr lang="zh-CN" altLang="en-US" dirty="0"/>
              <a:t> </a:t>
            </a:r>
            <a:r>
              <a:rPr lang="en-US" altLang="zh-CN" dirty="0"/>
              <a:t>2</a:t>
            </a:r>
            <a:r>
              <a:rPr lang="zh-CN" altLang="en-US" dirty="0"/>
              <a:t> </a:t>
            </a:r>
            <a:r>
              <a:rPr lang="en-US" altLang="zh-CN" dirty="0"/>
              <a:t>years.</a:t>
            </a:r>
            <a:r>
              <a:rPr lang="zh-CN" altLang="en-US" dirty="0"/>
              <a:t> </a:t>
            </a:r>
            <a:r>
              <a:rPr lang="en-US" altLang="zh-CN" dirty="0"/>
              <a:t>However,</a:t>
            </a:r>
            <a:r>
              <a:rPr lang="zh-CN" altLang="en-US" dirty="0"/>
              <a:t> </a:t>
            </a:r>
            <a:r>
              <a:rPr lang="en-US" altLang="zh-CN" dirty="0"/>
              <a:t>for</a:t>
            </a:r>
            <a:r>
              <a:rPr lang="zh-CN" altLang="en-US" dirty="0"/>
              <a:t> </a:t>
            </a:r>
            <a:r>
              <a:rPr lang="en-US" altLang="zh-CN" dirty="0"/>
              <a:t>PD</a:t>
            </a:r>
            <a:r>
              <a:rPr lang="zh-CN" altLang="en-US" dirty="0"/>
              <a:t> </a:t>
            </a:r>
            <a:r>
              <a:rPr lang="en-US" altLang="zh-CN" dirty="0"/>
              <a:t>in</a:t>
            </a:r>
            <a:r>
              <a:rPr lang="zh-CN" altLang="en-US" dirty="0"/>
              <a:t> </a:t>
            </a:r>
            <a:r>
              <a:rPr lang="en-US" altLang="zh-CN" dirty="0"/>
              <a:t>2020,</a:t>
            </a:r>
            <a:r>
              <a:rPr lang="zh-CN" altLang="en-US" dirty="0"/>
              <a:t> </a:t>
            </a:r>
            <a:r>
              <a:rPr lang="en-US" altLang="zh-CN" dirty="0"/>
              <a:t>CD</a:t>
            </a:r>
            <a:r>
              <a:rPr lang="zh-CN" altLang="en-US" dirty="0"/>
              <a:t> </a:t>
            </a:r>
            <a:r>
              <a:rPr lang="en-US" altLang="zh-CN" dirty="0"/>
              <a:t>in</a:t>
            </a:r>
            <a:r>
              <a:rPr lang="zh-CN" altLang="en-US" dirty="0"/>
              <a:t> </a:t>
            </a:r>
            <a:r>
              <a:rPr lang="en-US" altLang="zh-CN" dirty="0"/>
              <a:t>both</a:t>
            </a:r>
            <a:r>
              <a:rPr lang="zh-CN" altLang="en-US" dirty="0"/>
              <a:t> </a:t>
            </a:r>
            <a:r>
              <a:rPr lang="en-US" altLang="zh-CN" dirty="0"/>
              <a:t>years,</a:t>
            </a:r>
            <a:r>
              <a:rPr lang="zh-CN" altLang="en-US" dirty="0"/>
              <a:t> </a:t>
            </a:r>
            <a:r>
              <a:rPr lang="en-US" altLang="zh-CN" dirty="0"/>
              <a:t>and</a:t>
            </a:r>
            <a:r>
              <a:rPr lang="zh-CN" altLang="en-US" dirty="0"/>
              <a:t> </a:t>
            </a:r>
            <a:r>
              <a:rPr lang="en-US" altLang="zh-CN" dirty="0" err="1"/>
              <a:t>Liaowang</a:t>
            </a:r>
            <a:r>
              <a:rPr lang="zh-CN" altLang="en-US" dirty="0"/>
              <a:t> </a:t>
            </a:r>
            <a:r>
              <a:rPr lang="en-US" altLang="zh-CN" dirty="0"/>
              <a:t>in</a:t>
            </a:r>
            <a:r>
              <a:rPr lang="zh-CN" altLang="en-US" dirty="0"/>
              <a:t> </a:t>
            </a:r>
            <a:r>
              <a:rPr lang="en-US" altLang="zh-CN" dirty="0"/>
              <a:t>2021,</a:t>
            </a:r>
            <a:r>
              <a:rPr lang="zh-CN" altLang="en-US" dirty="0"/>
              <a:t> </a:t>
            </a:r>
            <a:r>
              <a:rPr lang="en-US" altLang="zh-CN" dirty="0"/>
              <a:t>we</a:t>
            </a:r>
            <a:r>
              <a:rPr lang="zh-CN" altLang="en-US" dirty="0"/>
              <a:t> </a:t>
            </a:r>
            <a:r>
              <a:rPr lang="en-US" altLang="zh-CN" dirty="0"/>
              <a:t>have</a:t>
            </a:r>
            <a:r>
              <a:rPr lang="zh-CN" altLang="en-US" dirty="0"/>
              <a:t> </a:t>
            </a:r>
            <a:r>
              <a:rPr lang="en-US" altLang="zh-CN" dirty="0"/>
              <a:t>more</a:t>
            </a:r>
            <a:r>
              <a:rPr lang="zh-CN" altLang="en-US" dirty="0"/>
              <a:t> </a:t>
            </a:r>
            <a:r>
              <a:rPr lang="en-US" altLang="zh-CN" dirty="0"/>
              <a:t>reports</a:t>
            </a:r>
            <a:r>
              <a:rPr lang="zh-CN" altLang="en-US" dirty="0"/>
              <a:t> </a:t>
            </a:r>
            <a:r>
              <a:rPr lang="en-US" altLang="zh-CN" dirty="0"/>
              <a:t>in</a:t>
            </a:r>
            <a:r>
              <a:rPr lang="zh-CN" altLang="en-US" dirty="0"/>
              <a:t> </a:t>
            </a:r>
            <a:r>
              <a:rPr lang="en-US" altLang="zh-CN" dirty="0"/>
              <a:t>the</a:t>
            </a:r>
            <a:r>
              <a:rPr lang="zh-CN" altLang="en-US" dirty="0"/>
              <a:t> </a:t>
            </a:r>
            <a:r>
              <a:rPr lang="en-US" altLang="zh-CN" dirty="0"/>
              <a:t>EU/Europe</a:t>
            </a:r>
            <a:r>
              <a:rPr lang="zh-CN" altLang="en-US" dirty="0"/>
              <a:t> </a:t>
            </a:r>
            <a:r>
              <a:rPr lang="en-US" altLang="zh-CN" dirty="0"/>
              <a:t>context</a:t>
            </a:r>
            <a:r>
              <a:rPr lang="zh-CN" altLang="en-US" dirty="0"/>
              <a:t> </a:t>
            </a:r>
            <a:r>
              <a:rPr lang="en-US" altLang="zh-CN" dirty="0"/>
              <a:t>than</a:t>
            </a:r>
            <a:r>
              <a:rPr lang="zh-CN" altLang="en-US" dirty="0"/>
              <a:t> </a:t>
            </a:r>
            <a:r>
              <a:rPr lang="en-US" altLang="zh-CN" dirty="0"/>
              <a:t>local</a:t>
            </a:r>
            <a:r>
              <a:rPr lang="zh-CN" altLang="en-US" dirty="0"/>
              <a:t> </a:t>
            </a:r>
            <a:r>
              <a:rPr lang="en-US" altLang="zh-CN" dirty="0"/>
              <a:t>context.</a:t>
            </a:r>
            <a:r>
              <a:rPr lang="zh-CN" altLang="en-US" dirty="0"/>
              <a:t> </a:t>
            </a:r>
            <a:r>
              <a:rPr lang="en-US" altLang="zh-CN" dirty="0"/>
              <a:t>The</a:t>
            </a:r>
            <a:r>
              <a:rPr lang="zh-CN" altLang="en-US" dirty="0"/>
              <a:t> </a:t>
            </a:r>
            <a:r>
              <a:rPr lang="en-US" altLang="zh-CN" dirty="0"/>
              <a:t>appearance</a:t>
            </a:r>
            <a:r>
              <a:rPr lang="zh-CN" altLang="en-US" dirty="0"/>
              <a:t> </a:t>
            </a:r>
            <a:r>
              <a:rPr lang="en-US" altLang="zh-CN" dirty="0"/>
              <a:t>in</a:t>
            </a:r>
            <a:r>
              <a:rPr lang="zh-CN" altLang="en-US" dirty="0"/>
              <a:t> </a:t>
            </a:r>
            <a:r>
              <a:rPr lang="en-US" altLang="zh-CN" dirty="0"/>
              <a:t>Asia</a:t>
            </a:r>
            <a:r>
              <a:rPr lang="zh-CN" altLang="en-US" dirty="0"/>
              <a:t> </a:t>
            </a:r>
            <a:r>
              <a:rPr lang="en-US" altLang="zh-CN" dirty="0"/>
              <a:t>is</a:t>
            </a:r>
            <a:r>
              <a:rPr lang="zh-CN" altLang="en-US" dirty="0"/>
              <a:t> </a:t>
            </a:r>
            <a:r>
              <a:rPr lang="en-US" altLang="zh-CN" dirty="0"/>
              <a:t>the</a:t>
            </a:r>
            <a:r>
              <a:rPr lang="zh-CN" altLang="en-US" dirty="0"/>
              <a:t> </a:t>
            </a:r>
            <a:r>
              <a:rPr lang="en-US" altLang="zh-CN" dirty="0"/>
              <a:t>least.</a:t>
            </a:r>
          </a:p>
          <a:p>
            <a:r>
              <a:rPr lang="en-US" altLang="zh-CN" dirty="0"/>
              <a:t>From</a:t>
            </a:r>
            <a:r>
              <a:rPr lang="zh-CN" altLang="en-US" dirty="0"/>
              <a:t> </a:t>
            </a:r>
            <a:r>
              <a:rPr lang="en-US" altLang="zh-CN" dirty="0"/>
              <a:t>2020</a:t>
            </a:r>
            <a:r>
              <a:rPr lang="zh-CN" altLang="en-US" dirty="0"/>
              <a:t> </a:t>
            </a:r>
            <a:r>
              <a:rPr lang="en-US" altLang="zh-CN" dirty="0"/>
              <a:t>to</a:t>
            </a:r>
            <a:r>
              <a:rPr lang="zh-CN" altLang="en-US" dirty="0"/>
              <a:t> </a:t>
            </a:r>
            <a:r>
              <a:rPr lang="en-US" altLang="zh-CN" dirty="0"/>
              <a:t>2021,</a:t>
            </a:r>
            <a:r>
              <a:rPr lang="zh-CN" altLang="en-US" dirty="0"/>
              <a:t> </a:t>
            </a:r>
            <a:r>
              <a:rPr lang="en-US" altLang="zh-CN" dirty="0"/>
              <a:t>t</a:t>
            </a:r>
            <a:r>
              <a:rPr lang="en-US" dirty="0"/>
              <a:t>he news appeared in EU and global context </a:t>
            </a:r>
            <a:r>
              <a:rPr lang="en-US" altLang="zh-CN" dirty="0"/>
              <a:t>decreased</a:t>
            </a:r>
            <a:r>
              <a:rPr lang="en-US" dirty="0"/>
              <a:t>, while the appearance in local, </a:t>
            </a:r>
            <a:r>
              <a:rPr lang="en-US" altLang="zh-CN" dirty="0"/>
              <a:t>Asia</a:t>
            </a:r>
            <a:r>
              <a:rPr lang="en-US" dirty="0"/>
              <a:t> and 3rd country </a:t>
            </a:r>
            <a:r>
              <a:rPr lang="en-US" altLang="zh-CN" dirty="0"/>
              <a:t>context</a:t>
            </a:r>
            <a:r>
              <a:rPr lang="en-US" dirty="0"/>
              <a:t> increased but the changes are mild changes, the scale is around 10-20 items</a:t>
            </a:r>
            <a:r>
              <a:rPr lang="en-US" altLang="zh-CN" dirty="0"/>
              <a:t>.</a:t>
            </a:r>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18</a:t>
            </a:fld>
            <a:endParaRPr lang="en-US"/>
          </a:p>
        </p:txBody>
      </p:sp>
    </p:spTree>
    <p:extLst>
      <p:ext uri="{BB962C8B-B14F-4D97-AF65-F5344CB8AC3E}">
        <p14:creationId xmlns:p14="http://schemas.microsoft.com/office/powerpoint/2010/main" val="276985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For</a:t>
            </a:r>
            <a:r>
              <a:rPr lang="zh-CN" altLang="en-US" sz="1200" dirty="0"/>
              <a:t> </a:t>
            </a:r>
            <a:r>
              <a:rPr lang="en-US" altLang="zh-CN" sz="1200" dirty="0"/>
              <a:t>news</a:t>
            </a:r>
            <a:r>
              <a:rPr lang="zh-CN" altLang="en-US" sz="1200" dirty="0"/>
              <a:t> </a:t>
            </a:r>
            <a:r>
              <a:rPr lang="en-US" altLang="zh-CN" sz="1200" dirty="0"/>
              <a:t>with</a:t>
            </a:r>
            <a:r>
              <a:rPr lang="zh-CN" altLang="en-US" sz="1200" dirty="0"/>
              <a:t> </a:t>
            </a:r>
            <a:r>
              <a:rPr lang="en-US" altLang="zh-CN" sz="1200" dirty="0"/>
              <a:t>major/2</a:t>
            </a:r>
            <a:r>
              <a:rPr lang="en-US" altLang="zh-CN" sz="1200" baseline="30000" dirty="0"/>
              <a:t>nd</a:t>
            </a:r>
            <a:r>
              <a:rPr lang="zh-CN" altLang="en-US" sz="1200" dirty="0"/>
              <a:t> </a:t>
            </a:r>
            <a:r>
              <a:rPr lang="en-US" altLang="zh-CN" sz="1200" dirty="0"/>
              <a:t>in</a:t>
            </a:r>
            <a:r>
              <a:rPr lang="zh-CN" altLang="en-US" sz="1200" dirty="0"/>
              <a:t> </a:t>
            </a:r>
            <a:r>
              <a:rPr lang="en-US" altLang="zh-CN" sz="1200" dirty="0"/>
              <a:t>centrality,</a:t>
            </a:r>
            <a:r>
              <a:rPr lang="zh-CN" altLang="en-US" sz="1200" dirty="0"/>
              <a:t> </a:t>
            </a:r>
            <a:r>
              <a:rPr lang="en-US" altLang="zh-CN" sz="1200" dirty="0"/>
              <a:t>we</a:t>
            </a:r>
            <a:r>
              <a:rPr lang="zh-CN" altLang="en-US" sz="1200" dirty="0"/>
              <a:t> </a:t>
            </a:r>
            <a:r>
              <a:rPr lang="en-US" altLang="zh-CN" sz="1200" dirty="0"/>
              <a:t>can</a:t>
            </a:r>
            <a:r>
              <a:rPr lang="zh-CN" altLang="en-US" sz="1200" dirty="0"/>
              <a:t> </a:t>
            </a:r>
            <a:r>
              <a:rPr lang="en-US" altLang="zh-CN" sz="1200" dirty="0"/>
              <a:t>see</a:t>
            </a:r>
            <a:r>
              <a:rPr lang="zh-CN" altLang="en-US" sz="1200" dirty="0"/>
              <a:t> </a:t>
            </a:r>
            <a:r>
              <a:rPr lang="en-US" altLang="zh-CN" sz="1200" dirty="0"/>
              <a:t>that</a:t>
            </a:r>
            <a:r>
              <a:rPr lang="zh-CN" altLang="en-US" sz="1200" dirty="0"/>
              <a:t> </a:t>
            </a:r>
            <a:r>
              <a:rPr lang="en-US" altLang="zh-CN" sz="1200" dirty="0"/>
              <a:t>the</a:t>
            </a:r>
            <a:r>
              <a:rPr lang="zh-CN" altLang="en-US" sz="1200" dirty="0"/>
              <a:t> </a:t>
            </a:r>
            <a:r>
              <a:rPr lang="en-US" altLang="zh-CN" sz="1200" dirty="0"/>
              <a:t>largest</a:t>
            </a:r>
            <a:r>
              <a:rPr lang="zh-CN" altLang="en-US" sz="1200" dirty="0"/>
              <a:t> </a:t>
            </a:r>
            <a:r>
              <a:rPr lang="en-US" altLang="zh-CN" sz="1200" dirty="0"/>
              <a:t>share</a:t>
            </a:r>
            <a:r>
              <a:rPr lang="zh-CN" altLang="en-US" sz="1200" dirty="0"/>
              <a:t> </a:t>
            </a:r>
            <a:r>
              <a:rPr lang="en-US" altLang="zh-CN" sz="1200" dirty="0"/>
              <a:t>lied</a:t>
            </a:r>
            <a:r>
              <a:rPr lang="zh-CN" altLang="en-US" sz="1200" dirty="0"/>
              <a:t> </a:t>
            </a:r>
            <a:r>
              <a:rPr lang="en-US" altLang="zh-CN" sz="1200" dirty="0"/>
              <a:t>in</a:t>
            </a:r>
            <a:r>
              <a:rPr lang="zh-CN" altLang="en-US" sz="1200" dirty="0"/>
              <a:t> </a:t>
            </a:r>
            <a:r>
              <a:rPr lang="en-US" altLang="zh-CN" sz="1200" dirty="0"/>
              <a:t>the</a:t>
            </a:r>
            <a:r>
              <a:rPr lang="zh-CN" altLang="en-US" sz="1200" dirty="0"/>
              <a:t> </a:t>
            </a:r>
            <a:r>
              <a:rPr lang="en-US" altLang="zh-CN" sz="1200" dirty="0"/>
              <a:t>EU/Europe</a:t>
            </a:r>
            <a:r>
              <a:rPr lang="zh-CN" altLang="en-US" sz="1200" dirty="0"/>
              <a:t> </a:t>
            </a:r>
            <a:r>
              <a:rPr lang="en-US" altLang="zh-CN" sz="1200" dirty="0"/>
              <a:t>context,</a:t>
            </a:r>
            <a:r>
              <a:rPr lang="zh-CN" altLang="en-US" sz="1200" dirty="0"/>
              <a:t> </a:t>
            </a:r>
            <a:r>
              <a:rPr lang="en-US" altLang="zh-CN" sz="1200" dirty="0"/>
              <a:t>and</a:t>
            </a:r>
            <a:r>
              <a:rPr lang="zh-CN" altLang="en-US" sz="1200" dirty="0"/>
              <a:t> </a:t>
            </a:r>
            <a:r>
              <a:rPr lang="en-US" altLang="zh-CN" sz="1200" dirty="0"/>
              <a:t>the</a:t>
            </a:r>
            <a:r>
              <a:rPr lang="zh-CN" altLang="en-US" sz="1200" dirty="0"/>
              <a:t> </a:t>
            </a:r>
            <a:r>
              <a:rPr lang="en-US" altLang="zh-CN" sz="1200" dirty="0"/>
              <a:t>local</a:t>
            </a:r>
            <a:r>
              <a:rPr lang="zh-CN" altLang="en-US" sz="1200" dirty="0"/>
              <a:t> </a:t>
            </a:r>
            <a:r>
              <a:rPr lang="en-US" altLang="zh-CN" sz="1200" dirty="0"/>
              <a:t>context</a:t>
            </a:r>
            <a:r>
              <a:rPr lang="zh-CN" altLang="en-US" sz="1200" dirty="0"/>
              <a:t> </a:t>
            </a:r>
            <a:r>
              <a:rPr lang="en-US" altLang="zh-CN" sz="1200" dirty="0"/>
              <a:t>just</a:t>
            </a:r>
            <a:r>
              <a:rPr lang="zh-CN" altLang="en-US" sz="1200" dirty="0"/>
              <a:t> </a:t>
            </a:r>
            <a:r>
              <a:rPr lang="en-US" altLang="zh-CN" sz="1200" dirty="0"/>
              <a:t>accounted</a:t>
            </a:r>
            <a:r>
              <a:rPr lang="zh-CN" altLang="en-US" sz="1200" dirty="0"/>
              <a:t> </a:t>
            </a:r>
            <a:r>
              <a:rPr lang="en-US" altLang="zh-CN" sz="1200" dirty="0"/>
              <a:t>for</a:t>
            </a:r>
            <a:r>
              <a:rPr lang="zh-CN" altLang="en-US" sz="1200" dirty="0"/>
              <a:t> </a:t>
            </a:r>
            <a:r>
              <a:rPr lang="en-US" altLang="zh-CN" sz="1200" dirty="0"/>
              <a:t>a</a:t>
            </a:r>
            <a:r>
              <a:rPr lang="zh-CN" altLang="en-US" sz="1200" dirty="0"/>
              <a:t> </a:t>
            </a:r>
            <a:r>
              <a:rPr lang="en-US" altLang="zh-CN" sz="1200" dirty="0"/>
              <a:t>small</a:t>
            </a:r>
            <a:r>
              <a:rPr lang="zh-CN" altLang="en-US" sz="1200" dirty="0"/>
              <a:t> </a:t>
            </a:r>
            <a:r>
              <a:rPr lang="en-US" altLang="zh-CN" sz="1200" dirty="0"/>
              <a:t>portion.</a:t>
            </a:r>
            <a:r>
              <a:rPr lang="zh-CN" altLang="en-US" sz="1200" dirty="0"/>
              <a:t> </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a:t>
            </a:r>
            <a:r>
              <a:rPr lang="en-US" altLang="zh-CN" sz="1200" dirty="0"/>
              <a:t>In</a:t>
            </a:r>
            <a:r>
              <a:rPr lang="zh-CN" altLang="en-US" sz="1200" dirty="0"/>
              <a:t> </a:t>
            </a:r>
            <a:r>
              <a:rPr lang="en-US" altLang="zh-CN" sz="1200" dirty="0"/>
              <a:t>2021,</a:t>
            </a:r>
            <a:r>
              <a:rPr lang="zh-CN" altLang="en-US" sz="1200" dirty="0"/>
              <a:t> </a:t>
            </a:r>
            <a:r>
              <a:rPr lang="en-US" altLang="zh-CN" sz="1200" dirty="0"/>
              <a:t>the</a:t>
            </a:r>
            <a:r>
              <a:rPr lang="zh-CN" altLang="en-US" sz="1200" dirty="0"/>
              <a:t> </a:t>
            </a:r>
            <a:r>
              <a:rPr lang="en-US" altLang="zh-CN" sz="1200" dirty="0"/>
              <a:t>100%</a:t>
            </a:r>
            <a:r>
              <a:rPr lang="zh-CN" altLang="en-US" sz="1200" dirty="0"/>
              <a:t> </a:t>
            </a:r>
            <a:r>
              <a:rPr lang="en-US" altLang="zh-CN" sz="1200" dirty="0"/>
              <a:t>of</a:t>
            </a:r>
            <a:r>
              <a:rPr lang="zh-CN" altLang="en-US" sz="1200" dirty="0"/>
              <a:t> </a:t>
            </a:r>
            <a:r>
              <a:rPr lang="en-US" altLang="zh-CN" sz="1200" dirty="0" err="1"/>
              <a:t>liiaowang</a:t>
            </a:r>
            <a:r>
              <a:rPr lang="zh-CN" altLang="en-US" sz="1200" dirty="0"/>
              <a:t> </a:t>
            </a:r>
            <a:r>
              <a:rPr lang="en-US" altLang="zh-CN" sz="1200" dirty="0"/>
              <a:t>in</a:t>
            </a:r>
            <a:r>
              <a:rPr lang="zh-CN" altLang="en-US" sz="1200" dirty="0"/>
              <a:t> </a:t>
            </a:r>
            <a:r>
              <a:rPr lang="en-US" altLang="zh-CN" sz="1200" dirty="0"/>
              <a:t>2021</a:t>
            </a:r>
            <a:r>
              <a:rPr lang="zh-CN" altLang="en-US" sz="1200" dirty="0"/>
              <a:t> </a:t>
            </a:r>
            <a:r>
              <a:rPr lang="en-US" altLang="zh-CN" sz="1200" dirty="0"/>
              <a:t>is</a:t>
            </a:r>
            <a:r>
              <a:rPr lang="zh-CN" altLang="en-US" sz="1200" dirty="0"/>
              <a:t> </a:t>
            </a:r>
            <a:r>
              <a:rPr lang="en-US" altLang="zh-CN" sz="1200" dirty="0"/>
              <a:t>because</a:t>
            </a:r>
            <a:r>
              <a:rPr lang="zh-CN" altLang="en-US" sz="1200" dirty="0"/>
              <a:t> </a:t>
            </a:r>
            <a:r>
              <a:rPr lang="en-US" altLang="zh-CN" sz="1200" dirty="0"/>
              <a:t>it</a:t>
            </a:r>
            <a:r>
              <a:rPr lang="zh-CN" altLang="en-US" sz="1200" dirty="0"/>
              <a:t> </a:t>
            </a:r>
            <a:r>
              <a:rPr lang="en-US" altLang="zh-CN" sz="1200" dirty="0"/>
              <a:t>only</a:t>
            </a:r>
            <a:r>
              <a:rPr lang="zh-CN" altLang="en-US" sz="1200" dirty="0"/>
              <a:t> </a:t>
            </a:r>
            <a:r>
              <a:rPr lang="en-US" altLang="zh-CN" sz="1200" dirty="0"/>
              <a:t>had</a:t>
            </a:r>
            <a:r>
              <a:rPr lang="zh-CN" altLang="en-US" sz="1200" dirty="0"/>
              <a:t> </a:t>
            </a:r>
            <a:r>
              <a:rPr lang="en-US" altLang="zh-CN" sz="1200" dirty="0"/>
              <a:t>1</a:t>
            </a:r>
            <a:r>
              <a:rPr lang="zh-CN" altLang="en-US" sz="1200" dirty="0"/>
              <a:t> </a:t>
            </a:r>
            <a:r>
              <a:rPr lang="en-US" altLang="zh-CN" sz="1200" dirty="0"/>
              <a:t>item</a:t>
            </a:r>
            <a:r>
              <a:rPr lang="zh-CN" altLang="en-US" sz="1200" dirty="0"/>
              <a:t> </a:t>
            </a:r>
            <a:r>
              <a:rPr lang="en-US" altLang="zh-CN" sz="1200" dirty="0"/>
              <a:t>with</a:t>
            </a:r>
            <a:r>
              <a:rPr lang="zh-CN" altLang="en-US" sz="1200" dirty="0"/>
              <a:t> </a:t>
            </a:r>
            <a:r>
              <a:rPr lang="en-US" altLang="zh-CN" sz="1200" dirty="0"/>
              <a:t>a</a:t>
            </a:r>
            <a:r>
              <a:rPr lang="zh-CN" altLang="en-US" sz="1200" dirty="0"/>
              <a:t> </a:t>
            </a:r>
            <a:r>
              <a:rPr lang="en-US" altLang="zh-CN" sz="1200" dirty="0"/>
              <a:t>major/secondary</a:t>
            </a:r>
            <a:r>
              <a:rPr lang="zh-CN" altLang="en-US" sz="1200" dirty="0"/>
              <a:t> </a:t>
            </a:r>
            <a:r>
              <a:rPr lang="en-US" altLang="zh-CN" sz="1200" dirty="0"/>
              <a:t>in</a:t>
            </a:r>
            <a:r>
              <a:rPr lang="zh-CN" altLang="en-US" sz="1200" dirty="0"/>
              <a:t> </a:t>
            </a:r>
            <a:r>
              <a:rPr lang="en-US" altLang="zh-CN" sz="1200" dirty="0"/>
              <a:t>centrality,</a:t>
            </a:r>
            <a:r>
              <a:rPr lang="zh-CN" altLang="en-US" sz="1200" dirty="0"/>
              <a:t> </a:t>
            </a:r>
            <a:r>
              <a:rPr lang="en-US" altLang="zh-CN" sz="1200" dirty="0"/>
              <a:t>and</a:t>
            </a:r>
            <a:r>
              <a:rPr lang="zh-CN" altLang="en-US" sz="1200" dirty="0"/>
              <a:t> </a:t>
            </a:r>
            <a:r>
              <a:rPr lang="en-US" altLang="zh-CN" sz="1200" dirty="0"/>
              <a:t>was</a:t>
            </a:r>
            <a:r>
              <a:rPr lang="zh-CN" altLang="en-US" sz="1200" dirty="0"/>
              <a:t> </a:t>
            </a:r>
            <a:r>
              <a:rPr lang="en-US" altLang="zh-CN" sz="1200" dirty="0"/>
              <a:t>in</a:t>
            </a:r>
            <a:r>
              <a:rPr lang="zh-CN" altLang="en-US" sz="1200" dirty="0"/>
              <a:t> </a:t>
            </a:r>
            <a:r>
              <a:rPr lang="en-US" altLang="zh-CN" sz="1200" dirty="0"/>
              <a:t>global</a:t>
            </a:r>
            <a:r>
              <a:rPr lang="zh-CN" altLang="en-US" sz="1200" dirty="0"/>
              <a:t> </a:t>
            </a:r>
            <a:r>
              <a:rPr lang="en-US" altLang="zh-CN" sz="1200" dirty="0"/>
              <a:t>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19</a:t>
            </a:fld>
            <a:endParaRPr lang="en-US"/>
          </a:p>
        </p:txBody>
      </p:sp>
    </p:spTree>
    <p:extLst>
      <p:ext uri="{BB962C8B-B14F-4D97-AF65-F5344CB8AC3E}">
        <p14:creationId xmlns:p14="http://schemas.microsoft.com/office/powerpoint/2010/main" val="195284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70B5E-3336-45F5-A356-0E18F5C20D54}" type="slidenum">
              <a:rPr lang="en-US" smtClean="0"/>
              <a:t>2</a:t>
            </a:fld>
            <a:endParaRPr lang="en-US"/>
          </a:p>
        </p:txBody>
      </p:sp>
    </p:spTree>
    <p:extLst>
      <p:ext uri="{BB962C8B-B14F-4D97-AF65-F5344CB8AC3E}">
        <p14:creationId xmlns:p14="http://schemas.microsoft.com/office/powerpoint/2010/main" val="378102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a:t>
            </a:r>
            <a:r>
              <a:rPr lang="zh-CN" altLang="en-US" dirty="0"/>
              <a:t> </a:t>
            </a:r>
            <a:r>
              <a:rPr lang="en-US" altLang="zh-CN" dirty="0"/>
              <a:t>most</a:t>
            </a:r>
            <a:r>
              <a:rPr lang="zh-CN" altLang="en-US" dirty="0"/>
              <a:t> </a:t>
            </a:r>
            <a:r>
              <a:rPr lang="en-US" altLang="zh-CN" dirty="0"/>
              <a:t>local</a:t>
            </a:r>
            <a:r>
              <a:rPr lang="zh-CN" altLang="en-US" dirty="0"/>
              <a:t> </a:t>
            </a:r>
            <a:r>
              <a:rPr lang="en-US" altLang="zh-CN" dirty="0"/>
              <a:t>news</a:t>
            </a:r>
            <a:r>
              <a:rPr lang="zh-CN" altLang="en-US" dirty="0"/>
              <a:t> </a:t>
            </a:r>
            <a:r>
              <a:rPr lang="en-US" altLang="zh-CN" dirty="0"/>
              <a:t>items,</a:t>
            </a:r>
            <a:r>
              <a:rPr lang="zh-CN" altLang="en-US" dirty="0"/>
              <a:t> </a:t>
            </a:r>
            <a:r>
              <a:rPr lang="en-US" altLang="zh-CN" dirty="0"/>
              <a:t>EU</a:t>
            </a:r>
            <a:r>
              <a:rPr lang="zh-CN" altLang="en-US" dirty="0"/>
              <a:t> </a:t>
            </a:r>
            <a:r>
              <a:rPr lang="en-US" altLang="zh-CN" dirty="0"/>
              <a:t>is</a:t>
            </a:r>
            <a:r>
              <a:rPr lang="zh-CN" altLang="en-US" dirty="0"/>
              <a:t> </a:t>
            </a:r>
            <a:r>
              <a:rPr lang="en-US" altLang="zh-CN" dirty="0"/>
              <a:t>a</a:t>
            </a:r>
            <a:r>
              <a:rPr lang="zh-CN" altLang="en-US" dirty="0"/>
              <a:t> </a:t>
            </a:r>
            <a:r>
              <a:rPr lang="en-US" altLang="zh-CN" dirty="0"/>
              <a:t>minor</a:t>
            </a:r>
            <a:r>
              <a:rPr lang="zh-CN" altLang="en-US" dirty="0"/>
              <a:t> </a:t>
            </a:r>
            <a:r>
              <a:rPr lang="en-US" altLang="zh-CN" dirty="0"/>
              <a:t>actor.</a:t>
            </a:r>
            <a:r>
              <a:rPr lang="zh-CN" altLang="en-US" dirty="0"/>
              <a:t> </a:t>
            </a:r>
            <a:endParaRPr lang="en-US" altLang="zh-CN" dirty="0"/>
          </a:p>
          <a:p>
            <a:endParaRPr lang="en-US" altLang="zh-CN" dirty="0"/>
          </a:p>
          <a:p>
            <a:r>
              <a:rPr lang="en-US" altLang="zh-CN" dirty="0"/>
              <a:t>Comparing</a:t>
            </a:r>
            <a:r>
              <a:rPr lang="zh-CN" altLang="en-US" dirty="0"/>
              <a:t> </a:t>
            </a:r>
            <a:r>
              <a:rPr lang="en-US" altLang="zh-CN" dirty="0"/>
              <a:t>the</a:t>
            </a:r>
            <a:r>
              <a:rPr lang="zh-CN" altLang="en-US" dirty="0"/>
              <a:t> </a:t>
            </a:r>
            <a:r>
              <a:rPr lang="en-US" altLang="zh-CN" dirty="0"/>
              <a:t>two</a:t>
            </a:r>
            <a:r>
              <a:rPr lang="zh-CN" altLang="en-US" dirty="0"/>
              <a:t> </a:t>
            </a:r>
            <a:r>
              <a:rPr lang="en-US" altLang="zh-CN" dirty="0"/>
              <a:t>years,</a:t>
            </a:r>
            <a:r>
              <a:rPr lang="zh-CN" altLang="en-US" dirty="0"/>
              <a:t> </a:t>
            </a:r>
            <a:r>
              <a:rPr lang="en-US" altLang="zh-CN" dirty="0"/>
              <a:t>we</a:t>
            </a:r>
            <a:r>
              <a:rPr lang="zh-CN" altLang="en-US" dirty="0"/>
              <a:t> </a:t>
            </a:r>
            <a:r>
              <a:rPr lang="en-US" altLang="zh-CN" dirty="0"/>
              <a:t>can</a:t>
            </a:r>
            <a:r>
              <a:rPr lang="zh-CN" altLang="en-US" dirty="0"/>
              <a:t> </a:t>
            </a:r>
            <a:r>
              <a:rPr lang="en-US" altLang="zh-CN" dirty="0"/>
              <a:t>see</a:t>
            </a:r>
            <a:r>
              <a:rPr lang="zh-CN" altLang="en-US" dirty="0"/>
              <a:t> </a:t>
            </a:r>
            <a:r>
              <a:rPr lang="en-US" altLang="zh-CN" dirty="0"/>
              <a:t>the</a:t>
            </a:r>
            <a:r>
              <a:rPr lang="zh-CN" altLang="en-US" dirty="0"/>
              <a:t> </a:t>
            </a:r>
            <a:r>
              <a:rPr lang="en-US" altLang="zh-CN" dirty="0"/>
              <a:t>number</a:t>
            </a:r>
            <a:r>
              <a:rPr lang="zh-CN" altLang="en-US" dirty="0"/>
              <a:t> </a:t>
            </a:r>
            <a:r>
              <a:rPr lang="en-US" altLang="zh-CN" dirty="0"/>
              <a:t>of</a:t>
            </a:r>
            <a:r>
              <a:rPr lang="zh-CN" altLang="en-US" dirty="0"/>
              <a:t> </a:t>
            </a:r>
            <a:r>
              <a:rPr lang="en-US" altLang="zh-CN" dirty="0"/>
              <a:t>local</a:t>
            </a:r>
            <a:r>
              <a:rPr lang="zh-CN" altLang="en-US" dirty="0"/>
              <a:t> </a:t>
            </a:r>
            <a:r>
              <a:rPr lang="en-US" altLang="zh-CN" dirty="0"/>
              <a:t>news</a:t>
            </a:r>
            <a:r>
              <a:rPr lang="zh-CN" altLang="en-US" dirty="0"/>
              <a:t> </a:t>
            </a:r>
            <a:r>
              <a:rPr lang="en-US" altLang="zh-CN" dirty="0"/>
              <a:t>with</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a:t>
            </a:r>
            <a:r>
              <a:rPr lang="zh-CN" altLang="en-US" dirty="0"/>
              <a:t> </a:t>
            </a:r>
            <a:r>
              <a:rPr lang="en-US" altLang="zh-CN" dirty="0"/>
              <a:t>and</a:t>
            </a:r>
            <a:r>
              <a:rPr lang="zh-CN" altLang="en-US" dirty="0"/>
              <a:t> </a:t>
            </a:r>
            <a:r>
              <a:rPr lang="en-US" altLang="zh-CN" dirty="0"/>
              <a:t>secondary</a:t>
            </a:r>
            <a:r>
              <a:rPr lang="zh-CN" altLang="en-US" dirty="0"/>
              <a:t> </a:t>
            </a:r>
            <a:r>
              <a:rPr lang="en-US" altLang="zh-CN" dirty="0"/>
              <a:t>actor</a:t>
            </a:r>
            <a:r>
              <a:rPr lang="zh-CN" altLang="en-US" dirty="0"/>
              <a:t> </a:t>
            </a:r>
            <a:r>
              <a:rPr lang="en-US" altLang="zh-CN" dirty="0"/>
              <a:t>slightly</a:t>
            </a:r>
            <a:r>
              <a:rPr lang="zh-CN" altLang="en-US" dirty="0"/>
              <a:t> </a:t>
            </a:r>
            <a:r>
              <a:rPr lang="en-US" altLang="zh-CN" dirty="0"/>
              <a:t>increase</a:t>
            </a:r>
            <a:r>
              <a:rPr lang="zh-CN" altLang="en-US" dirty="0"/>
              <a:t> </a:t>
            </a:r>
            <a:r>
              <a:rPr lang="en-US" altLang="zh-CN" dirty="0"/>
              <a:t>and</a:t>
            </a:r>
            <a:r>
              <a:rPr lang="zh-CN" altLang="en-US" dirty="0"/>
              <a:t> </a:t>
            </a:r>
            <a:r>
              <a:rPr lang="en-US" altLang="zh-CN" dirty="0"/>
              <a:t>the</a:t>
            </a:r>
            <a:r>
              <a:rPr lang="zh-CN" altLang="en-US" dirty="0"/>
              <a:t> </a:t>
            </a:r>
            <a:r>
              <a:rPr lang="en-US" altLang="zh-CN" dirty="0"/>
              <a:t>number</a:t>
            </a:r>
            <a:r>
              <a:rPr lang="zh-CN" altLang="en-US" dirty="0"/>
              <a:t> </a:t>
            </a:r>
            <a:r>
              <a:rPr lang="en-US" altLang="zh-CN" dirty="0"/>
              <a:t>of</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minor</a:t>
            </a:r>
            <a:r>
              <a:rPr lang="zh-CN" altLang="en-US" dirty="0"/>
              <a:t> </a:t>
            </a:r>
            <a:r>
              <a:rPr lang="en-US" altLang="zh-CN" dirty="0"/>
              <a:t>actor</a:t>
            </a:r>
            <a:r>
              <a:rPr lang="zh-CN" altLang="en-US" dirty="0"/>
              <a:t> </a:t>
            </a:r>
            <a:r>
              <a:rPr lang="en-US" altLang="zh-CN" dirty="0"/>
              <a:t>decrease.</a:t>
            </a:r>
            <a:r>
              <a:rPr lang="zh-CN" altLang="en-US" dirty="0"/>
              <a:t> </a:t>
            </a:r>
            <a:r>
              <a:rPr lang="en-US" altLang="zh-CN" dirty="0"/>
              <a:t>The</a:t>
            </a:r>
            <a:r>
              <a:rPr lang="zh-CN" altLang="en-US" dirty="0"/>
              <a:t> </a:t>
            </a:r>
            <a:r>
              <a:rPr lang="en-US" altLang="zh-CN" dirty="0"/>
              <a:t>increase</a:t>
            </a:r>
            <a:r>
              <a:rPr lang="zh-CN" altLang="en-US" dirty="0"/>
              <a:t> </a:t>
            </a:r>
            <a:r>
              <a:rPr lang="en-US" altLang="zh-CN" dirty="0"/>
              <a:t>in</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a:t>
            </a:r>
            <a:r>
              <a:rPr lang="zh-CN" altLang="en-US" dirty="0"/>
              <a:t> </a:t>
            </a:r>
            <a:r>
              <a:rPr lang="en-US" altLang="zh-CN" dirty="0"/>
              <a:t>actor</a:t>
            </a:r>
            <a:r>
              <a:rPr lang="zh-CN" altLang="en-US" dirty="0"/>
              <a:t> </a:t>
            </a:r>
            <a:r>
              <a:rPr lang="en-US" altLang="zh-CN" dirty="0"/>
              <a:t>is</a:t>
            </a:r>
            <a:r>
              <a:rPr lang="zh-CN" altLang="en-US" dirty="0"/>
              <a:t> </a:t>
            </a:r>
            <a:r>
              <a:rPr lang="en-US" altLang="zh-CN" dirty="0"/>
              <a:t>driven</a:t>
            </a:r>
            <a:r>
              <a:rPr lang="zh-CN" altLang="en-US" dirty="0"/>
              <a:t> </a:t>
            </a:r>
            <a:r>
              <a:rPr lang="en-US" altLang="zh-CN" dirty="0"/>
              <a:t>by</a:t>
            </a:r>
            <a:r>
              <a:rPr lang="zh-CN" altLang="en-US" dirty="0"/>
              <a:t> </a:t>
            </a:r>
            <a:r>
              <a:rPr lang="en-US" altLang="zh-CN" dirty="0"/>
              <a:t>the</a:t>
            </a:r>
            <a:r>
              <a:rPr lang="zh-CN" altLang="en-US" dirty="0"/>
              <a:t> </a:t>
            </a:r>
            <a:r>
              <a:rPr lang="en-US" altLang="zh-CN" dirty="0"/>
              <a:t>rising</a:t>
            </a:r>
            <a:r>
              <a:rPr lang="zh-CN" altLang="en-US" dirty="0"/>
              <a:t> </a:t>
            </a:r>
            <a:r>
              <a:rPr lang="en-US" altLang="zh-CN" dirty="0"/>
              <a:t>number</a:t>
            </a:r>
            <a:r>
              <a:rPr lang="zh-CN" altLang="en-US" dirty="0"/>
              <a:t> </a:t>
            </a:r>
            <a:r>
              <a:rPr lang="en-US" altLang="zh-CN" dirty="0"/>
              <a:t>in</a:t>
            </a:r>
            <a:r>
              <a:rPr lang="zh-CN" altLang="en-US" dirty="0"/>
              <a:t> </a:t>
            </a:r>
            <a:r>
              <a:rPr lang="en-US" altLang="zh-CN" dirty="0"/>
              <a:t>China</a:t>
            </a:r>
            <a:r>
              <a:rPr lang="zh-CN" altLang="en-US" dirty="0"/>
              <a:t> </a:t>
            </a:r>
            <a:r>
              <a:rPr lang="en-US" altLang="zh-CN" dirty="0"/>
              <a:t>Daily,</a:t>
            </a:r>
            <a:r>
              <a:rPr lang="zh-CN" altLang="en-US" dirty="0"/>
              <a:t> </a:t>
            </a:r>
            <a:r>
              <a:rPr lang="en-US" altLang="zh-CN" dirty="0"/>
              <a:t>the</a:t>
            </a:r>
            <a:r>
              <a:rPr lang="zh-CN" altLang="en-US" dirty="0"/>
              <a:t> </a:t>
            </a:r>
            <a:r>
              <a:rPr lang="en-US" altLang="zh-CN" dirty="0"/>
              <a:t>news</a:t>
            </a:r>
            <a:r>
              <a:rPr lang="zh-CN" altLang="en-US" dirty="0"/>
              <a:t> </a:t>
            </a:r>
            <a:r>
              <a:rPr lang="en-US" altLang="zh-CN" dirty="0"/>
              <a:t>with</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a:t>
            </a:r>
            <a:r>
              <a:rPr lang="zh-CN" altLang="en-US" dirty="0"/>
              <a:t> </a:t>
            </a:r>
            <a:r>
              <a:rPr lang="en-US" altLang="zh-CN" dirty="0"/>
              <a:t>actor</a:t>
            </a:r>
            <a:r>
              <a:rPr lang="zh-CN" altLang="en-US" dirty="0"/>
              <a:t> </a:t>
            </a:r>
            <a:r>
              <a:rPr lang="en-US" altLang="zh-CN" dirty="0"/>
              <a:t>in</a:t>
            </a:r>
            <a:r>
              <a:rPr lang="zh-CN" altLang="en-US" dirty="0"/>
              <a:t> </a:t>
            </a:r>
            <a:r>
              <a:rPr lang="en-US" altLang="zh-CN" dirty="0"/>
              <a:t>local</a:t>
            </a:r>
            <a:r>
              <a:rPr lang="zh-CN" altLang="en-US" dirty="0"/>
              <a:t> </a:t>
            </a:r>
            <a:r>
              <a:rPr lang="en-US" altLang="zh-CN" dirty="0"/>
              <a:t>news</a:t>
            </a:r>
            <a:r>
              <a:rPr lang="zh-CN" altLang="en-US" dirty="0"/>
              <a:t> </a:t>
            </a:r>
            <a:r>
              <a:rPr lang="en-US" altLang="zh-CN" dirty="0"/>
              <a:t>rose</a:t>
            </a:r>
            <a:r>
              <a:rPr lang="zh-CN" altLang="en-US" dirty="0"/>
              <a:t> </a:t>
            </a:r>
            <a:r>
              <a:rPr lang="en-US" altLang="zh-CN" dirty="0"/>
              <a:t>from</a:t>
            </a:r>
            <a:r>
              <a:rPr lang="zh-CN" altLang="en-US" dirty="0"/>
              <a:t> </a:t>
            </a:r>
            <a:r>
              <a:rPr lang="en-US" altLang="zh-CN" dirty="0"/>
              <a:t>7</a:t>
            </a:r>
            <a:r>
              <a:rPr lang="zh-CN" altLang="en-US" dirty="0"/>
              <a:t> </a:t>
            </a:r>
            <a:r>
              <a:rPr lang="en-US" altLang="zh-CN" dirty="0"/>
              <a:t>in</a:t>
            </a:r>
            <a:r>
              <a:rPr lang="zh-CN" altLang="en-US" dirty="0"/>
              <a:t> </a:t>
            </a:r>
            <a:r>
              <a:rPr lang="en-US" altLang="zh-CN" dirty="0"/>
              <a:t>2020,</a:t>
            </a:r>
            <a:r>
              <a:rPr lang="zh-CN" altLang="en-US" dirty="0"/>
              <a:t> </a:t>
            </a:r>
            <a:r>
              <a:rPr lang="en-US" altLang="zh-CN" dirty="0"/>
              <a:t>to</a:t>
            </a:r>
            <a:r>
              <a:rPr lang="zh-CN" altLang="en-US" dirty="0"/>
              <a:t> </a:t>
            </a:r>
            <a:r>
              <a:rPr lang="en-US" altLang="zh-CN" dirty="0"/>
              <a:t>26</a:t>
            </a:r>
            <a:r>
              <a:rPr lang="zh-CN" altLang="en-US" dirty="0"/>
              <a:t> </a:t>
            </a:r>
            <a:r>
              <a:rPr lang="en-US" altLang="zh-CN" dirty="0"/>
              <a:t>in</a:t>
            </a:r>
            <a:r>
              <a:rPr lang="zh-CN" altLang="en-US" dirty="0"/>
              <a:t> </a:t>
            </a:r>
            <a:r>
              <a:rPr lang="en-US" altLang="zh-CN" dirty="0"/>
              <a:t>2021,</a:t>
            </a:r>
            <a:r>
              <a:rPr lang="zh-CN" altLang="en-US" dirty="0"/>
              <a:t> </a:t>
            </a:r>
            <a:r>
              <a:rPr lang="en-US" altLang="zh-CN" dirty="0"/>
              <a:t>more</a:t>
            </a:r>
            <a:r>
              <a:rPr lang="zh-CN" altLang="en-US" dirty="0"/>
              <a:t> </a:t>
            </a:r>
            <a:r>
              <a:rPr lang="en-US" altLang="zh-CN" dirty="0"/>
              <a:t>than</a:t>
            </a:r>
            <a:r>
              <a:rPr lang="zh-CN" altLang="en-US" dirty="0"/>
              <a:t> </a:t>
            </a:r>
            <a:r>
              <a:rPr lang="en-US" altLang="zh-CN" dirty="0"/>
              <a:t>a</a:t>
            </a:r>
            <a:r>
              <a:rPr lang="zh-CN" altLang="en-US" dirty="0"/>
              <a:t> </a:t>
            </a:r>
            <a:r>
              <a:rPr lang="en-US" altLang="zh-CN" dirty="0"/>
              <a:t>triple.</a:t>
            </a:r>
            <a:r>
              <a:rPr lang="zh-CN" altLang="en-US" dirty="0"/>
              <a:t> </a:t>
            </a:r>
            <a:endParaRPr lang="en-US" altLang="zh-CN" dirty="0"/>
          </a:p>
          <a:p>
            <a:r>
              <a:rPr lang="en-US" altLang="zh-CN" dirty="0"/>
              <a:t>The</a:t>
            </a:r>
            <a:r>
              <a:rPr lang="zh-CN" altLang="en-US" dirty="0"/>
              <a:t> </a:t>
            </a:r>
            <a:r>
              <a:rPr lang="en-US" altLang="zh-CN" dirty="0"/>
              <a:t>drop</a:t>
            </a:r>
            <a:r>
              <a:rPr lang="zh-CN" altLang="en-US" dirty="0"/>
              <a:t> </a:t>
            </a:r>
            <a:r>
              <a:rPr lang="en-US" altLang="zh-CN" dirty="0"/>
              <a:t>in</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secondary</a:t>
            </a:r>
            <a:r>
              <a:rPr lang="zh-CN" altLang="en-US" dirty="0"/>
              <a:t> </a:t>
            </a:r>
            <a:r>
              <a:rPr lang="en-US" altLang="zh-CN" dirty="0"/>
              <a:t>actor</a:t>
            </a:r>
            <a:r>
              <a:rPr lang="zh-CN" altLang="en-US" dirty="0"/>
              <a:t> </a:t>
            </a:r>
            <a:r>
              <a:rPr lang="en-US" altLang="zh-CN" dirty="0"/>
              <a:t>is</a:t>
            </a:r>
            <a:r>
              <a:rPr lang="zh-CN" altLang="en-US" dirty="0"/>
              <a:t> </a:t>
            </a:r>
            <a:r>
              <a:rPr lang="en-US" altLang="zh-CN" dirty="0"/>
              <a:t>mainly</a:t>
            </a:r>
            <a:r>
              <a:rPr lang="zh-CN" altLang="en-US" dirty="0"/>
              <a:t> </a:t>
            </a:r>
            <a:r>
              <a:rPr lang="en-US" altLang="zh-CN" dirty="0"/>
              <a:t>driven</a:t>
            </a:r>
            <a:r>
              <a:rPr lang="zh-CN" altLang="en-US" dirty="0"/>
              <a:t> </a:t>
            </a:r>
            <a:r>
              <a:rPr lang="en-US" altLang="zh-CN" dirty="0"/>
              <a:t>by</a:t>
            </a:r>
            <a:r>
              <a:rPr lang="zh-CN" altLang="en-US" dirty="0"/>
              <a:t> </a:t>
            </a:r>
            <a:r>
              <a:rPr lang="en-US" altLang="zh-CN" dirty="0"/>
              <a:t>the</a:t>
            </a:r>
            <a:r>
              <a:rPr lang="zh-CN" altLang="en-US" dirty="0"/>
              <a:t> </a:t>
            </a:r>
            <a:r>
              <a:rPr lang="en-US" altLang="zh-CN" dirty="0"/>
              <a:t>decreasing</a:t>
            </a:r>
            <a:r>
              <a:rPr lang="zh-CN" altLang="en-US" dirty="0"/>
              <a:t> </a:t>
            </a:r>
            <a:r>
              <a:rPr lang="en-US" altLang="zh-CN" dirty="0"/>
              <a:t>number</a:t>
            </a:r>
            <a:r>
              <a:rPr lang="zh-CN" altLang="en-US" dirty="0"/>
              <a:t> </a:t>
            </a:r>
            <a:r>
              <a:rPr lang="en-US" altLang="zh-CN" dirty="0"/>
              <a:t>in</a:t>
            </a:r>
            <a:r>
              <a:rPr lang="zh-CN" altLang="en-US" dirty="0"/>
              <a:t> </a:t>
            </a:r>
            <a:r>
              <a:rPr lang="en-US" altLang="zh-CN" dirty="0"/>
              <a:t>ED.</a:t>
            </a:r>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20</a:t>
            </a:fld>
            <a:endParaRPr lang="en-US"/>
          </a:p>
        </p:txBody>
      </p:sp>
    </p:spTree>
    <p:extLst>
      <p:ext uri="{BB962C8B-B14F-4D97-AF65-F5344CB8AC3E}">
        <p14:creationId xmlns:p14="http://schemas.microsoft.com/office/powerpoint/2010/main" val="304297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pleSystemUIFont"/>
                <a:ea typeface="DengXian" panose="02010600030101010101" pitchFamily="2" charset="-122"/>
                <a:cs typeface="AppleSystemUIFont"/>
              </a:rPr>
              <a:t>Overall, China pays more attention to EU’s extra actions, especially for China </a:t>
            </a:r>
            <a:r>
              <a:rPr lang="en-US" altLang="zh-CN" sz="1800" dirty="0">
                <a:solidFill>
                  <a:srgbClr val="000000"/>
                </a:solidFill>
                <a:effectLst/>
                <a:latin typeface="AppleSystemUIFont"/>
                <a:ea typeface="DengXian" panose="02010600030101010101" pitchFamily="2" charset="-122"/>
                <a:cs typeface="AppleSystemUIFont"/>
              </a:rPr>
              <a:t>Daily</a:t>
            </a:r>
            <a:r>
              <a:rPr lang="en-US" sz="1800" dirty="0">
                <a:solidFill>
                  <a:srgbClr val="000000"/>
                </a:solidFill>
                <a:effectLst/>
                <a:latin typeface="AppleSystemUIFont"/>
                <a:ea typeface="DengXian" panose="02010600030101010101" pitchFamily="2" charset="-122"/>
                <a:cs typeface="AppleSystemUIFont"/>
              </a:rPr>
              <a:t>, extra </a:t>
            </a:r>
            <a:r>
              <a:rPr lang="en-US" altLang="zh-CN" sz="1800" dirty="0">
                <a:solidFill>
                  <a:srgbClr val="000000"/>
                </a:solidFill>
                <a:effectLst/>
                <a:latin typeface="AppleSystemUIFont"/>
                <a:ea typeface="DengXian" panose="02010600030101010101" pitchFamily="2" charset="-122"/>
                <a:cs typeface="AppleSystemUIFont"/>
              </a:rPr>
              <a:t>EU</a:t>
            </a:r>
            <a:r>
              <a:rPr lang="en-US" sz="1800" dirty="0">
                <a:solidFill>
                  <a:srgbClr val="000000"/>
                </a:solidFill>
                <a:effectLst/>
                <a:latin typeface="AppleSystemUIFont"/>
                <a:ea typeface="DengXian" panose="02010600030101010101" pitchFamily="2" charset="-122"/>
                <a:cs typeface="AppleSystemUIFont"/>
              </a:rPr>
              <a:t> actions representing 60% of EU actions in 2020 and rose to 69% in 2021.</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solidFill>
                  <a:srgbClr val="000000"/>
                </a:solidFill>
                <a:effectLst/>
                <a:latin typeface="AppleSystemUIFont"/>
                <a:ea typeface="DengXian" panose="02010600030101010101" pitchFamily="2" charset="-122"/>
                <a:cs typeface="AppleSystemUIFont"/>
              </a:rPr>
              <a:t>A significant increase in extra-EU actions </a:t>
            </a:r>
            <a:r>
              <a:rPr lang="en-US" altLang="zh-CN" sz="1800" dirty="0">
                <a:solidFill>
                  <a:srgbClr val="000000"/>
                </a:solidFill>
                <a:effectLst/>
                <a:latin typeface="AppleSystemUIFont"/>
                <a:ea typeface="DengXian" panose="02010600030101010101" pitchFamily="2" charset="-122"/>
                <a:cs typeface="AppleSystemUIFont"/>
              </a:rPr>
              <a:t>was</a:t>
            </a:r>
            <a:r>
              <a:rPr lang="en-US" sz="1800" dirty="0">
                <a:solidFill>
                  <a:srgbClr val="000000"/>
                </a:solidFill>
                <a:effectLst/>
                <a:latin typeface="AppleSystemUIFont"/>
                <a:ea typeface="DengXian" panose="02010600030101010101" pitchFamily="2" charset="-122"/>
                <a:cs typeface="AppleSystemUIFont"/>
              </a:rPr>
              <a:t> found in 2021, mainly driven by the increase in China Daily.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solidFill>
                  <a:srgbClr val="000000"/>
                </a:solidFill>
                <a:effectLst/>
                <a:latin typeface="AppleSystemUIFont"/>
                <a:ea typeface="DengXian" panose="02010600030101010101" pitchFamily="2" charset="-122"/>
                <a:cs typeface="AppleSystemUIFont"/>
              </a:rPr>
              <a:t>The interest in </a:t>
            </a:r>
            <a:r>
              <a:rPr lang="en-US" altLang="zh-CN" sz="1800" dirty="0">
                <a:solidFill>
                  <a:srgbClr val="000000"/>
                </a:solidFill>
                <a:effectLst/>
                <a:latin typeface="AppleSystemUIFont"/>
                <a:ea typeface="DengXian" panose="02010600030101010101" pitchFamily="2" charset="-122"/>
                <a:cs typeface="AppleSystemUIFont"/>
              </a:rPr>
              <a:t>intra-EU</a:t>
            </a:r>
            <a:r>
              <a:rPr lang="en-US" sz="1800" dirty="0">
                <a:solidFill>
                  <a:srgbClr val="000000"/>
                </a:solidFill>
                <a:effectLst/>
                <a:latin typeface="AppleSystemUIFont"/>
                <a:ea typeface="DengXian" panose="02010600030101010101" pitchFamily="2" charset="-122"/>
                <a:cs typeface="AppleSystemUIFont"/>
              </a:rPr>
              <a:t> actions remained at a stable level, in both years.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B70B5E-3336-45F5-A356-0E18F5C20D54}" type="slidenum">
              <a:rPr lang="en-US" smtClean="0"/>
              <a:t>21</a:t>
            </a:fld>
            <a:endParaRPr lang="en-US"/>
          </a:p>
        </p:txBody>
      </p:sp>
    </p:spTree>
    <p:extLst>
      <p:ext uri="{BB962C8B-B14F-4D97-AF65-F5344CB8AC3E}">
        <p14:creationId xmlns:p14="http://schemas.microsoft.com/office/powerpoint/2010/main" val="3830661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For intra actions, China’s printed media is interested most in An Economy </a:t>
            </a:r>
            <a:r>
              <a:rPr lang="en-US" altLang="zh-CN" dirty="0">
                <a:effectLst/>
                <a:latin typeface="Helvetica Neue" panose="02000503000000020004" pitchFamily="2" charset="0"/>
              </a:rPr>
              <a:t>that</a:t>
            </a:r>
            <a:r>
              <a:rPr lang="zh-CN" altLang="en-US" dirty="0">
                <a:effectLst/>
                <a:latin typeface="Helvetica Neue" panose="02000503000000020004" pitchFamily="2" charset="0"/>
              </a:rPr>
              <a:t> </a:t>
            </a:r>
            <a:r>
              <a:rPr lang="en-US" dirty="0">
                <a:effectLst/>
                <a:latin typeface="Helvetica Neue" panose="02000503000000020004" pitchFamily="2" charset="0"/>
              </a:rPr>
              <a:t>Works for People, both the covid-induced decline and recovery. Following that was </a:t>
            </a:r>
            <a:r>
              <a:rPr lang="en-US" altLang="zh-CN" dirty="0">
                <a:effectLst/>
                <a:latin typeface="Helvetica Neue" panose="02000503000000020004" pitchFamily="2" charset="0"/>
              </a:rPr>
              <a:t>P</a:t>
            </a:r>
            <a:r>
              <a:rPr lang="en-US" dirty="0">
                <a:effectLst/>
                <a:latin typeface="Helvetica Neue" panose="02000503000000020004" pitchFamily="2" charset="0"/>
              </a:rPr>
              <a:t>romoting our European Way of Life, mainly about the covid 19 pandemic, including control measures and vaccines. EU integration is the third most important framework in 2020 and the fourth in 2021. Reports about EU integration are about the division in combat the pandemic and how to boost economic rebound. European Green Deal is the fourth most important in 2020 and third in 2021. And Most of them are relevant to climate change, such as reducing carbon emissions. </a:t>
            </a:r>
          </a:p>
          <a:p>
            <a:endParaRPr lang="en-US" dirty="0">
              <a:effectLst/>
              <a:latin typeface="Helvetica Neue" panose="02000503000000020004" pitchFamily="2" charset="0"/>
            </a:endParaRPr>
          </a:p>
          <a:p>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terms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of</a:t>
            </a:r>
            <a:r>
              <a:rPr lang="zh-CN" altLang="en-US" dirty="0">
                <a:effectLst/>
                <a:latin typeface="Helvetica Neue" panose="02000503000000020004" pitchFamily="2" charset="0"/>
              </a:rPr>
              <a:t> </a:t>
            </a:r>
            <a:r>
              <a:rPr lang="en-US" altLang="zh-CN" dirty="0">
                <a:effectLst/>
                <a:latin typeface="Helvetica Neue" panose="02000503000000020004" pitchFamily="2" charset="0"/>
              </a:rPr>
              <a:t>Media,</a:t>
            </a:r>
            <a:r>
              <a:rPr lang="zh-CN" altLang="en-US" dirty="0">
                <a:effectLst/>
                <a:latin typeface="Helvetica Neue" panose="02000503000000020004" pitchFamily="2" charset="0"/>
              </a:rPr>
              <a:t> </a:t>
            </a:r>
            <a:r>
              <a:rPr lang="en-US" altLang="zh-CN" dirty="0">
                <a:effectLst/>
                <a:latin typeface="Helvetica Neue" panose="02000503000000020004" pitchFamily="2" charset="0"/>
              </a:rPr>
              <a:t>PD</a:t>
            </a:r>
            <a:r>
              <a:rPr lang="zh-CN" altLang="en-US" dirty="0">
                <a:effectLst/>
                <a:latin typeface="Helvetica Neue" panose="02000503000000020004" pitchFamily="2" charset="0"/>
              </a:rPr>
              <a:t> </a:t>
            </a:r>
            <a:r>
              <a:rPr lang="en-US" altLang="zh-CN" dirty="0">
                <a:effectLst/>
                <a:latin typeface="Helvetica Neue" panose="02000503000000020004" pitchFamily="2" charset="0"/>
              </a:rPr>
              <a:t>has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an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even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interest</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both</a:t>
            </a:r>
            <a:r>
              <a:rPr lang="zh-CN" altLang="en-US" dirty="0">
                <a:effectLst/>
                <a:latin typeface="Helvetica Neue" panose="02000503000000020004" pitchFamily="2" charset="0"/>
              </a:rPr>
              <a:t> </a:t>
            </a:r>
            <a:r>
              <a:rPr lang="en-US" dirty="0">
                <a:effectLst/>
                <a:latin typeface="Helvetica Neue" panose="02000503000000020004" pitchFamily="2" charset="0"/>
              </a:rPr>
              <a:t>An Economy </a:t>
            </a:r>
            <a:r>
              <a:rPr lang="en-US" altLang="zh-CN" dirty="0">
                <a:effectLst/>
                <a:latin typeface="Helvetica Neue" panose="02000503000000020004" pitchFamily="2" charset="0"/>
              </a:rPr>
              <a:t>that</a:t>
            </a:r>
            <a:r>
              <a:rPr lang="zh-CN" altLang="en-US" dirty="0">
                <a:effectLst/>
                <a:latin typeface="Helvetica Neue" panose="02000503000000020004" pitchFamily="2" charset="0"/>
              </a:rPr>
              <a:t> </a:t>
            </a:r>
            <a:r>
              <a:rPr lang="en-US" dirty="0">
                <a:effectLst/>
                <a:latin typeface="Helvetica Neue" panose="02000503000000020004" pitchFamily="2" charset="0"/>
              </a:rPr>
              <a:t>Works for People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&amp;</a:t>
            </a:r>
            <a:r>
              <a:rPr lang="zh-CN" altLang="en-US" dirty="0">
                <a:effectLst/>
                <a:latin typeface="Helvetica Neue" panose="02000503000000020004" pitchFamily="2" charset="0"/>
              </a:rPr>
              <a:t> </a:t>
            </a:r>
            <a:r>
              <a:rPr lang="en-US" altLang="zh-CN" dirty="0">
                <a:effectLst/>
                <a:latin typeface="Helvetica Neue" panose="02000503000000020004" pitchFamily="2" charset="0"/>
              </a:rPr>
              <a:t>P</a:t>
            </a:r>
            <a:r>
              <a:rPr lang="en-US" dirty="0">
                <a:effectLst/>
                <a:latin typeface="Helvetica Neue" panose="02000503000000020004" pitchFamily="2" charset="0"/>
              </a:rPr>
              <a:t>romoting our European Way of Life</a:t>
            </a:r>
            <a:r>
              <a:rPr lang="en-US" altLang="zh-CN" dirty="0">
                <a:effectLst/>
                <a:latin typeface="Helvetica Neue" panose="02000503000000020004" pitchFamily="2" charset="0"/>
              </a:rPr>
              <a:t>.</a:t>
            </a:r>
            <a:r>
              <a:rPr lang="zh-CN" altLang="en-US" dirty="0">
                <a:effectLst/>
                <a:latin typeface="Helvetica Neue" panose="02000503000000020004" pitchFamily="2" charset="0"/>
              </a:rPr>
              <a:t> </a:t>
            </a:r>
            <a:r>
              <a:rPr lang="en-US" altLang="zh-CN" dirty="0">
                <a:effectLst/>
                <a:latin typeface="Helvetica Neue" panose="02000503000000020004" pitchFamily="2" charset="0"/>
              </a:rPr>
              <a:t>China</a:t>
            </a:r>
            <a:r>
              <a:rPr lang="zh-CN" altLang="en-US" dirty="0">
                <a:effectLst/>
                <a:latin typeface="Helvetica Neue" panose="02000503000000020004" pitchFamily="2" charset="0"/>
              </a:rPr>
              <a:t> </a:t>
            </a:r>
            <a:r>
              <a:rPr lang="en-US" altLang="zh-CN" dirty="0">
                <a:effectLst/>
                <a:latin typeface="Helvetica Neue" panose="02000503000000020004" pitchFamily="2" charset="0"/>
              </a:rPr>
              <a:t>Daily</a:t>
            </a:r>
            <a:r>
              <a:rPr lang="zh-CN" altLang="en-US" dirty="0">
                <a:effectLst/>
                <a:latin typeface="Helvetica Neue" panose="02000503000000020004" pitchFamily="2" charset="0"/>
              </a:rPr>
              <a:t> </a:t>
            </a:r>
            <a:r>
              <a:rPr lang="en-US" altLang="zh-CN" dirty="0">
                <a:effectLst/>
                <a:latin typeface="Helvetica Neue" panose="02000503000000020004" pitchFamily="2" charset="0"/>
              </a:rPr>
              <a:t>was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interested</a:t>
            </a:r>
            <a:r>
              <a:rPr lang="zh-CN" altLang="en-US" dirty="0">
                <a:effectLst/>
                <a:latin typeface="Helvetica Neue" panose="02000503000000020004" pitchFamily="2" charset="0"/>
              </a:rPr>
              <a:t> </a:t>
            </a:r>
            <a:r>
              <a:rPr lang="en-US" altLang="zh-CN" dirty="0">
                <a:effectLst/>
                <a:latin typeface="Helvetica Neue" panose="02000503000000020004" pitchFamily="2" charset="0"/>
              </a:rPr>
              <a:t>more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dirty="0">
                <a:effectLst/>
                <a:latin typeface="Helvetica Neue" panose="02000503000000020004" pitchFamily="2" charset="0"/>
              </a:rPr>
              <a:t>An Economy </a:t>
            </a:r>
            <a:r>
              <a:rPr lang="en-US" altLang="zh-CN" dirty="0">
                <a:effectLst/>
                <a:latin typeface="Helvetica Neue" panose="02000503000000020004" pitchFamily="2" charset="0"/>
              </a:rPr>
              <a:t>that</a:t>
            </a:r>
            <a:r>
              <a:rPr lang="zh-CN" altLang="en-US" dirty="0">
                <a:effectLst/>
                <a:latin typeface="Helvetica Neue" panose="02000503000000020004" pitchFamily="2" charset="0"/>
              </a:rPr>
              <a:t> </a:t>
            </a:r>
            <a:r>
              <a:rPr lang="en-US" dirty="0">
                <a:effectLst/>
                <a:latin typeface="Helvetica Neue" panose="02000503000000020004" pitchFamily="2" charset="0"/>
              </a:rPr>
              <a:t>Works for People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2020</a:t>
            </a:r>
            <a:r>
              <a:rPr lang="zh-CN" altLang="en-US" dirty="0">
                <a:effectLst/>
                <a:latin typeface="Helvetica Neue" panose="02000503000000020004" pitchFamily="2" charset="0"/>
              </a:rPr>
              <a:t> </a:t>
            </a:r>
            <a:r>
              <a:rPr lang="en-US" altLang="zh-CN" dirty="0">
                <a:effectLst/>
                <a:latin typeface="Helvetica Neue" panose="02000503000000020004" pitchFamily="2" charset="0"/>
              </a:rPr>
              <a:t>but</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its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attention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moved</a:t>
            </a:r>
            <a:r>
              <a:rPr lang="zh-CN" altLang="en-US" dirty="0">
                <a:effectLst/>
                <a:latin typeface="Helvetica Neue" panose="02000503000000020004" pitchFamily="2" charset="0"/>
              </a:rPr>
              <a:t> </a:t>
            </a:r>
            <a:r>
              <a:rPr lang="en-US" altLang="zh-CN" dirty="0">
                <a:effectLst/>
                <a:latin typeface="Helvetica Neue" panose="02000503000000020004" pitchFamily="2" charset="0"/>
              </a:rPr>
              <a:t>a</a:t>
            </a:r>
            <a:r>
              <a:rPr lang="zh-CN" altLang="en-US" dirty="0">
                <a:effectLst/>
                <a:latin typeface="Helvetica Neue" panose="02000503000000020004" pitchFamily="2" charset="0"/>
              </a:rPr>
              <a:t> </a:t>
            </a:r>
            <a:r>
              <a:rPr lang="en-US" altLang="zh-CN" dirty="0">
                <a:effectLst/>
                <a:latin typeface="Helvetica Neue" panose="02000503000000020004" pitchFamily="2" charset="0"/>
              </a:rPr>
              <a:t>bit</a:t>
            </a:r>
            <a:r>
              <a:rPr lang="zh-CN" altLang="en-US" dirty="0">
                <a:effectLst/>
                <a:latin typeface="Helvetica Neue" panose="02000503000000020004" pitchFamily="2" charset="0"/>
              </a:rPr>
              <a:t> </a:t>
            </a:r>
            <a:r>
              <a:rPr lang="en-US" altLang="zh-CN" dirty="0">
                <a:effectLst/>
                <a:latin typeface="Helvetica Neue" panose="02000503000000020004" pitchFamily="2" charset="0"/>
              </a:rPr>
              <a:t>to</a:t>
            </a:r>
            <a:r>
              <a:rPr lang="zh-CN" altLang="en-US" dirty="0">
                <a:effectLst/>
                <a:latin typeface="Helvetica Neue" panose="02000503000000020004" pitchFamily="2" charset="0"/>
              </a:rPr>
              <a:t> </a:t>
            </a:r>
            <a:r>
              <a:rPr lang="en-US" altLang="zh-CN" dirty="0">
                <a:effectLst/>
                <a:latin typeface="Helvetica Neue" panose="02000503000000020004" pitchFamily="2" charset="0"/>
              </a:rPr>
              <a:t>P</a:t>
            </a:r>
            <a:r>
              <a:rPr lang="en-US" dirty="0">
                <a:effectLst/>
                <a:latin typeface="Helvetica Neue" panose="02000503000000020004" pitchFamily="2" charset="0"/>
              </a:rPr>
              <a:t>romoting our European Way of Life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2021.</a:t>
            </a:r>
            <a:r>
              <a:rPr lang="zh-CN" altLang="en-US" dirty="0">
                <a:effectLst/>
                <a:latin typeface="Helvetica Neue" panose="02000503000000020004" pitchFamily="2" charset="0"/>
              </a:rPr>
              <a:t> </a:t>
            </a:r>
            <a:r>
              <a:rPr lang="en-US" altLang="zh-CN" dirty="0">
                <a:effectLst/>
                <a:latin typeface="Helvetica Neue" panose="02000503000000020004" pitchFamily="2" charset="0"/>
              </a:rPr>
              <a:t>ED</a:t>
            </a:r>
            <a:r>
              <a:rPr lang="zh-CN" altLang="en-US" dirty="0">
                <a:effectLst/>
                <a:latin typeface="Helvetica Neue" panose="02000503000000020004" pitchFamily="2" charset="0"/>
              </a:rPr>
              <a:t> </a:t>
            </a:r>
            <a:r>
              <a:rPr lang="en-US" altLang="zh-CN" dirty="0">
                <a:effectLst/>
                <a:latin typeface="Helvetica Neue" panose="02000503000000020004" pitchFamily="2" charset="0"/>
              </a:rPr>
              <a:t>has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an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overwhelming</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interest</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dirty="0">
                <a:effectLst/>
                <a:latin typeface="Helvetica Neue" panose="02000503000000020004" pitchFamily="2" charset="0"/>
              </a:rPr>
              <a:t>An Economy </a:t>
            </a:r>
            <a:r>
              <a:rPr lang="en-US" altLang="zh-CN" dirty="0">
                <a:effectLst/>
                <a:latin typeface="Helvetica Neue" panose="02000503000000020004" pitchFamily="2" charset="0"/>
              </a:rPr>
              <a:t>that</a:t>
            </a:r>
            <a:r>
              <a:rPr lang="zh-CN" altLang="en-US" dirty="0">
                <a:effectLst/>
                <a:latin typeface="Helvetica Neue" panose="02000503000000020004" pitchFamily="2" charset="0"/>
              </a:rPr>
              <a:t> </a:t>
            </a:r>
            <a:r>
              <a:rPr lang="en-US" dirty="0">
                <a:effectLst/>
                <a:latin typeface="Helvetica Neue" panose="02000503000000020004" pitchFamily="2" charset="0"/>
              </a:rPr>
              <a:t>Works for People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in</a:t>
            </a:r>
            <a:r>
              <a:rPr lang="zh-CN" altLang="en-US" dirty="0">
                <a:effectLst/>
                <a:latin typeface="Helvetica Neue" panose="02000503000000020004" pitchFamily="2" charset="0"/>
              </a:rPr>
              <a:t> </a:t>
            </a:r>
            <a:r>
              <a:rPr lang="en-US" altLang="zh-CN" dirty="0">
                <a:effectLst/>
                <a:latin typeface="Helvetica Neue" panose="02000503000000020004" pitchFamily="2" charset="0"/>
              </a:rPr>
              <a:t>both</a:t>
            </a:r>
            <a:r>
              <a:rPr lang="zh-CN" altLang="en-US" dirty="0">
                <a:effectLst/>
                <a:latin typeface="Helvetica Neue" panose="02000503000000020004" pitchFamily="2" charset="0"/>
              </a:rPr>
              <a:t> </a:t>
            </a:r>
            <a:r>
              <a:rPr lang="en-US" altLang="zh-CN" dirty="0">
                <a:effectLst/>
                <a:latin typeface="Helvetica Neue" panose="02000503000000020004" pitchFamily="2" charset="0"/>
              </a:rPr>
              <a:t>years.</a:t>
            </a:r>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7AB70B5E-3336-45F5-A356-0E18F5C20D54}" type="slidenum">
              <a:rPr lang="en-US" smtClean="0"/>
              <a:t>22</a:t>
            </a:fld>
            <a:endParaRPr lang="en-US"/>
          </a:p>
        </p:txBody>
      </p:sp>
    </p:spTree>
    <p:extLst>
      <p:ext uri="{BB962C8B-B14F-4D97-AF65-F5344CB8AC3E}">
        <p14:creationId xmlns:p14="http://schemas.microsoft.com/office/powerpoint/2010/main" val="4168813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EU</a:t>
            </a:r>
            <a:r>
              <a:rPr lang="zh-CN" altLang="en-US" dirty="0"/>
              <a:t> </a:t>
            </a:r>
            <a:r>
              <a:rPr lang="en-US" altLang="zh-CN" dirty="0"/>
              <a:t>Integration:</a:t>
            </a:r>
            <a:r>
              <a:rPr lang="zh-CN" altLang="en-US" dirty="0"/>
              <a:t> </a:t>
            </a:r>
            <a:r>
              <a:rPr lang="en-US" altLang="zh-CN" dirty="0"/>
              <a:t>Solidarity</a:t>
            </a:r>
            <a:r>
              <a:rPr lang="zh-CN" altLang="en-US" dirty="0"/>
              <a:t> </a:t>
            </a:r>
            <a:r>
              <a:rPr lang="en-US" altLang="zh-CN" dirty="0"/>
              <a:t>is</a:t>
            </a:r>
            <a:r>
              <a:rPr lang="zh-CN" altLang="en-US" dirty="0"/>
              <a:t> </a:t>
            </a:r>
            <a:r>
              <a:rPr lang="en-US" altLang="zh-CN" dirty="0"/>
              <a:t>challenged</a:t>
            </a:r>
            <a:r>
              <a:rPr lang="zh-CN" altLang="en-US" dirty="0"/>
              <a:t> </a:t>
            </a:r>
            <a:r>
              <a:rPr lang="en-US" altLang="zh-CN" dirty="0"/>
              <a:t>by</a:t>
            </a:r>
            <a:r>
              <a:rPr lang="zh-CN" altLang="en-US" dirty="0"/>
              <a:t> </a:t>
            </a:r>
            <a:r>
              <a:rPr lang="en-US" altLang="zh-CN" dirty="0"/>
              <a:t>member</a:t>
            </a:r>
            <a:r>
              <a:rPr lang="zh-CN" altLang="en-US" dirty="0"/>
              <a:t> </a:t>
            </a:r>
            <a:r>
              <a:rPr lang="en-US" altLang="zh-CN" dirty="0"/>
              <a:t>states’</a:t>
            </a:r>
            <a:r>
              <a:rPr lang="zh-CN" altLang="en-US" dirty="0"/>
              <a:t> </a:t>
            </a:r>
            <a:r>
              <a:rPr lang="en-US" altLang="zh-CN" dirty="0"/>
              <a:t>division</a:t>
            </a:r>
            <a:r>
              <a:rPr lang="zh-CN" altLang="en-US" dirty="0"/>
              <a:t> </a:t>
            </a:r>
            <a:r>
              <a:rPr lang="en-US" altLang="zh-CN" dirty="0"/>
              <a:t>in</a:t>
            </a:r>
            <a:r>
              <a:rPr lang="zh-CN" altLang="en-US" dirty="0"/>
              <a:t> </a:t>
            </a:r>
            <a:r>
              <a:rPr lang="en-US" altLang="zh-CN" dirty="0"/>
              <a:t>combating</a:t>
            </a:r>
            <a:r>
              <a:rPr lang="zh-CN" altLang="en-US" dirty="0"/>
              <a:t> </a:t>
            </a:r>
            <a:r>
              <a:rPr lang="en-US" altLang="zh-CN" dirty="0"/>
              <a:t>against</a:t>
            </a:r>
            <a:r>
              <a:rPr lang="zh-CN" altLang="en-US" dirty="0"/>
              <a:t> </a:t>
            </a:r>
            <a:r>
              <a:rPr lang="en-US" altLang="zh-CN" dirty="0"/>
              <a:t>the</a:t>
            </a:r>
            <a:r>
              <a:rPr lang="zh-CN" altLang="en-US" dirty="0"/>
              <a:t> </a:t>
            </a:r>
            <a:r>
              <a:rPr lang="en-US" altLang="zh-CN" dirty="0"/>
              <a:t>COVID</a:t>
            </a:r>
            <a:r>
              <a:rPr lang="zh-CN" altLang="en-US" dirty="0"/>
              <a:t> </a:t>
            </a:r>
            <a:r>
              <a:rPr lang="en-US" altLang="zh-CN" dirty="0"/>
              <a:t>&amp;</a:t>
            </a:r>
            <a:r>
              <a:rPr lang="zh-CN" altLang="en-US" dirty="0"/>
              <a:t> </a:t>
            </a:r>
            <a:r>
              <a:rPr lang="en-US" altLang="zh-CN" dirty="0"/>
              <a:t>economic</a:t>
            </a:r>
            <a:r>
              <a:rPr lang="zh-CN" altLang="en-US" dirty="0"/>
              <a:t> </a:t>
            </a:r>
            <a:r>
              <a:rPr lang="en-US" altLang="zh-CN" dirty="0"/>
              <a:t>recovery</a:t>
            </a:r>
            <a:r>
              <a:rPr lang="zh-CN" altLang="en-US" dirty="0"/>
              <a:t> </a:t>
            </a:r>
            <a:r>
              <a:rPr lang="en-US" altLang="zh-CN" dirty="0"/>
              <a:t>plan.</a:t>
            </a:r>
            <a:r>
              <a:rPr lang="zh-CN" altLang="en-US" dirty="0"/>
              <a:t> </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23</a:t>
            </a:fld>
            <a:endParaRPr lang="en-US"/>
          </a:p>
        </p:txBody>
      </p:sp>
    </p:spTree>
    <p:extLst>
      <p:ext uri="{BB962C8B-B14F-4D97-AF65-F5344CB8AC3E}">
        <p14:creationId xmlns:p14="http://schemas.microsoft.com/office/powerpoint/2010/main" val="345910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FF0000"/>
                </a:solidFill>
                <a:effectLst/>
                <a:latin typeface="Calibri" panose="020F0502020204030204" pitchFamily="34" charset="0"/>
                <a:ea typeface="等线" panose="02010600030101010101" pitchFamily="2" charset="-122"/>
              </a:rPr>
              <a:t>2020 top 3: </a:t>
            </a:r>
            <a:r>
              <a:rPr lang="en-US" sz="1800" b="0" i="0" u="none" strike="noStrike" dirty="0">
                <a:solidFill>
                  <a:srgbClr val="FF0000"/>
                </a:solidFill>
                <a:effectLst/>
                <a:latin typeface="Times New Roman Regular"/>
                <a:ea typeface="等线" panose="02010600030101010101" pitchFamily="2" charset="-122"/>
              </a:rPr>
              <a:t>A Stronger Europe in the World, Promoting our European Way of Life, EU integration</a:t>
            </a:r>
            <a:r>
              <a:rPr lang="en-US" sz="2800" dirty="0"/>
              <a:t> </a:t>
            </a:r>
          </a:p>
          <a:p>
            <a:r>
              <a:rPr lang="en-US" sz="1800" b="0" i="0" u="none" strike="noStrike" dirty="0">
                <a:solidFill>
                  <a:srgbClr val="FF0000"/>
                </a:solidFill>
                <a:effectLst/>
                <a:latin typeface="Calibri" panose="020F0502020204030204" pitchFamily="34" charset="0"/>
                <a:ea typeface="等线" panose="02010600030101010101" pitchFamily="2" charset="-122"/>
              </a:rPr>
              <a:t>2021 top 3: A Stronger Europe in the World, Promoting our European Way of Life, An Economy </a:t>
            </a:r>
            <a:r>
              <a:rPr lang="en-US" altLang="zh-CN" sz="1800" b="0" i="0" u="none" strike="noStrike" dirty="0">
                <a:solidFill>
                  <a:srgbClr val="FF0000"/>
                </a:solidFill>
                <a:effectLst/>
                <a:latin typeface="Calibri" panose="020F0502020204030204" pitchFamily="34" charset="0"/>
                <a:ea typeface="等线" panose="02010600030101010101" pitchFamily="2" charset="-122"/>
              </a:rPr>
              <a:t>that</a:t>
            </a:r>
            <a:r>
              <a:rPr lang="zh-CN" altLang="en-US" sz="1800" b="0" i="0" u="none" strike="noStrike" dirty="0">
                <a:solidFill>
                  <a:srgbClr val="FF0000"/>
                </a:solidFill>
                <a:effectLst/>
                <a:latin typeface="Calibri" panose="020F0502020204030204" pitchFamily="34" charset="0"/>
                <a:ea typeface="等线" panose="02010600030101010101" pitchFamily="2" charset="-122"/>
              </a:rPr>
              <a:t> </a:t>
            </a:r>
            <a:r>
              <a:rPr lang="en-US" sz="1800" b="0" i="0" u="none" strike="noStrike" dirty="0">
                <a:solidFill>
                  <a:srgbClr val="FF0000"/>
                </a:solidFill>
                <a:effectLst/>
                <a:latin typeface="Calibri" panose="020F0502020204030204" pitchFamily="34" charset="0"/>
                <a:ea typeface="等线" panose="02010600030101010101" pitchFamily="2" charset="-122"/>
              </a:rPr>
              <a:t>Works for People</a:t>
            </a:r>
            <a:r>
              <a:rPr lang="en-US" sz="2800" dirty="0"/>
              <a:t> </a:t>
            </a:r>
          </a:p>
          <a:p>
            <a:endParaRPr lang="en-US" sz="1800" b="0" i="0" u="none" strike="noStrike" dirty="0">
              <a:solidFill>
                <a:srgbClr val="000000"/>
              </a:solidFill>
              <a:effectLst/>
              <a:latin typeface="等线" panose="02010600030101010101" pitchFamily="2" charset="-122"/>
              <a:ea typeface="等线" panose="02010600030101010101" pitchFamily="2" charset="-122"/>
            </a:endParaRPr>
          </a:p>
          <a:p>
            <a:r>
              <a:rPr lang="en-US" sz="1800" b="0" i="0" u="none" strike="noStrike" dirty="0">
                <a:solidFill>
                  <a:srgbClr val="000000"/>
                </a:solidFill>
                <a:effectLst/>
                <a:latin typeface="等线" panose="02010600030101010101" pitchFamily="2" charset="-122"/>
                <a:ea typeface="等线" panose="02010600030101010101" pitchFamily="2" charset="-122"/>
              </a:rPr>
              <a:t>For both 2020 and 2021, most extra</a:t>
            </a:r>
            <a:r>
              <a:rPr lang="en-US" altLang="zh-CN" sz="1800" b="0" i="0" u="none" strike="noStrike" dirty="0">
                <a:solidFill>
                  <a:srgbClr val="000000"/>
                </a:solidFill>
                <a:effectLst/>
                <a:latin typeface="等线" panose="02010600030101010101" pitchFamily="2" charset="-122"/>
                <a:ea typeface="等线" panose="02010600030101010101" pitchFamily="2" charset="-122"/>
              </a:rPr>
              <a:t>-EU</a:t>
            </a:r>
            <a:r>
              <a:rPr lang="en-US" sz="1800" b="0" i="0" u="none" strike="noStrike" dirty="0">
                <a:solidFill>
                  <a:srgbClr val="000000"/>
                </a:solidFill>
                <a:effectLst/>
                <a:latin typeface="等线" panose="02010600030101010101" pitchFamily="2" charset="-122"/>
                <a:ea typeface="等线" panose="02010600030101010101" pitchFamily="2" charset="-122"/>
              </a:rPr>
              <a:t> actions belong to the framework </a:t>
            </a:r>
            <a:r>
              <a:rPr lang="en-US" sz="1800" b="0" i="0" u="none" strike="noStrike" dirty="0">
                <a:solidFill>
                  <a:srgbClr val="FF0000"/>
                </a:solidFill>
                <a:effectLst/>
                <a:latin typeface="Times New Roman Regular"/>
                <a:ea typeface="等线" panose="02010600030101010101" pitchFamily="2" charset="-122"/>
              </a:rPr>
              <a:t>A Stronger Europe in the World</a:t>
            </a:r>
            <a:r>
              <a:rPr lang="en-US" sz="1800" b="0" i="0" u="none" strike="noStrike" dirty="0">
                <a:solidFill>
                  <a:srgbClr val="000000"/>
                </a:solidFill>
                <a:effectLst/>
                <a:latin typeface="等线" panose="02010600030101010101" pitchFamily="2" charset="-122"/>
                <a:ea typeface="等线" panose="02010600030101010101" pitchFamily="2" charset="-122"/>
              </a:rPr>
              <a:t>. The reports in this framework are far more than the rest three in all outlets, in total, 141 in 2020 and 109 in 2021. Especially in 2020. In 2020, the 2nd is EU integration and third is </a:t>
            </a:r>
            <a:r>
              <a:rPr lang="en-US" altLang="zh-CN" sz="1800" b="0" i="0" u="none" strike="noStrike" dirty="0">
                <a:solidFill>
                  <a:srgbClr val="000000"/>
                </a:solidFill>
                <a:effectLst/>
                <a:latin typeface="等线" panose="02010600030101010101" pitchFamily="2" charset="-122"/>
                <a:ea typeface="等线" panose="02010600030101010101" pitchFamily="2" charset="-122"/>
              </a:rPr>
              <a:t>P</a:t>
            </a:r>
            <a:r>
              <a:rPr lang="en-US" sz="1800" b="0" i="0" u="none" strike="noStrike" dirty="0">
                <a:solidFill>
                  <a:srgbClr val="000000"/>
                </a:solidFill>
                <a:effectLst/>
                <a:latin typeface="等线" panose="02010600030101010101" pitchFamily="2" charset="-122"/>
                <a:ea typeface="等线" panose="02010600030101010101" pitchFamily="2" charset="-122"/>
              </a:rPr>
              <a:t>romoting </a:t>
            </a:r>
            <a:r>
              <a:rPr lang="en-US" altLang="zh-CN" sz="1800" b="0" i="0" u="none" strike="noStrike" dirty="0">
                <a:solidFill>
                  <a:srgbClr val="000000"/>
                </a:solidFill>
                <a:effectLst/>
                <a:latin typeface="等线" panose="02010600030101010101" pitchFamily="2" charset="-122"/>
                <a:ea typeface="等线" panose="02010600030101010101" pitchFamily="2" charset="-122"/>
              </a:rPr>
              <a:t>E</a:t>
            </a:r>
            <a:r>
              <a:rPr lang="en-US" sz="1800" b="0" i="0" u="none" strike="noStrike" dirty="0">
                <a:solidFill>
                  <a:srgbClr val="000000"/>
                </a:solidFill>
                <a:effectLst/>
                <a:latin typeface="等线" panose="02010600030101010101" pitchFamily="2" charset="-122"/>
                <a:ea typeface="等线" panose="02010600030101010101" pitchFamily="2" charset="-122"/>
              </a:rPr>
              <a:t>uropean our </a:t>
            </a:r>
            <a:r>
              <a:rPr lang="en-US" altLang="zh-CN" sz="1800" b="0" i="0" u="none" strike="noStrike" dirty="0">
                <a:solidFill>
                  <a:srgbClr val="000000"/>
                </a:solidFill>
                <a:effectLst/>
                <a:latin typeface="等线" panose="02010600030101010101" pitchFamily="2" charset="-122"/>
                <a:ea typeface="等线" panose="02010600030101010101" pitchFamily="2" charset="-122"/>
              </a:rPr>
              <a:t>W</a:t>
            </a:r>
            <a:r>
              <a:rPr lang="en-US" sz="1800" b="0" i="0" u="none" strike="noStrike" dirty="0">
                <a:solidFill>
                  <a:srgbClr val="000000"/>
                </a:solidFill>
                <a:effectLst/>
                <a:latin typeface="等线" panose="02010600030101010101" pitchFamily="2" charset="-122"/>
                <a:ea typeface="等线" panose="02010600030101010101" pitchFamily="2" charset="-122"/>
              </a:rPr>
              <a:t>ay of </a:t>
            </a:r>
            <a:r>
              <a:rPr lang="en-US" altLang="zh-CN" sz="1800" b="0" i="0" u="none" strike="noStrike" dirty="0">
                <a:solidFill>
                  <a:srgbClr val="000000"/>
                </a:solidFill>
                <a:effectLst/>
                <a:latin typeface="等线" panose="02010600030101010101" pitchFamily="2" charset="-122"/>
                <a:ea typeface="等线" panose="02010600030101010101" pitchFamily="2" charset="-122"/>
              </a:rPr>
              <a:t>L</a:t>
            </a:r>
            <a:r>
              <a:rPr lang="en-US" sz="1800" b="0" i="0" u="none" strike="noStrike" dirty="0">
                <a:solidFill>
                  <a:srgbClr val="000000"/>
                </a:solidFill>
                <a:effectLst/>
                <a:latin typeface="等线" panose="02010600030101010101" pitchFamily="2" charset="-122"/>
                <a:ea typeface="等线" panose="02010600030101010101" pitchFamily="2" charset="-122"/>
              </a:rPr>
              <a:t>ife. In 2021, the 2nd was </a:t>
            </a:r>
            <a:r>
              <a:rPr lang="en-US" sz="1800" b="0" i="0" u="none" strike="noStrike" dirty="0">
                <a:solidFill>
                  <a:srgbClr val="FF0000"/>
                </a:solidFill>
                <a:effectLst/>
                <a:latin typeface="Calibri" panose="020F0502020204030204" pitchFamily="34" charset="0"/>
                <a:ea typeface="等线" panose="02010600030101010101" pitchFamily="2" charset="-122"/>
              </a:rPr>
              <a:t>An Economy </a:t>
            </a:r>
            <a:r>
              <a:rPr lang="en-US" altLang="zh-CN" sz="1800" b="0" i="0" u="none" strike="noStrike" dirty="0">
                <a:solidFill>
                  <a:srgbClr val="FF0000"/>
                </a:solidFill>
                <a:effectLst/>
                <a:latin typeface="Calibri" panose="020F0502020204030204" pitchFamily="34" charset="0"/>
                <a:ea typeface="等线" panose="02010600030101010101" pitchFamily="2" charset="-122"/>
              </a:rPr>
              <a:t>that</a:t>
            </a:r>
            <a:r>
              <a:rPr lang="zh-CN" altLang="en-US" sz="1800" b="0" i="0" u="none" strike="noStrike" dirty="0">
                <a:solidFill>
                  <a:srgbClr val="FF0000"/>
                </a:solidFill>
                <a:effectLst/>
                <a:latin typeface="Calibri" panose="020F0502020204030204" pitchFamily="34" charset="0"/>
                <a:ea typeface="等线" panose="02010600030101010101" pitchFamily="2" charset="-122"/>
              </a:rPr>
              <a:t> </a:t>
            </a:r>
            <a:r>
              <a:rPr lang="en-US" sz="1800" b="0" i="0" u="none" strike="noStrike" dirty="0">
                <a:solidFill>
                  <a:srgbClr val="FF0000"/>
                </a:solidFill>
                <a:effectLst/>
                <a:latin typeface="Calibri" panose="020F0502020204030204" pitchFamily="34" charset="0"/>
                <a:ea typeface="等线" panose="02010600030101010101" pitchFamily="2" charset="-122"/>
              </a:rPr>
              <a:t>Works for People</a:t>
            </a:r>
            <a:r>
              <a:rPr lang="en-US" sz="2800" dirty="0"/>
              <a:t> </a:t>
            </a:r>
            <a:r>
              <a:rPr lang="en-US" sz="1800" b="0" i="0" u="none" strike="noStrike" dirty="0">
                <a:solidFill>
                  <a:srgbClr val="000000"/>
                </a:solidFill>
                <a:effectLst/>
                <a:latin typeface="等线" panose="02010600030101010101" pitchFamily="2" charset="-122"/>
                <a:ea typeface="等线" panose="02010600030101010101" pitchFamily="2" charset="-122"/>
              </a:rPr>
              <a:t>and the third is </a:t>
            </a:r>
            <a:r>
              <a:rPr lang="en-US" sz="1800" b="0" i="0" u="none" strike="noStrike" dirty="0">
                <a:solidFill>
                  <a:srgbClr val="FF0000"/>
                </a:solidFill>
                <a:effectLst/>
                <a:latin typeface="Times New Roman Regular"/>
                <a:ea typeface="等线" panose="02010600030101010101" pitchFamily="2" charset="-122"/>
              </a:rPr>
              <a:t>Promoting our European Way of Life</a:t>
            </a:r>
            <a:r>
              <a:rPr lang="en-US" sz="1800" b="0" i="0" u="none" strike="noStrike" dirty="0">
                <a:solidFill>
                  <a:srgbClr val="000000"/>
                </a:solidFill>
                <a:effectLst/>
                <a:latin typeface="等线" panose="02010600030101010101" pitchFamily="2" charset="-122"/>
                <a:ea typeface="等线" panose="02010600030101010101" pitchFamily="2" charset="-122"/>
              </a:rPr>
              <a:t>.</a:t>
            </a:r>
            <a:r>
              <a:rPr lang="en-US" dirty="0"/>
              <a:t> </a:t>
            </a:r>
          </a:p>
          <a:p>
            <a:endParaRPr lang="en-US" dirty="0"/>
          </a:p>
          <a:p>
            <a:r>
              <a:rPr lang="en-US" altLang="zh-CN" sz="1800" b="0" i="0" u="none" strike="noStrike" dirty="0">
                <a:solidFill>
                  <a:srgbClr val="000000"/>
                </a:solidFill>
                <a:effectLst/>
                <a:latin typeface="等线" panose="02010600030101010101" pitchFamily="2" charset="-122"/>
                <a:ea typeface="等线" panose="02010600030101010101" pitchFamily="2" charset="-122"/>
              </a:rPr>
              <a:t>In</a:t>
            </a:r>
            <a:r>
              <a:rPr lang="en-US" sz="1800" b="0" i="0" u="none" strike="noStrike" dirty="0">
                <a:solidFill>
                  <a:srgbClr val="000000"/>
                </a:solidFill>
                <a:effectLst/>
                <a:latin typeface="等线" panose="02010600030101010101" pitchFamily="2" charset="-122"/>
                <a:ea typeface="等线" panose="02010600030101010101" pitchFamily="2" charset="-122"/>
              </a:rPr>
              <a:t> terms of outlets, the 2nd most important in PD &amp;CD is promoting and in ED is an economy as it is a business daily</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A significant increase in reports about </a:t>
            </a:r>
            <a:r>
              <a:rPr lang="en-US" sz="1800" b="0" i="0" u="none" strike="noStrike" dirty="0">
                <a:solidFill>
                  <a:srgbClr val="FF0000"/>
                </a:solidFill>
                <a:effectLst/>
                <a:latin typeface="Calibri" panose="020F0502020204030204" pitchFamily="34" charset="0"/>
                <a:ea typeface="等线" panose="02010600030101010101" pitchFamily="2" charset="-122"/>
              </a:rPr>
              <a:t>An Economy </a:t>
            </a:r>
            <a:r>
              <a:rPr lang="en-US" altLang="zh-CN" sz="1800" b="0" i="0" u="none" strike="noStrike" dirty="0">
                <a:solidFill>
                  <a:srgbClr val="FF0000"/>
                </a:solidFill>
                <a:effectLst/>
                <a:latin typeface="Calibri" panose="020F0502020204030204" pitchFamily="34" charset="0"/>
                <a:ea typeface="等线" panose="02010600030101010101" pitchFamily="2" charset="-122"/>
              </a:rPr>
              <a:t>that</a:t>
            </a:r>
            <a:r>
              <a:rPr lang="zh-CN" altLang="en-US" sz="1800" b="0" i="0" u="none" strike="noStrike" dirty="0">
                <a:solidFill>
                  <a:srgbClr val="FF0000"/>
                </a:solidFill>
                <a:effectLst/>
                <a:latin typeface="Calibri" panose="020F0502020204030204" pitchFamily="34" charset="0"/>
                <a:ea typeface="等线" panose="02010600030101010101" pitchFamily="2" charset="-122"/>
              </a:rPr>
              <a:t> </a:t>
            </a:r>
            <a:r>
              <a:rPr lang="en-US" sz="1800" b="0" i="0" u="none" strike="noStrike" dirty="0">
                <a:solidFill>
                  <a:srgbClr val="FF0000"/>
                </a:solidFill>
                <a:effectLst/>
                <a:latin typeface="Calibri" panose="020F0502020204030204" pitchFamily="34" charset="0"/>
                <a:ea typeface="等线" panose="02010600030101010101" pitchFamily="2" charset="-122"/>
              </a:rPr>
              <a:t>Works for People</a:t>
            </a:r>
            <a:r>
              <a:rPr lang="en-US" sz="2800" dirty="0"/>
              <a:t> </a:t>
            </a:r>
            <a:r>
              <a:rPr lang="en-US" sz="1800" b="0" i="0" u="none" strike="noStrike" dirty="0">
                <a:solidFill>
                  <a:srgbClr val="000000"/>
                </a:solidFill>
                <a:effectLst/>
                <a:latin typeface="等线" panose="02010600030101010101" pitchFamily="2" charset="-122"/>
                <a:ea typeface="等线" panose="02010600030101010101" pitchFamily="2" charset="-122"/>
              </a:rPr>
              <a:t>was found in 2021, 56 in 2021 compared to from in 2020. The increase was more in China daily – the subframe of an eco mainly in trade (19), 6 of them are about positive trends  in EU-China trade, 5 of them are driven by the geographical indicator, 5 of them are about China-EU Comprehensive Agreement on Investment has been challenged by the Xinjiang and Hong Kong issue, 3 of them are about the EU-US trade conflicts have been resolved. </a:t>
            </a:r>
            <a:endParaRPr lang="en-US" altLang="zh-CN" dirty="0"/>
          </a:p>
        </p:txBody>
      </p:sp>
      <p:sp>
        <p:nvSpPr>
          <p:cNvPr id="4" name="Slide Number Placeholder 3"/>
          <p:cNvSpPr>
            <a:spLocks noGrp="1"/>
          </p:cNvSpPr>
          <p:nvPr>
            <p:ph type="sldNum" sz="quarter" idx="5"/>
          </p:nvPr>
        </p:nvSpPr>
        <p:spPr/>
        <p:txBody>
          <a:bodyPr/>
          <a:lstStyle/>
          <a:p>
            <a:fld id="{7AB70B5E-3336-45F5-A356-0E18F5C20D54}" type="slidenum">
              <a:rPr lang="en-US" smtClean="0"/>
              <a:t>24</a:t>
            </a:fld>
            <a:endParaRPr lang="en-US"/>
          </a:p>
        </p:txBody>
      </p:sp>
    </p:spTree>
    <p:extLst>
      <p:ext uri="{BB962C8B-B14F-4D97-AF65-F5344CB8AC3E}">
        <p14:creationId xmlns:p14="http://schemas.microsoft.com/office/powerpoint/2010/main" val="60858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solidFill>
                  <a:srgbClr val="002060"/>
                </a:solidFill>
                <a:effectLst/>
                <a:latin typeface="Times New Roman" panose="02020603050405020304" pitchFamily="18" charset="0"/>
                <a:cs typeface="Times New Roman" panose="02020603050405020304" pitchFamily="18" charset="0"/>
              </a:rPr>
              <a:t>A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S</a:t>
            </a:r>
            <a:r>
              <a:rPr lang="en-US" sz="1200" b="0" u="none" strike="noStrike" dirty="0">
                <a:solidFill>
                  <a:srgbClr val="002060"/>
                </a:solidFill>
                <a:effectLst/>
                <a:latin typeface="Times New Roman" panose="02020603050405020304" pitchFamily="18" charset="0"/>
                <a:cs typeface="Times New Roman" panose="02020603050405020304" pitchFamily="18" charset="0"/>
              </a:rPr>
              <a:t>tronger Europe in the world</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CFSP:</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1)</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EU-China</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bilateral</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cooperation</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&amp;</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tensions;</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2)</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multilateral</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cooperation</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in</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global</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challenges</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such</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as</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controlling</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the</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COVID,</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global</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economic</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recovery</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and</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climate</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change;</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3)</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EU</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in</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US-China</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1200" b="0" u="none" strike="noStrike" dirty="0">
                <a:solidFill>
                  <a:srgbClr val="002060"/>
                </a:solidFill>
                <a:effectLst/>
                <a:latin typeface="Times New Roman" panose="02020603050405020304" pitchFamily="18" charset="0"/>
                <a:cs typeface="Times New Roman" panose="02020603050405020304" pitchFamily="18" charset="0"/>
              </a:rPr>
              <a:t>relations.</a:t>
            </a:r>
            <a:r>
              <a:rPr lang="zh-CN" altLang="en-US" sz="1200" b="0" u="none" strike="noStrike" dirty="0">
                <a:solidFill>
                  <a:srgbClr val="002060"/>
                </a:solidFill>
                <a:effectLst/>
                <a:latin typeface="Times New Roman" panose="02020603050405020304" pitchFamily="18" charset="0"/>
                <a:cs typeface="Times New Roman" panose="02020603050405020304" pitchFamily="18" charset="0"/>
              </a:rPr>
              <a:t>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B70B5E-3336-45F5-A356-0E18F5C20D54}" type="slidenum">
              <a:rPr lang="en-US" smtClean="0"/>
              <a:t>25</a:t>
            </a:fld>
            <a:endParaRPr lang="en-US"/>
          </a:p>
        </p:txBody>
      </p:sp>
    </p:spTree>
    <p:extLst>
      <p:ext uri="{BB962C8B-B14F-4D97-AF65-F5344CB8AC3E}">
        <p14:creationId xmlns:p14="http://schemas.microsoft.com/office/powerpoint/2010/main" val="152589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Around</a:t>
            </a:r>
            <a:r>
              <a:rPr lang="zh-CN" altLang="en-US" dirty="0"/>
              <a:t> </a:t>
            </a:r>
            <a:r>
              <a:rPr lang="en-US" altLang="zh-CN" dirty="0"/>
              <a:t>30%</a:t>
            </a:r>
            <a:r>
              <a:rPr lang="zh-CN" altLang="en-US" dirty="0"/>
              <a:t> </a:t>
            </a:r>
            <a:r>
              <a:rPr lang="en-US" altLang="zh-CN" dirty="0"/>
              <a:t>of</a:t>
            </a:r>
            <a:r>
              <a:rPr lang="zh-CN" altLang="en-US" dirty="0"/>
              <a:t> </a:t>
            </a:r>
            <a:r>
              <a:rPr lang="en-US" altLang="zh-CN" dirty="0"/>
              <a:t>reports</a:t>
            </a:r>
            <a:r>
              <a:rPr lang="zh-CN" altLang="en-US" dirty="0"/>
              <a:t> </a:t>
            </a:r>
            <a:r>
              <a:rPr lang="en-US" altLang="zh-CN" dirty="0"/>
              <a:t>with</a:t>
            </a:r>
            <a:r>
              <a:rPr lang="zh-CN" altLang="en-US" dirty="0"/>
              <a:t> </a:t>
            </a:r>
            <a:r>
              <a:rPr lang="en-US" altLang="zh-CN" dirty="0"/>
              <a:t>EU</a:t>
            </a:r>
            <a:r>
              <a:rPr lang="zh-CN" altLang="en-US" dirty="0"/>
              <a:t> </a:t>
            </a:r>
            <a:r>
              <a:rPr lang="en-US" altLang="zh-CN" dirty="0"/>
              <a:t>as</a:t>
            </a:r>
            <a:r>
              <a:rPr lang="zh-CN" altLang="en-US" dirty="0"/>
              <a:t> </a:t>
            </a:r>
            <a:r>
              <a:rPr lang="en-US" altLang="zh-CN" dirty="0"/>
              <a:t>a</a:t>
            </a:r>
            <a:r>
              <a:rPr lang="zh-CN" altLang="en-US" dirty="0"/>
              <a:t> </a:t>
            </a:r>
            <a:r>
              <a:rPr lang="en-US" altLang="zh-CN" dirty="0"/>
              <a:t>major</a:t>
            </a:r>
            <a:r>
              <a:rPr lang="zh-CN" altLang="en-US" dirty="0"/>
              <a:t> </a:t>
            </a:r>
            <a:r>
              <a:rPr lang="en-US" altLang="zh-CN" dirty="0"/>
              <a:t>or</a:t>
            </a:r>
            <a:r>
              <a:rPr lang="zh-CN" altLang="en-US" dirty="0"/>
              <a:t> </a:t>
            </a:r>
            <a:r>
              <a:rPr lang="en-US" altLang="zh-CN" dirty="0"/>
              <a:t>secondary</a:t>
            </a:r>
            <a:r>
              <a:rPr lang="zh-CN" altLang="en-US" dirty="0"/>
              <a:t> </a:t>
            </a:r>
            <a:r>
              <a:rPr lang="en-US" altLang="zh-CN" dirty="0"/>
              <a:t>actor</a:t>
            </a:r>
            <a:r>
              <a:rPr lang="zh-CN" altLang="en-US" dirty="0"/>
              <a:t> </a:t>
            </a:r>
            <a:r>
              <a:rPr lang="en-US" altLang="zh-CN" dirty="0"/>
              <a:t>mentioned</a:t>
            </a:r>
            <a:r>
              <a:rPr lang="zh-CN" altLang="en-US" dirty="0"/>
              <a:t> </a:t>
            </a:r>
            <a:r>
              <a:rPr lang="en-US" altLang="zh-CN" dirty="0"/>
              <a:t>bilateral</a:t>
            </a:r>
            <a:r>
              <a:rPr lang="zh-CN" altLang="en-US" dirty="0"/>
              <a:t> </a:t>
            </a:r>
            <a:r>
              <a:rPr lang="en-US" altLang="zh-CN" dirty="0"/>
              <a:t>relations</a:t>
            </a:r>
            <a:r>
              <a:rPr lang="zh-CN" altLang="en-US" dirty="0"/>
              <a:t> </a:t>
            </a:r>
            <a:r>
              <a:rPr lang="en-US" altLang="zh-CN" dirty="0"/>
              <a:t>in</a:t>
            </a:r>
            <a:r>
              <a:rPr lang="zh-CN" altLang="en-US" dirty="0"/>
              <a:t> </a:t>
            </a:r>
            <a:r>
              <a:rPr lang="en-US" altLang="zh-CN" dirty="0"/>
              <a:t>2020,</a:t>
            </a:r>
            <a:r>
              <a:rPr lang="zh-CN" altLang="en-US" dirty="0"/>
              <a:t> </a:t>
            </a:r>
            <a:r>
              <a:rPr lang="en-US" altLang="zh-CN" dirty="0"/>
              <a:t>the</a:t>
            </a:r>
            <a:r>
              <a:rPr lang="zh-CN" altLang="en-US" dirty="0"/>
              <a:t> </a:t>
            </a:r>
            <a:r>
              <a:rPr lang="en-US" altLang="zh-CN" dirty="0"/>
              <a:t>percentage</a:t>
            </a:r>
            <a:r>
              <a:rPr lang="zh-CN" altLang="en-US" dirty="0"/>
              <a:t> </a:t>
            </a:r>
            <a:r>
              <a:rPr lang="en-US" altLang="zh-CN" dirty="0"/>
              <a:t>slightly</a:t>
            </a:r>
            <a:r>
              <a:rPr lang="zh-CN" altLang="en-US" dirty="0"/>
              <a:t> </a:t>
            </a:r>
            <a:r>
              <a:rPr lang="en-US" altLang="zh-CN" dirty="0"/>
              <a:t>increase</a:t>
            </a:r>
            <a:r>
              <a:rPr lang="zh-CN" altLang="en-US" dirty="0"/>
              <a:t> </a:t>
            </a:r>
            <a:r>
              <a:rPr lang="en-US" altLang="zh-CN" dirty="0"/>
              <a:t>to</a:t>
            </a:r>
            <a:r>
              <a:rPr lang="zh-CN" altLang="en-US" dirty="0"/>
              <a:t> </a:t>
            </a:r>
            <a:r>
              <a:rPr lang="en-US" altLang="zh-CN" dirty="0"/>
              <a:t>36%</a:t>
            </a:r>
            <a:r>
              <a:rPr lang="zh-CN" altLang="en-US" dirty="0"/>
              <a:t> </a:t>
            </a:r>
            <a:r>
              <a:rPr lang="en-US" altLang="zh-CN" dirty="0"/>
              <a:t>in</a:t>
            </a:r>
            <a:r>
              <a:rPr lang="zh-CN" altLang="en-US" dirty="0"/>
              <a:t> </a:t>
            </a:r>
            <a:r>
              <a:rPr lang="en-US" altLang="zh-CN" dirty="0"/>
              <a:t>2021.</a:t>
            </a:r>
            <a:r>
              <a:rPr lang="zh-CN" altLang="en-US" dirty="0"/>
              <a:t> </a:t>
            </a:r>
            <a:r>
              <a:rPr lang="en-US" altLang="zh-CN" dirty="0"/>
              <a:t>The</a:t>
            </a:r>
            <a:r>
              <a:rPr lang="zh-CN" altLang="en-US" dirty="0"/>
              <a:t> </a:t>
            </a:r>
            <a:r>
              <a:rPr lang="en-US" altLang="zh-CN" dirty="0"/>
              <a:t>major</a:t>
            </a:r>
            <a:r>
              <a:rPr lang="zh-CN" altLang="en-US" dirty="0"/>
              <a:t> </a:t>
            </a:r>
            <a:r>
              <a:rPr lang="en-US" altLang="zh-CN" dirty="0"/>
              <a:t>increase</a:t>
            </a:r>
            <a:r>
              <a:rPr lang="zh-CN" altLang="en-US" dirty="0"/>
              <a:t> </a:t>
            </a:r>
            <a:r>
              <a:rPr lang="en-US" altLang="zh-CN" dirty="0"/>
              <a:t>was</a:t>
            </a:r>
            <a:r>
              <a:rPr lang="zh-CN" altLang="en-US" dirty="0"/>
              <a:t> </a:t>
            </a:r>
            <a:r>
              <a:rPr lang="en-US" altLang="zh-CN" dirty="0"/>
              <a:t>in</a:t>
            </a:r>
            <a:r>
              <a:rPr lang="zh-CN" altLang="en-US" dirty="0"/>
              <a:t> </a:t>
            </a:r>
            <a:r>
              <a:rPr lang="en-US" altLang="zh-CN" dirty="0"/>
              <a:t>China</a:t>
            </a:r>
            <a:r>
              <a:rPr lang="zh-CN" altLang="en-US" dirty="0"/>
              <a:t> </a:t>
            </a:r>
            <a:r>
              <a:rPr lang="en-US" altLang="zh-CN" dirty="0"/>
              <a:t>daily,</a:t>
            </a:r>
            <a:r>
              <a:rPr lang="zh-CN" altLang="en-US" dirty="0"/>
              <a:t> </a:t>
            </a:r>
            <a:r>
              <a:rPr lang="en-US" altLang="zh-CN" dirty="0"/>
              <a:t>whose</a:t>
            </a:r>
            <a:r>
              <a:rPr lang="zh-CN" altLang="en-US" dirty="0"/>
              <a:t> </a:t>
            </a:r>
            <a:r>
              <a:rPr lang="en-US" altLang="zh-CN" dirty="0"/>
              <a:t>number</a:t>
            </a:r>
            <a:r>
              <a:rPr lang="zh-CN" altLang="en-US" dirty="0"/>
              <a:t> </a:t>
            </a:r>
            <a:r>
              <a:rPr lang="en-US" altLang="zh-CN" dirty="0"/>
              <a:t>in</a:t>
            </a:r>
            <a:r>
              <a:rPr lang="zh-CN" altLang="en-US" dirty="0"/>
              <a:t> </a:t>
            </a:r>
            <a:r>
              <a:rPr lang="en-US" altLang="zh-CN" dirty="0"/>
              <a:t>2021</a:t>
            </a:r>
            <a:r>
              <a:rPr lang="zh-CN" altLang="en-US" dirty="0"/>
              <a:t> </a:t>
            </a:r>
            <a:r>
              <a:rPr lang="en-US" altLang="zh-CN" dirty="0"/>
              <a:t>doubled</a:t>
            </a:r>
            <a:r>
              <a:rPr lang="zh-CN" altLang="en-US" dirty="0"/>
              <a:t> </a:t>
            </a:r>
            <a:r>
              <a:rPr lang="en-US" altLang="zh-CN" dirty="0"/>
              <a:t>the</a:t>
            </a:r>
            <a:r>
              <a:rPr lang="zh-CN" altLang="en-US" dirty="0"/>
              <a:t> </a:t>
            </a:r>
            <a:r>
              <a:rPr lang="en-US" altLang="zh-CN" dirty="0"/>
              <a:t>one</a:t>
            </a:r>
            <a:r>
              <a:rPr lang="zh-CN" altLang="en-US" dirty="0"/>
              <a:t> </a:t>
            </a:r>
            <a:r>
              <a:rPr lang="en-US" altLang="zh-CN" dirty="0"/>
              <a:t>in</a:t>
            </a:r>
            <a:r>
              <a:rPr lang="zh-CN" altLang="en-US" dirty="0"/>
              <a:t> </a:t>
            </a:r>
            <a:r>
              <a:rPr lang="en-US" altLang="zh-CN" dirty="0"/>
              <a:t>2020.</a:t>
            </a:r>
            <a:r>
              <a:rPr lang="zh-CN" altLang="en-US" dirty="0"/>
              <a:t> </a:t>
            </a:r>
            <a:r>
              <a:rPr lang="en-US" altLang="zh-CN" dirty="0"/>
              <a:t>For</a:t>
            </a:r>
            <a:r>
              <a:rPr lang="zh-CN" altLang="en-US" dirty="0"/>
              <a:t> </a:t>
            </a:r>
            <a:r>
              <a:rPr lang="en-US" altLang="zh-CN" dirty="0"/>
              <a:t>PD,</a:t>
            </a:r>
            <a:r>
              <a:rPr lang="zh-CN" altLang="en-US" dirty="0"/>
              <a:t> </a:t>
            </a:r>
            <a:r>
              <a:rPr lang="en-US" altLang="zh-CN" dirty="0"/>
              <a:t>ED</a:t>
            </a:r>
            <a:r>
              <a:rPr lang="zh-CN" altLang="en-US" dirty="0"/>
              <a:t> </a:t>
            </a:r>
            <a:r>
              <a:rPr lang="en-US" altLang="zh-CN" dirty="0"/>
              <a:t>and</a:t>
            </a:r>
            <a:r>
              <a:rPr lang="zh-CN" altLang="en-US" dirty="0"/>
              <a:t> </a:t>
            </a:r>
            <a:r>
              <a:rPr lang="en-US" altLang="zh-CN" dirty="0"/>
              <a:t>LW,</a:t>
            </a:r>
            <a:r>
              <a:rPr lang="zh-CN" altLang="en-US" dirty="0"/>
              <a:t> </a:t>
            </a:r>
            <a:r>
              <a:rPr lang="en-US" altLang="zh-CN" dirty="0"/>
              <a:t>it</a:t>
            </a:r>
            <a:r>
              <a:rPr lang="zh-CN" altLang="en-US" dirty="0"/>
              <a:t> </a:t>
            </a:r>
            <a:r>
              <a:rPr lang="en-US" altLang="zh-CN" dirty="0"/>
              <a:t>is</a:t>
            </a:r>
            <a:r>
              <a:rPr lang="zh-CN" altLang="en-US" dirty="0"/>
              <a:t> </a:t>
            </a:r>
            <a:r>
              <a:rPr lang="en-US" altLang="zh-CN" dirty="0"/>
              <a:t>in</a:t>
            </a:r>
            <a:r>
              <a:rPr lang="zh-CN" altLang="en-US" dirty="0"/>
              <a:t> </a:t>
            </a:r>
            <a:r>
              <a:rPr lang="en-US" altLang="zh-CN" dirty="0"/>
              <a:t>a</a:t>
            </a:r>
            <a:r>
              <a:rPr lang="zh-CN" altLang="en-US" dirty="0"/>
              <a:t> </a:t>
            </a:r>
            <a:r>
              <a:rPr lang="en-US" altLang="zh-CN" dirty="0"/>
              <a:t>stable</a:t>
            </a:r>
            <a:r>
              <a:rPr lang="zh-CN" altLang="en-US" dirty="0"/>
              <a:t> </a:t>
            </a:r>
            <a:r>
              <a:rPr lang="en-US" altLang="zh-CN" dirty="0"/>
              <a:t>level.</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26</a:t>
            </a:fld>
            <a:endParaRPr lang="en-US"/>
          </a:p>
        </p:txBody>
      </p:sp>
    </p:spTree>
    <p:extLst>
      <p:ext uri="{BB962C8B-B14F-4D97-AF65-F5344CB8AC3E}">
        <p14:creationId xmlns:p14="http://schemas.microsoft.com/office/powerpoint/2010/main" val="3877501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CAI</a:t>
            </a:r>
            <a:r>
              <a:rPr lang="zh-CN" altLang="en-US" dirty="0"/>
              <a:t> </a:t>
            </a:r>
            <a:r>
              <a:rPr lang="en-US" altLang="zh-CN" dirty="0"/>
              <a:t>stands</a:t>
            </a:r>
            <a:r>
              <a:rPr lang="zh-CN" altLang="en-US" dirty="0"/>
              <a:t> </a:t>
            </a:r>
            <a:r>
              <a:rPr lang="en-US" altLang="zh-CN" dirty="0"/>
              <a:t>for</a:t>
            </a:r>
            <a:r>
              <a:rPr lang="zh-CN" altLang="en-US" dirty="0"/>
              <a:t> </a:t>
            </a:r>
            <a:r>
              <a:rPr lang="en-US" altLang="zh-CN" dirty="0"/>
              <a:t>EU-China</a:t>
            </a:r>
            <a:r>
              <a:rPr lang="zh-CN" altLang="en-US" dirty="0"/>
              <a:t> </a:t>
            </a:r>
            <a:r>
              <a:rPr lang="en-US" altLang="zh-CN" dirty="0"/>
              <a:t>Comprehensive</a:t>
            </a:r>
            <a:r>
              <a:rPr lang="zh-CN" altLang="en-US" dirty="0"/>
              <a:t> </a:t>
            </a:r>
            <a:r>
              <a:rPr lang="en-US" altLang="zh-CN" dirty="0"/>
              <a:t>Agreement</a:t>
            </a:r>
            <a:r>
              <a:rPr lang="zh-CN" altLang="en-US" dirty="0"/>
              <a:t> </a:t>
            </a:r>
            <a:r>
              <a:rPr lang="en-US" altLang="zh-CN" dirty="0"/>
              <a:t>in</a:t>
            </a:r>
            <a:r>
              <a:rPr lang="zh-CN" altLang="en-US" dirty="0"/>
              <a:t> </a:t>
            </a:r>
            <a:r>
              <a:rPr lang="en-US" altLang="zh-CN" dirty="0"/>
              <a:t>Investment</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27</a:t>
            </a:fld>
            <a:endParaRPr lang="en-US"/>
          </a:p>
        </p:txBody>
      </p:sp>
    </p:spTree>
    <p:extLst>
      <p:ext uri="{BB962C8B-B14F-4D97-AF65-F5344CB8AC3E}">
        <p14:creationId xmlns:p14="http://schemas.microsoft.com/office/powerpoint/2010/main" val="396762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n=49</a:t>
            </a:r>
            <a:r>
              <a:rPr lang="en-US" altLang="zh-CN" dirty="0"/>
              <a:t>8</a:t>
            </a:r>
            <a:r>
              <a:rPr lang="en-US" dirty="0"/>
              <a:t>=2</a:t>
            </a:r>
            <a:r>
              <a:rPr lang="en-US" altLang="zh-CN" dirty="0"/>
              <a:t>29</a:t>
            </a:r>
            <a:r>
              <a:rPr lang="en-US" dirty="0"/>
              <a:t> in 2020 + 269 in 2021</a:t>
            </a:r>
          </a:p>
          <a:p>
            <a:endParaRPr lang="en-US" dirty="0"/>
          </a:p>
          <a:p>
            <a:r>
              <a:rPr lang="en-US" sz="1800" b="0" i="0" u="none" strike="noStrike" dirty="0">
                <a:solidFill>
                  <a:srgbClr val="000000"/>
                </a:solidFill>
                <a:effectLst/>
                <a:latin typeface="等线" panose="02010600030101010101" pitchFamily="2" charset="-122"/>
                <a:ea typeface="等线" panose="02010600030101010101" pitchFamily="2" charset="-122"/>
              </a:rPr>
              <a:t>Overall, 42% of the reports with EU as a major or secondary actor was negative reports, 30% for positive and 24% for neutral.</a:t>
            </a:r>
            <a:r>
              <a:rPr lang="en-US" dirty="0"/>
              <a:t> </a:t>
            </a:r>
          </a:p>
          <a:p>
            <a:endParaRPr lang="en-US" sz="1800" b="0" i="0" u="none" strike="noStrike" dirty="0">
              <a:solidFill>
                <a:srgbClr val="000000"/>
              </a:solidFill>
              <a:effectLst/>
              <a:latin typeface="等线" panose="02010600030101010101" pitchFamily="2" charset="-122"/>
              <a:ea typeface="等线" panose="02010600030101010101" pitchFamily="2" charset="-122"/>
            </a:endParaRPr>
          </a:p>
          <a:p>
            <a:r>
              <a:rPr lang="en-US" sz="1800" b="0" i="0" u="none" strike="noStrike" dirty="0">
                <a:solidFill>
                  <a:srgbClr val="000000"/>
                </a:solidFill>
                <a:effectLst/>
                <a:latin typeface="等线" panose="02010600030101010101" pitchFamily="2" charset="-122"/>
                <a:ea typeface="等线" panose="02010600030101010101" pitchFamily="2" charset="-122"/>
              </a:rPr>
              <a:t>From 2020 to 2021, the number of negative reports increased</a:t>
            </a:r>
            <a:r>
              <a:rPr lang="en-US" altLang="zh-CN" sz="1800" b="0" i="0" u="none" strike="noStrike" dirty="0">
                <a:solidFill>
                  <a:srgbClr val="000000"/>
                </a:solidFill>
                <a:effectLst/>
                <a:latin typeface="等线" panose="02010600030101010101" pitchFamily="2" charset="-122"/>
                <a:ea typeface="等线" panose="02010600030101010101" pitchFamily="2" charset="-122"/>
              </a:rPr>
              <a:t>.</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N</a:t>
            </a:r>
            <a:r>
              <a:rPr lang="en-US" sz="1800" b="0" i="0" u="none" strike="noStrike" dirty="0">
                <a:solidFill>
                  <a:srgbClr val="000000"/>
                </a:solidFill>
                <a:effectLst/>
                <a:latin typeface="等线" panose="02010600030101010101" pitchFamily="2" charset="-122"/>
                <a:ea typeface="等线" panose="02010600030101010101" pitchFamily="2" charset="-122"/>
              </a:rPr>
              <a:t>otably</a:t>
            </a:r>
            <a:r>
              <a:rPr lang="en-US" altLang="zh-CN" sz="1800" b="0" i="0" u="none" strike="noStrike" dirty="0">
                <a:solidFill>
                  <a:srgbClr val="000000"/>
                </a:solidFill>
                <a:effectLst/>
                <a:latin typeface="等线" panose="02010600030101010101" pitchFamily="2" charset="-122"/>
                <a:ea typeface="等线" panose="02010600030101010101" pitchFamily="2" charset="-122"/>
              </a:rPr>
              <a:t>,</a:t>
            </a:r>
            <a:r>
              <a:rPr lang="en-US" sz="1800" b="0" i="0" u="none" strike="noStrike" dirty="0">
                <a:solidFill>
                  <a:srgbClr val="000000"/>
                </a:solidFill>
                <a:effectLst/>
                <a:latin typeface="等线" panose="02010600030101010101" pitchFamily="2" charset="-122"/>
                <a:ea typeface="等线" panose="02010600030101010101" pitchFamily="2" charset="-122"/>
              </a:rPr>
              <a:t> in People‘s Daily and China </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Daily</a:t>
            </a:r>
            <a:r>
              <a:rPr lang="en-US" sz="1800" b="0" i="0" u="none" strike="noStrike" dirty="0">
                <a:solidFill>
                  <a:srgbClr val="000000"/>
                </a:solidFill>
                <a:effectLst/>
                <a:latin typeface="等线" panose="02010600030101010101" pitchFamily="2" charset="-122"/>
                <a:ea typeface="等线" panose="02010600030101010101" pitchFamily="2" charset="-122"/>
              </a:rPr>
              <a:t>, the number in 2021 was around double of the</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number</a:t>
            </a:r>
            <a:r>
              <a:rPr lang="en-US" sz="1800" b="0" i="0" u="none" strike="noStrike" dirty="0">
                <a:solidFill>
                  <a:srgbClr val="000000"/>
                </a:solidFill>
                <a:effectLst/>
                <a:latin typeface="等线" panose="02010600030101010101" pitchFamily="2" charset="-122"/>
                <a:ea typeface="等线" panose="02010600030101010101" pitchFamily="2" charset="-122"/>
              </a:rPr>
              <a:t> in 2020. </a:t>
            </a:r>
            <a:r>
              <a:rPr lang="en-US" altLang="zh-CN" sz="1800" b="0" i="0" u="none" strike="noStrike" dirty="0">
                <a:solidFill>
                  <a:srgbClr val="000000"/>
                </a:solidFill>
                <a:effectLst/>
                <a:latin typeface="等线" panose="02010600030101010101" pitchFamily="2" charset="-122"/>
                <a:ea typeface="等线" panose="02010600030101010101" pitchFamily="2" charset="-122"/>
              </a:rPr>
              <a:t>Negative</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reports</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represented</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35%</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of</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total</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reports</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in</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2020</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and</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rose</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to</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57%</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in</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2021.</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sz="1800" b="0" i="0" u="none" strike="noStrike" dirty="0">
                <a:solidFill>
                  <a:srgbClr val="000000"/>
                </a:solidFill>
                <a:effectLst/>
                <a:latin typeface="等线" panose="02010600030101010101" pitchFamily="2" charset="-122"/>
                <a:ea typeface="等线" panose="02010600030101010101" pitchFamily="2" charset="-122"/>
              </a:rPr>
              <a:t>However, in Economic daily, </a:t>
            </a:r>
            <a:r>
              <a:rPr lang="en-US" altLang="zh-CN" sz="1800" b="0" i="0" u="none" strike="noStrike" dirty="0">
                <a:solidFill>
                  <a:srgbClr val="000000"/>
                </a:solidFill>
                <a:effectLst/>
                <a:latin typeface="等线" panose="02010600030101010101" pitchFamily="2" charset="-122"/>
                <a:ea typeface="等线" panose="02010600030101010101" pitchFamily="2" charset="-122"/>
              </a:rPr>
              <a:t>the</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number</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of</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sz="1800" b="0" i="0" u="none" strike="noStrike" dirty="0">
                <a:solidFill>
                  <a:srgbClr val="000000"/>
                </a:solidFill>
                <a:effectLst/>
                <a:latin typeface="等线" panose="02010600030101010101" pitchFamily="2" charset="-122"/>
                <a:ea typeface="等线" panose="02010600030101010101" pitchFamily="2" charset="-122"/>
              </a:rPr>
              <a:t>negative reports </a:t>
            </a:r>
            <a:r>
              <a:rPr lang="en-US" altLang="zh-CN" sz="1800" b="0" i="0" u="none" strike="noStrike" dirty="0">
                <a:solidFill>
                  <a:srgbClr val="000000"/>
                </a:solidFill>
                <a:effectLst/>
                <a:latin typeface="等线" panose="02010600030101010101" pitchFamily="2" charset="-122"/>
                <a:ea typeface="等线" panose="02010600030101010101" pitchFamily="2" charset="-122"/>
              </a:rPr>
              <a:t>decreased</a:t>
            </a:r>
            <a:r>
              <a:rPr lang="en-US" sz="1800" b="0" i="0" u="none" strike="noStrike" dirty="0">
                <a:solidFill>
                  <a:srgbClr val="000000"/>
                </a:solidFill>
                <a:effectLst/>
                <a:latin typeface="等线" panose="02010600030101010101" pitchFamily="2" charset="-122"/>
                <a:ea typeface="等线" panose="02010600030101010101" pitchFamily="2" charset="-122"/>
              </a:rPr>
              <a:t> in 2021 compared to 2020</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The share of positive reports sharply </a:t>
            </a:r>
            <a:r>
              <a:rPr lang="en-US" altLang="zh-CN" sz="1800" b="0" i="0" u="none" strike="noStrike" dirty="0">
                <a:solidFill>
                  <a:srgbClr val="000000"/>
                </a:solidFill>
                <a:effectLst/>
                <a:latin typeface="等线" panose="02010600030101010101" pitchFamily="2" charset="-122"/>
                <a:ea typeface="等线" panose="02010600030101010101" pitchFamily="2" charset="-122"/>
              </a:rPr>
              <a:t>decreased</a:t>
            </a:r>
            <a:r>
              <a:rPr lang="en-US" sz="1800" b="0" i="0" u="none" strike="noStrike" dirty="0">
                <a:solidFill>
                  <a:srgbClr val="000000"/>
                </a:solidFill>
                <a:effectLst/>
                <a:latin typeface="等线" panose="02010600030101010101" pitchFamily="2" charset="-122"/>
                <a:ea typeface="等线" panose="02010600030101010101" pitchFamily="2" charset="-122"/>
              </a:rPr>
              <a:t> in </a:t>
            </a:r>
            <a:r>
              <a:rPr lang="en-US" altLang="zh-CN" sz="1800" b="0" i="0" u="none" strike="noStrike" dirty="0">
                <a:solidFill>
                  <a:srgbClr val="000000"/>
                </a:solidFill>
                <a:effectLst/>
                <a:latin typeface="等线" panose="02010600030101010101" pitchFamily="2" charset="-122"/>
                <a:ea typeface="等线" panose="02010600030101010101" pitchFamily="2" charset="-122"/>
              </a:rPr>
              <a:t>P</a:t>
            </a:r>
            <a:r>
              <a:rPr lang="en-US" sz="1800" b="0" i="0" u="none" strike="noStrike" dirty="0">
                <a:solidFill>
                  <a:srgbClr val="000000"/>
                </a:solidFill>
                <a:effectLst/>
                <a:latin typeface="等线" panose="02010600030101010101" pitchFamily="2" charset="-122"/>
                <a:ea typeface="等线" panose="02010600030101010101" pitchFamily="2" charset="-122"/>
              </a:rPr>
              <a:t>eople’s </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r>
              <a:rPr lang="en-US" sz="1800" b="0" i="0" u="none" strike="noStrike" dirty="0">
                <a:solidFill>
                  <a:srgbClr val="000000"/>
                </a:solidFill>
                <a:effectLst/>
                <a:latin typeface="等线" panose="02010600030101010101" pitchFamily="2" charset="-122"/>
                <a:ea typeface="等线" panose="02010600030101010101" pitchFamily="2" charset="-122"/>
              </a:rPr>
              <a:t>aily</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(40%</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-&gt;</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22%)</a:t>
            </a:r>
            <a:r>
              <a:rPr lang="en-US" sz="1800" b="0" i="0" u="none" strike="noStrike" dirty="0">
                <a:solidFill>
                  <a:srgbClr val="000000"/>
                </a:solidFill>
                <a:effectLst/>
                <a:latin typeface="等线" panose="02010600030101010101" pitchFamily="2" charset="-122"/>
                <a:ea typeface="等线" panose="02010600030101010101" pitchFamily="2" charset="-122"/>
              </a:rPr>
              <a:t>, but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moderately</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sz="1800" b="0" i="0" u="none" strike="noStrike" dirty="0">
                <a:solidFill>
                  <a:srgbClr val="000000"/>
                </a:solidFill>
                <a:effectLst/>
                <a:latin typeface="等线" panose="02010600030101010101" pitchFamily="2" charset="-122"/>
                <a:ea typeface="等线" panose="02010600030101010101" pitchFamily="2" charset="-122"/>
              </a:rPr>
              <a:t>increase</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r>
              <a:rPr lang="en-US" sz="1800" b="0" i="0" u="none" strike="noStrike" dirty="0">
                <a:solidFill>
                  <a:srgbClr val="000000"/>
                </a:solidFill>
                <a:effectLst/>
                <a:latin typeface="等线" panose="02010600030101010101" pitchFamily="2" charset="-122"/>
                <a:ea typeface="等线" panose="02010600030101010101" pitchFamily="2" charset="-122"/>
              </a:rPr>
              <a:t> in China </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Daily</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(22%</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-&gt;</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altLang="zh-CN" sz="1800" b="0" i="0" u="none" strike="noStrike" dirty="0">
                <a:solidFill>
                  <a:srgbClr val="000000"/>
                </a:solidFill>
                <a:effectLst/>
                <a:latin typeface="等线" panose="02010600030101010101" pitchFamily="2" charset="-122"/>
                <a:ea typeface="等线" panose="02010600030101010101" pitchFamily="2" charset="-122"/>
              </a:rPr>
              <a:t>29%).</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dirty="0"/>
              <a:t> </a:t>
            </a:r>
          </a:p>
          <a:p>
            <a:endParaRPr lang="en-US" dirty="0"/>
          </a:p>
          <a:p>
            <a:r>
              <a:rPr lang="en-US" dirty="0"/>
              <a:t>The percentage of </a:t>
            </a:r>
            <a:r>
              <a:rPr lang="en-US" altLang="zh-CN" dirty="0"/>
              <a:t>positive</a:t>
            </a:r>
            <a:r>
              <a:rPr lang="zh-CN" altLang="en-US" dirty="0"/>
              <a:t> </a:t>
            </a:r>
            <a:r>
              <a:rPr lang="en-US" altLang="zh-CN" dirty="0"/>
              <a:t>and</a:t>
            </a:r>
            <a:r>
              <a:rPr lang="zh-CN" altLang="en-US" dirty="0"/>
              <a:t> </a:t>
            </a:r>
            <a:r>
              <a:rPr lang="en-US" dirty="0"/>
              <a:t>neutral reports</a:t>
            </a:r>
            <a:r>
              <a:rPr lang="zh-CN" altLang="en-US" dirty="0"/>
              <a:t> </a:t>
            </a:r>
            <a:r>
              <a:rPr lang="en-US" altLang="zh-CN" dirty="0"/>
              <a:t>of</a:t>
            </a:r>
            <a:r>
              <a:rPr lang="zh-CN" altLang="en-US" dirty="0"/>
              <a:t> </a:t>
            </a:r>
            <a:r>
              <a:rPr lang="en-US" altLang="zh-CN" dirty="0"/>
              <a:t>the</a:t>
            </a:r>
            <a:r>
              <a:rPr lang="zh-CN" altLang="en-US" dirty="0"/>
              <a:t> </a:t>
            </a:r>
            <a:r>
              <a:rPr lang="en-US" altLang="zh-CN" dirty="0"/>
              <a:t>total</a:t>
            </a:r>
            <a:r>
              <a:rPr lang="zh-CN" altLang="en-US" dirty="0"/>
              <a:t> </a:t>
            </a:r>
            <a:r>
              <a:rPr lang="en-US" altLang="zh-CN" dirty="0"/>
              <a:t>reports</a:t>
            </a:r>
            <a:r>
              <a:rPr lang="en-US" dirty="0"/>
              <a:t> </a:t>
            </a:r>
            <a:r>
              <a:rPr lang="en-US" altLang="zh-CN" dirty="0"/>
              <a:t>is</a:t>
            </a:r>
            <a:r>
              <a:rPr lang="en-US" dirty="0"/>
              <a:t> quite stable</a:t>
            </a:r>
            <a:r>
              <a:rPr lang="en-US" altLang="zh-CN"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28</a:t>
            </a:fld>
            <a:endParaRPr lang="en-US"/>
          </a:p>
        </p:txBody>
      </p:sp>
    </p:spTree>
    <p:extLst>
      <p:ext uri="{BB962C8B-B14F-4D97-AF65-F5344CB8AC3E}">
        <p14:creationId xmlns:p14="http://schemas.microsoft.com/office/powerpoint/2010/main" val="2316338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194</a:t>
            </a:r>
            <a:r>
              <a:rPr lang="zh-CN" altLang="en-US" dirty="0"/>
              <a:t> </a:t>
            </a:r>
            <a:r>
              <a:rPr lang="en-US" altLang="zh-CN" dirty="0"/>
              <a:t>=</a:t>
            </a:r>
            <a:r>
              <a:rPr lang="zh-CN" altLang="en-US" dirty="0"/>
              <a:t> </a:t>
            </a:r>
            <a:r>
              <a:rPr lang="en-US" altLang="zh-CN" dirty="0"/>
              <a:t>96</a:t>
            </a:r>
            <a:r>
              <a:rPr lang="zh-CN" altLang="en-US" dirty="0"/>
              <a:t> </a:t>
            </a:r>
            <a:r>
              <a:rPr lang="en-US" altLang="zh-CN" dirty="0"/>
              <a:t>in</a:t>
            </a:r>
            <a:r>
              <a:rPr lang="zh-CN" altLang="en-US" dirty="0"/>
              <a:t> </a:t>
            </a:r>
            <a:r>
              <a:rPr lang="en-US" altLang="zh-CN" dirty="0"/>
              <a:t>2020</a:t>
            </a:r>
            <a:r>
              <a:rPr lang="zh-CN" altLang="en-US" dirty="0"/>
              <a:t> </a:t>
            </a:r>
            <a:r>
              <a:rPr lang="en-US" altLang="zh-CN" dirty="0"/>
              <a:t>+</a:t>
            </a:r>
            <a:r>
              <a:rPr lang="zh-CN" altLang="en-US" dirty="0"/>
              <a:t> </a:t>
            </a:r>
            <a:r>
              <a:rPr lang="en-US" altLang="zh-CN" dirty="0"/>
              <a:t>98</a:t>
            </a:r>
            <a:r>
              <a:rPr lang="zh-CN" altLang="en-US" dirty="0"/>
              <a:t> </a:t>
            </a:r>
            <a:r>
              <a:rPr lang="en-US" altLang="zh-CN" dirty="0"/>
              <a:t>in</a:t>
            </a:r>
            <a:r>
              <a:rPr lang="zh-CN" altLang="en-US" dirty="0"/>
              <a:t> </a:t>
            </a:r>
            <a:r>
              <a:rPr lang="en-US" altLang="zh-CN" dirty="0"/>
              <a:t>2021</a:t>
            </a:r>
            <a:r>
              <a:rPr lang="zh-CN" altLang="en-US" dirty="0"/>
              <a:t> </a:t>
            </a:r>
            <a:endParaRPr lang="en-US" altLang="zh-CN" dirty="0"/>
          </a:p>
          <a:p>
            <a:r>
              <a:rPr lang="en-US" altLang="zh-CN" sz="1800" b="0" i="0" u="none" strike="noStrike" dirty="0">
                <a:solidFill>
                  <a:srgbClr val="000000"/>
                </a:solidFill>
                <a:effectLst/>
                <a:latin typeface="等线" panose="02010600030101010101" pitchFamily="2" charset="-122"/>
                <a:ea typeface="等线" panose="02010600030101010101" pitchFamily="2" charset="-122"/>
              </a:rPr>
              <a:t>F</a:t>
            </a:r>
            <a:r>
              <a:rPr lang="en-US" sz="1800" b="0" i="0" u="none" strike="noStrike" dirty="0">
                <a:solidFill>
                  <a:srgbClr val="000000"/>
                </a:solidFill>
                <a:effectLst/>
                <a:latin typeface="等线" panose="02010600030101010101" pitchFamily="2" charset="-122"/>
                <a:ea typeface="等线" panose="02010600030101010101" pitchFamily="2" charset="-122"/>
              </a:rPr>
              <a:t>or all reports in 2 years, For intra</a:t>
            </a:r>
            <a:r>
              <a:rPr lang="en-US" altLang="zh-CN" sz="1800" b="0" i="0" u="none" strike="noStrike" dirty="0">
                <a:solidFill>
                  <a:srgbClr val="000000"/>
                </a:solidFill>
                <a:effectLst/>
                <a:latin typeface="等线" panose="02010600030101010101" pitchFamily="2" charset="-122"/>
                <a:ea typeface="等线" panose="02010600030101010101" pitchFamily="2" charset="-122"/>
              </a:rPr>
              <a:t>-EU</a:t>
            </a:r>
            <a:r>
              <a:rPr lang="en-US" sz="1800" b="0" i="0" u="none" strike="noStrike" dirty="0">
                <a:solidFill>
                  <a:srgbClr val="000000"/>
                </a:solidFill>
                <a:effectLst/>
                <a:latin typeface="等线" panose="02010600030101010101" pitchFamily="2" charset="-122"/>
                <a:ea typeface="等线" panose="02010600030101010101" pitchFamily="2" charset="-122"/>
              </a:rPr>
              <a:t> actions, 21% </a:t>
            </a:r>
            <a:r>
              <a:rPr lang="en-US" altLang="zh-CN" sz="1800" b="0" i="0" u="none" strike="noStrike" dirty="0">
                <a:solidFill>
                  <a:srgbClr val="000000"/>
                </a:solidFill>
                <a:effectLst/>
                <a:latin typeface="等线" panose="02010600030101010101" pitchFamily="2" charset="-122"/>
                <a:ea typeface="等线" panose="02010600030101010101" pitchFamily="2" charset="-122"/>
              </a:rPr>
              <a:t>are</a:t>
            </a:r>
            <a:r>
              <a:rPr lang="en-US" sz="1800" b="0" i="0" u="none" strike="noStrike" dirty="0">
                <a:solidFill>
                  <a:srgbClr val="000000"/>
                </a:solidFill>
                <a:effectLst/>
                <a:latin typeface="等线" panose="02010600030101010101" pitchFamily="2" charset="-122"/>
                <a:ea typeface="等线" panose="02010600030101010101" pitchFamily="2" charset="-122"/>
              </a:rPr>
              <a:t> positive, 26% </a:t>
            </a:r>
            <a:r>
              <a:rPr lang="en-US" altLang="zh-CN" sz="1800" b="0" i="0" u="none" strike="noStrike" dirty="0">
                <a:solidFill>
                  <a:srgbClr val="000000"/>
                </a:solidFill>
                <a:effectLst/>
                <a:latin typeface="等线" panose="02010600030101010101" pitchFamily="2" charset="-122"/>
                <a:ea typeface="等线" panose="02010600030101010101" pitchFamily="2" charset="-122"/>
              </a:rPr>
              <a:t>are</a:t>
            </a:r>
            <a:r>
              <a:rPr lang="en-US" sz="1800" b="0" i="0" u="none" strike="noStrike" dirty="0">
                <a:solidFill>
                  <a:srgbClr val="000000"/>
                </a:solidFill>
                <a:effectLst/>
                <a:latin typeface="等线" panose="02010600030101010101" pitchFamily="2" charset="-122"/>
                <a:ea typeface="等线" panose="02010600030101010101" pitchFamily="2" charset="-122"/>
              </a:rPr>
              <a:t> neutral and 45% </a:t>
            </a:r>
            <a:r>
              <a:rPr lang="en-US" altLang="zh-CN" sz="1800" b="0" i="0" u="none" strike="noStrike" dirty="0">
                <a:solidFill>
                  <a:srgbClr val="000000"/>
                </a:solidFill>
                <a:effectLst/>
                <a:latin typeface="等线" panose="02010600030101010101" pitchFamily="2" charset="-122"/>
                <a:ea typeface="等线" panose="02010600030101010101" pitchFamily="2" charset="-122"/>
              </a:rPr>
              <a:t>are</a:t>
            </a:r>
            <a:r>
              <a:rPr lang="en-US" sz="1800" b="0" i="0" u="none" strike="noStrike" dirty="0">
                <a:solidFill>
                  <a:srgbClr val="000000"/>
                </a:solidFill>
                <a:effectLst/>
                <a:latin typeface="等线" panose="02010600030101010101" pitchFamily="2" charset="-122"/>
                <a:ea typeface="等线" panose="02010600030101010101" pitchFamily="2" charset="-122"/>
              </a:rPr>
              <a:t> negative. The share of positive </a:t>
            </a:r>
            <a:r>
              <a:rPr lang="en-US" altLang="zh-CN" sz="1800" b="0" i="0" u="none" strike="noStrike" dirty="0">
                <a:solidFill>
                  <a:srgbClr val="000000"/>
                </a:solidFill>
                <a:effectLst/>
                <a:latin typeface="等线" panose="02010600030101010101" pitchFamily="2" charset="-122"/>
                <a:ea typeface="等线" panose="02010600030101010101" pitchFamily="2" charset="-122"/>
              </a:rPr>
              <a:t>and</a:t>
            </a:r>
            <a:r>
              <a:rPr lang="en-US" sz="1800" b="0" i="0" u="none" strike="noStrike" dirty="0">
                <a:solidFill>
                  <a:srgbClr val="000000"/>
                </a:solidFill>
                <a:effectLst/>
                <a:latin typeface="等线" panose="02010600030101010101" pitchFamily="2" charset="-122"/>
                <a:ea typeface="等线" panose="02010600030101010101" pitchFamily="2" charset="-122"/>
              </a:rPr>
              <a:t> neutral reports increase</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r>
              <a:rPr lang="en-US" sz="1800" b="0" i="0" u="none" strike="noStrike" dirty="0">
                <a:solidFill>
                  <a:srgbClr val="000000"/>
                </a:solidFill>
                <a:effectLst/>
                <a:latin typeface="等线" panose="02010600030101010101" pitchFamily="2" charset="-122"/>
                <a:ea typeface="等线" panose="02010600030101010101" pitchFamily="2" charset="-122"/>
              </a:rPr>
              <a:t>, the neutral </a:t>
            </a:r>
            <a:r>
              <a:rPr lang="en-US" altLang="zh-CN" sz="1800" b="0" i="0" u="none" strike="noStrike" dirty="0">
                <a:solidFill>
                  <a:srgbClr val="000000"/>
                </a:solidFill>
                <a:effectLst/>
                <a:latin typeface="等线" panose="02010600030101010101" pitchFamily="2" charset="-122"/>
                <a:ea typeface="等线" panose="02010600030101010101" pitchFamily="2" charset="-122"/>
              </a:rPr>
              <a:t>ones</a:t>
            </a:r>
            <a:r>
              <a:rPr lang="en-US" sz="1800" b="0" i="0" u="none" strike="noStrike" dirty="0">
                <a:solidFill>
                  <a:srgbClr val="000000"/>
                </a:solidFill>
                <a:effectLst/>
                <a:latin typeface="等线" panose="02010600030101010101" pitchFamily="2" charset="-122"/>
                <a:ea typeface="等线" panose="02010600030101010101" pitchFamily="2" charset="-122"/>
              </a:rPr>
              <a:t> just to a slight extent, and the share of negative ones mildly decrease. </a:t>
            </a:r>
          </a:p>
          <a:p>
            <a:endParaRPr lang="en-US" sz="1800" b="0" i="0" u="none" strike="noStrike" dirty="0">
              <a:solidFill>
                <a:srgbClr val="000000"/>
              </a:solidFill>
              <a:effectLst/>
              <a:latin typeface="等线" panose="02010600030101010101" pitchFamily="2" charset="-122"/>
              <a:ea typeface="等线" panose="02010600030101010101" pitchFamily="2" charset="-122"/>
            </a:endParaRPr>
          </a:p>
          <a:p>
            <a:r>
              <a:rPr lang="en-US" sz="1800" b="0" i="0" u="none" strike="noStrike" dirty="0">
                <a:solidFill>
                  <a:srgbClr val="000000"/>
                </a:solidFill>
                <a:effectLst/>
                <a:latin typeface="等线" panose="02010600030101010101" pitchFamily="2" charset="-122"/>
                <a:ea typeface="等线" panose="02010600030101010101" pitchFamily="2" charset="-122"/>
              </a:rPr>
              <a:t>For 2021, we don‘t have reports with mixed</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for people’s daily, the share of positive reports increase</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r>
              <a:rPr lang="en-US" sz="1800" b="0" i="0" u="none" strike="noStrike" dirty="0">
                <a:solidFill>
                  <a:srgbClr val="000000"/>
                </a:solidFill>
                <a:effectLst/>
                <a:latin typeface="等线" panose="02010600030101010101" pitchFamily="2" charset="-122"/>
                <a:ea typeface="等线" panose="02010600030101010101" pitchFamily="2" charset="-122"/>
              </a:rPr>
              <a:t>, while the neutral decrease</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for ed, the portion of negative reports decrease</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r>
              <a:rPr lang="en-US" sz="1800" b="0" i="0" u="none" strike="noStrike" dirty="0">
                <a:solidFill>
                  <a:srgbClr val="000000"/>
                </a:solidFill>
                <a:effectLst/>
                <a:latin typeface="等线" panose="02010600030101010101" pitchFamily="2" charset="-122"/>
                <a:ea typeface="等线" panose="02010600030101010101" pitchFamily="2" charset="-122"/>
              </a:rPr>
              <a:t>, and</a:t>
            </a: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r>
              <a:rPr lang="en-US" sz="1800" b="0" i="0" u="none" strike="noStrike" dirty="0">
                <a:solidFill>
                  <a:srgbClr val="000000"/>
                </a:solidFill>
                <a:effectLst/>
                <a:latin typeface="等线" panose="02010600030101010101" pitchFamily="2" charset="-122"/>
                <a:ea typeface="等线" panose="02010600030101010101" pitchFamily="2" charset="-122"/>
              </a:rPr>
              <a:t>for </a:t>
            </a:r>
            <a:r>
              <a:rPr lang="en-US" altLang="zh-CN" sz="1800" b="0" i="0" u="none" strike="noStrike" dirty="0">
                <a:solidFill>
                  <a:srgbClr val="000000"/>
                </a:solidFill>
                <a:effectLst/>
                <a:latin typeface="等线" panose="02010600030101010101" pitchFamily="2" charset="-122"/>
                <a:ea typeface="等线" panose="02010600030101010101" pitchFamily="2" charset="-122"/>
              </a:rPr>
              <a:t>CD</a:t>
            </a:r>
            <a:r>
              <a:rPr lang="en-US" sz="1800" b="0" i="0" u="none" strike="noStrike" dirty="0">
                <a:solidFill>
                  <a:srgbClr val="000000"/>
                </a:solidFill>
                <a:effectLst/>
                <a:latin typeface="等线" panose="02010600030101010101" pitchFamily="2" charset="-122"/>
                <a:ea typeface="等线" panose="02010600030101010101" pitchFamily="2" charset="-122"/>
              </a:rPr>
              <a:t>, the share of both positive and negative reports increase</a:t>
            </a:r>
            <a:r>
              <a:rPr lang="en-US" altLang="zh-CN" sz="1800" b="0" i="0" u="none" strike="noStrike" dirty="0">
                <a:solidFill>
                  <a:srgbClr val="000000"/>
                </a:solidFill>
                <a:effectLst/>
                <a:latin typeface="等线" panose="02010600030101010101" pitchFamily="2" charset="-122"/>
                <a:ea typeface="等线" panose="02010600030101010101" pitchFamily="2" charset="-122"/>
              </a:rPr>
              <a:t>d.</a:t>
            </a:r>
            <a:endParaRPr lang="en-US" altLang="zh-CN" dirty="0"/>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29</a:t>
            </a:fld>
            <a:endParaRPr lang="en-US"/>
          </a:p>
        </p:txBody>
      </p:sp>
    </p:spTree>
    <p:extLst>
      <p:ext uri="{BB962C8B-B14F-4D97-AF65-F5344CB8AC3E}">
        <p14:creationId xmlns:p14="http://schemas.microsoft.com/office/powerpoint/2010/main" val="402720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a:t>
            </a:fld>
            <a:endParaRPr lang="en-US"/>
          </a:p>
        </p:txBody>
      </p:sp>
    </p:spTree>
    <p:extLst>
      <p:ext uri="{BB962C8B-B14F-4D97-AF65-F5344CB8AC3E}">
        <p14:creationId xmlns:p14="http://schemas.microsoft.com/office/powerpoint/2010/main" val="4037393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a:t>
            </a:r>
            <a:r>
              <a:rPr lang="zh-CN" altLang="en-US" dirty="0"/>
              <a:t> </a:t>
            </a:r>
            <a:r>
              <a:rPr lang="en-US" altLang="zh-CN" dirty="0"/>
              <a:t>extra</a:t>
            </a:r>
            <a:r>
              <a:rPr lang="zh-CN" altLang="en-US" dirty="0"/>
              <a:t> </a:t>
            </a:r>
            <a:r>
              <a:rPr lang="en-US" altLang="zh-CN" dirty="0"/>
              <a:t>actions</a:t>
            </a:r>
          </a:p>
          <a:p>
            <a:r>
              <a:rPr lang="en-US" altLang="zh-CN" dirty="0"/>
              <a:t>141</a:t>
            </a:r>
            <a:r>
              <a:rPr lang="zh-CN" altLang="en-US" dirty="0"/>
              <a:t> </a:t>
            </a:r>
            <a:r>
              <a:rPr lang="en-US" altLang="zh-CN" dirty="0"/>
              <a:t>in</a:t>
            </a:r>
            <a:r>
              <a:rPr lang="zh-CN" altLang="en-US" dirty="0"/>
              <a:t> </a:t>
            </a:r>
            <a:r>
              <a:rPr lang="en-US" altLang="zh-CN" dirty="0"/>
              <a:t>2020</a:t>
            </a:r>
            <a:r>
              <a:rPr lang="zh-CN" altLang="en-US" dirty="0"/>
              <a:t> </a:t>
            </a:r>
            <a:r>
              <a:rPr lang="en-US" altLang="zh-CN" dirty="0"/>
              <a:t>+</a:t>
            </a:r>
            <a:r>
              <a:rPr lang="zh-CN" altLang="en-US" dirty="0"/>
              <a:t> </a:t>
            </a:r>
            <a:r>
              <a:rPr lang="en-US" altLang="zh-CN" dirty="0"/>
              <a:t>181</a:t>
            </a:r>
            <a:r>
              <a:rPr lang="zh-CN" altLang="en-US" dirty="0"/>
              <a:t> </a:t>
            </a:r>
            <a:r>
              <a:rPr lang="en-US" altLang="zh-CN" dirty="0"/>
              <a:t>in</a:t>
            </a:r>
            <a:r>
              <a:rPr lang="zh-CN" altLang="en-US" dirty="0"/>
              <a:t> </a:t>
            </a:r>
            <a:r>
              <a:rPr lang="en-US" altLang="zh-CN" dirty="0"/>
              <a:t>2021</a:t>
            </a:r>
          </a:p>
          <a:p>
            <a:r>
              <a:rPr lang="en-US" altLang="zh-CN" dirty="0"/>
              <a:t>Mixed</a:t>
            </a:r>
            <a:r>
              <a:rPr lang="zh-CN" altLang="en-US" dirty="0"/>
              <a:t> </a:t>
            </a:r>
            <a:r>
              <a:rPr lang="en-US" altLang="zh-CN" dirty="0"/>
              <a:t>6</a:t>
            </a:r>
            <a:r>
              <a:rPr lang="zh-CN" altLang="en-US" dirty="0"/>
              <a:t> </a:t>
            </a:r>
            <a:r>
              <a:rPr lang="en-US" altLang="zh-CN" dirty="0"/>
              <a:t>in</a:t>
            </a:r>
            <a:r>
              <a:rPr lang="zh-CN" altLang="en-US" dirty="0"/>
              <a:t> </a:t>
            </a:r>
            <a:r>
              <a:rPr lang="en-US" altLang="zh-CN" dirty="0"/>
              <a:t>2020</a:t>
            </a:r>
          </a:p>
          <a:p>
            <a:r>
              <a:rPr lang="en-US" altLang="zh-CN" sz="1800" b="0" i="0" u="none" strike="noStrike" dirty="0">
                <a:solidFill>
                  <a:srgbClr val="000000"/>
                </a:solidFill>
                <a:effectLst/>
                <a:latin typeface="等线" panose="02010600030101010101" pitchFamily="2" charset="-122"/>
                <a:ea typeface="等线" panose="02010600030101010101" pitchFamily="2" charset="-122"/>
              </a:rPr>
              <a:t>O</a:t>
            </a:r>
            <a:r>
              <a:rPr lang="en-US" sz="1800" b="0" i="0" u="none" strike="noStrike" dirty="0">
                <a:solidFill>
                  <a:srgbClr val="000000"/>
                </a:solidFill>
                <a:effectLst/>
                <a:latin typeface="等线" panose="02010600030101010101" pitchFamily="2" charset="-122"/>
                <a:ea typeface="等线" panose="02010600030101010101" pitchFamily="2" charset="-122"/>
              </a:rPr>
              <a:t>verall, 40% was positive, 35% for negative and 22% for neutral; for pd, ed and </a:t>
            </a:r>
            <a:r>
              <a:rPr lang="en-US" sz="1800" b="0" i="0" u="none" strike="noStrike" dirty="0" err="1">
                <a:solidFill>
                  <a:srgbClr val="000000"/>
                </a:solidFill>
                <a:effectLst/>
                <a:latin typeface="等线" panose="02010600030101010101" pitchFamily="2" charset="-122"/>
                <a:ea typeface="等线" panose="02010600030101010101" pitchFamily="2" charset="-122"/>
              </a:rPr>
              <a:t>lw</a:t>
            </a:r>
            <a:r>
              <a:rPr lang="en-US" sz="1800" b="0" i="0" u="none" strike="noStrike" dirty="0">
                <a:solidFill>
                  <a:srgbClr val="000000"/>
                </a:solidFill>
                <a:effectLst/>
                <a:latin typeface="等线" panose="02010600030101010101" pitchFamily="2" charset="-122"/>
                <a:ea typeface="等线" panose="02010600030101010101" pitchFamily="2" charset="-122"/>
              </a:rPr>
              <a:t> in 2020, more than a half extra reports were positive, for cd in 2020, the share for the three are were quite even, around 30% for each, </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for pd, the share of positive news increase but the share of negative decreased, both to a mild extent</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for ed, the share of neutral reports increased in 2021 while both the share of positive &amp; negative decrease</a:t>
            </a:r>
            <a:r>
              <a:rPr lang="en-US" dirty="0"/>
              <a:t> </a:t>
            </a:r>
            <a:r>
              <a:rPr lang="en-US" sz="1800" b="0" i="0" u="none" strike="noStrike" dirty="0">
                <a:solidFill>
                  <a:srgbClr val="000000"/>
                </a:solidFill>
                <a:effectLst/>
                <a:latin typeface="等线" panose="02010600030101010101" pitchFamily="2" charset="-122"/>
                <a:ea typeface="等线" panose="02010600030101010101" pitchFamily="2" charset="-122"/>
              </a:rPr>
              <a:t>for cd, the share of positive reports remain stable, around 30%, the share of neutral reports decrease but negative reports climbed up from 30% to 52% in 2020. Most about the tensions in Xinjiang issue</a:t>
            </a:r>
            <a:r>
              <a:rPr lang="en-US" altLang="zh-CN" sz="1800" b="0" i="0" u="none" strike="noStrike" dirty="0">
                <a:solidFill>
                  <a:srgbClr val="000000"/>
                </a:solidFill>
                <a:effectLst/>
                <a:latin typeface="等线" panose="02010600030101010101" pitchFamily="2" charset="-122"/>
                <a:ea typeface="等线" panose="02010600030101010101" pitchFamily="2" charset="-122"/>
              </a:rPr>
              <a:t>.</a:t>
            </a:r>
            <a:endParaRPr lang="en-US" altLang="zh-CN" dirty="0"/>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30</a:t>
            </a:fld>
            <a:endParaRPr lang="en-US"/>
          </a:p>
        </p:txBody>
      </p:sp>
    </p:spTree>
    <p:extLst>
      <p:ext uri="{BB962C8B-B14F-4D97-AF65-F5344CB8AC3E}">
        <p14:creationId xmlns:p14="http://schemas.microsoft.com/office/powerpoint/2010/main" val="2175188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Positive:</a:t>
            </a:r>
            <a:r>
              <a:rPr lang="zh-CN" altLang="en-US" dirty="0"/>
              <a:t> </a:t>
            </a:r>
            <a:r>
              <a:rPr lang="en-US" dirty="0"/>
              <a:t>2021 PD: </a:t>
            </a:r>
            <a:r>
              <a:rPr lang="en-US" altLang="zh-CN" dirty="0"/>
              <a:t>cooperation,</a:t>
            </a:r>
            <a:r>
              <a:rPr lang="zh-CN" altLang="en-US" dirty="0"/>
              <a:t> </a:t>
            </a:r>
            <a:r>
              <a:rPr lang="en-US" dirty="0"/>
              <a:t>economic cooperation</a:t>
            </a:r>
            <a:r>
              <a:rPr lang="en-US" altLang="zh-CN" dirty="0"/>
              <a:t>;</a:t>
            </a:r>
            <a:r>
              <a:rPr lang="zh-CN" altLang="en-US" dirty="0"/>
              <a:t> </a:t>
            </a:r>
            <a:r>
              <a:rPr lang="en-US" altLang="zh-CN" dirty="0"/>
              <a:t>(11/29)</a:t>
            </a:r>
            <a:r>
              <a:rPr lang="zh-CN" altLang="en-US" dirty="0"/>
              <a:t> </a:t>
            </a:r>
            <a:r>
              <a:rPr lang="en-US" altLang="zh-CN" dirty="0"/>
              <a:t>CD:</a:t>
            </a:r>
            <a:r>
              <a:rPr lang="zh-CN" altLang="en-US" dirty="0"/>
              <a:t> </a:t>
            </a:r>
            <a:r>
              <a:rPr lang="en-US" altLang="zh-CN" dirty="0"/>
              <a:t>more</a:t>
            </a:r>
            <a:r>
              <a:rPr lang="zh-CN" altLang="en-US" dirty="0"/>
              <a:t> </a:t>
            </a:r>
            <a:r>
              <a:rPr lang="en-US" altLang="zh-CN" dirty="0"/>
              <a:t>on</a:t>
            </a:r>
            <a:r>
              <a:rPr lang="zh-CN" altLang="en-US" dirty="0"/>
              <a:t> </a:t>
            </a:r>
            <a:r>
              <a:rPr lang="en-US" altLang="zh-CN" dirty="0"/>
              <a:t>economic</a:t>
            </a:r>
            <a:r>
              <a:rPr lang="zh-CN" altLang="en-US" dirty="0"/>
              <a:t> </a:t>
            </a:r>
            <a:r>
              <a:rPr lang="en-US" altLang="zh-CN" dirty="0"/>
              <a:t>cooperation</a:t>
            </a:r>
            <a:r>
              <a:rPr lang="zh-CN" altLang="en-US" dirty="0"/>
              <a:t> </a:t>
            </a:r>
            <a:r>
              <a:rPr lang="en-US" altLang="zh-CN" dirty="0"/>
              <a:t>(19</a:t>
            </a:r>
            <a:r>
              <a:rPr lang="zh-CN" altLang="en-US" dirty="0"/>
              <a:t> </a:t>
            </a:r>
            <a:r>
              <a:rPr lang="en-US" altLang="zh-CN" dirty="0"/>
              <a:t>of</a:t>
            </a:r>
            <a:r>
              <a:rPr lang="zh-CN" altLang="en-US" dirty="0"/>
              <a:t> </a:t>
            </a:r>
            <a:r>
              <a:rPr lang="en-US" altLang="zh-CN" dirty="0"/>
              <a:t>50)</a:t>
            </a:r>
          </a:p>
          <a:p>
            <a:r>
              <a:rPr lang="en-US" altLang="zh-CN" dirty="0"/>
              <a:t>Negative:</a:t>
            </a:r>
            <a:r>
              <a:rPr lang="zh-CN" altLang="en-US" dirty="0"/>
              <a:t> </a:t>
            </a:r>
            <a:r>
              <a:rPr lang="en-US" altLang="zh-CN" dirty="0"/>
              <a:t>2021</a:t>
            </a:r>
            <a:r>
              <a:rPr lang="zh-CN" altLang="en-US" dirty="0"/>
              <a:t> </a:t>
            </a:r>
            <a:r>
              <a:rPr lang="en-US" altLang="zh-CN" dirty="0"/>
              <a:t>PD:</a:t>
            </a:r>
            <a:r>
              <a:rPr lang="zh-CN" altLang="en-US" dirty="0"/>
              <a:t> </a:t>
            </a:r>
            <a:r>
              <a:rPr lang="en-US" altLang="zh-CN" dirty="0"/>
              <a:t>12,</a:t>
            </a:r>
            <a:r>
              <a:rPr lang="zh-CN" altLang="en-US" dirty="0"/>
              <a:t> </a:t>
            </a:r>
            <a:r>
              <a:rPr lang="en-US" altLang="zh-CN" dirty="0"/>
              <a:t>CD:</a:t>
            </a:r>
            <a:r>
              <a:rPr lang="zh-CN" altLang="en-US" dirty="0"/>
              <a:t> </a:t>
            </a:r>
            <a:r>
              <a:rPr lang="en-US" altLang="zh-CN" dirty="0"/>
              <a:t>Xinjiang</a:t>
            </a:r>
            <a:r>
              <a:rPr lang="zh-CN" altLang="en-US" dirty="0"/>
              <a:t> </a:t>
            </a:r>
            <a:r>
              <a:rPr lang="en-US" altLang="zh-CN" dirty="0"/>
              <a:t>(22/85),</a:t>
            </a:r>
            <a:r>
              <a:rPr lang="zh-CN" altLang="en-US" dirty="0"/>
              <a:t> </a:t>
            </a:r>
            <a:r>
              <a:rPr lang="en-US" altLang="zh-CN" dirty="0"/>
              <a:t>Russia-EU</a:t>
            </a:r>
            <a:r>
              <a:rPr lang="zh-CN" altLang="en-US" dirty="0"/>
              <a:t> </a:t>
            </a:r>
            <a:r>
              <a:rPr lang="en-US" altLang="zh-CN" dirty="0"/>
              <a:t>tensions</a:t>
            </a:r>
            <a:r>
              <a:rPr lang="zh-CN" altLang="en-US" dirty="0"/>
              <a:t> </a:t>
            </a:r>
            <a:r>
              <a:rPr lang="en-US" altLang="zh-CN" dirty="0"/>
              <a:t>(on</a:t>
            </a:r>
            <a:r>
              <a:rPr lang="zh-CN" altLang="en-US" dirty="0"/>
              <a:t> </a:t>
            </a:r>
            <a:r>
              <a:rPr lang="en-US" altLang="zh-CN" dirty="0"/>
              <a:t>Belarus,</a:t>
            </a:r>
            <a:r>
              <a:rPr lang="zh-CN" altLang="en-US" dirty="0"/>
              <a:t> </a:t>
            </a:r>
            <a:r>
              <a:rPr lang="en-US" altLang="zh-CN" dirty="0"/>
              <a:t>Ukraine),</a:t>
            </a:r>
            <a:r>
              <a:rPr lang="zh-CN" altLang="en-US" dirty="0"/>
              <a:t> </a:t>
            </a:r>
            <a:r>
              <a:rPr lang="en-US" altLang="zh-CN" dirty="0"/>
              <a:t>vaccine</a:t>
            </a:r>
            <a:r>
              <a:rPr lang="zh-CN" altLang="en-US" dirty="0"/>
              <a:t> </a:t>
            </a:r>
            <a:r>
              <a:rPr lang="en-US" altLang="zh-CN" dirty="0"/>
              <a:t>export</a:t>
            </a:r>
            <a:r>
              <a:rPr lang="zh-CN" altLang="en-US" dirty="0"/>
              <a:t> </a:t>
            </a:r>
            <a:r>
              <a:rPr lang="en-US" altLang="zh-CN" dirty="0"/>
              <a:t>control</a:t>
            </a:r>
            <a:r>
              <a:rPr lang="zh-CN" altLang="en-US" dirty="0"/>
              <a:t> </a:t>
            </a:r>
            <a:r>
              <a:rPr lang="en-US" altLang="zh-CN" dirty="0"/>
              <a:t>(8/85)</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31</a:t>
            </a:fld>
            <a:endParaRPr lang="en-US"/>
          </a:p>
        </p:txBody>
      </p:sp>
    </p:spTree>
    <p:extLst>
      <p:ext uri="{BB962C8B-B14F-4D97-AF65-F5344CB8AC3E}">
        <p14:creationId xmlns:p14="http://schemas.microsoft.com/office/powerpoint/2010/main" val="3604719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Total:</a:t>
            </a:r>
            <a:r>
              <a:rPr lang="zh-CN" altLang="en-US" dirty="0"/>
              <a:t> </a:t>
            </a:r>
            <a:r>
              <a:rPr lang="en-US" altLang="zh-CN" dirty="0"/>
              <a:t>808</a:t>
            </a:r>
            <a:r>
              <a:rPr lang="zh-CN" altLang="en-US" dirty="0"/>
              <a:t> </a:t>
            </a:r>
            <a:r>
              <a:rPr lang="en-US" altLang="zh-CN" dirty="0"/>
              <a:t>expectations</a:t>
            </a:r>
            <a:r>
              <a:rPr lang="zh-CN" altLang="en-US" dirty="0"/>
              <a:t> </a:t>
            </a:r>
            <a:r>
              <a:rPr lang="en-US" altLang="zh-CN" dirty="0"/>
              <a:t>from</a:t>
            </a:r>
            <a:r>
              <a:rPr lang="zh-CN" altLang="en-US" dirty="0"/>
              <a:t> </a:t>
            </a:r>
            <a:r>
              <a:rPr lang="en-US" altLang="zh-CN" dirty="0"/>
              <a:t>four</a:t>
            </a:r>
            <a:r>
              <a:rPr lang="zh-CN" altLang="en-US" dirty="0"/>
              <a:t> </a:t>
            </a:r>
            <a:r>
              <a:rPr lang="en-US" altLang="zh-CN" dirty="0"/>
              <a:t>outlets</a:t>
            </a:r>
            <a:r>
              <a:rPr lang="zh-CN" altLang="en-US" dirty="0"/>
              <a:t> </a:t>
            </a:r>
            <a:r>
              <a:rPr lang="en-US" altLang="zh-CN" dirty="0"/>
              <a:t>in</a:t>
            </a:r>
            <a:r>
              <a:rPr lang="zh-CN" altLang="en-US" dirty="0"/>
              <a:t> </a:t>
            </a:r>
            <a:r>
              <a:rPr lang="en-US" altLang="zh-CN" dirty="0"/>
              <a:t>2</a:t>
            </a:r>
            <a:r>
              <a:rPr lang="zh-CN" altLang="en-US" dirty="0"/>
              <a:t> </a:t>
            </a:r>
            <a:r>
              <a:rPr lang="en-US" altLang="zh-CN" dirty="0"/>
              <a:t>years,</a:t>
            </a:r>
            <a:r>
              <a:rPr lang="zh-CN" altLang="en-US" dirty="0"/>
              <a:t> </a:t>
            </a:r>
            <a:r>
              <a:rPr lang="en-US" altLang="zh-CN" dirty="0"/>
              <a:t>386</a:t>
            </a:r>
            <a:r>
              <a:rPr lang="zh-CN" altLang="en-US" dirty="0"/>
              <a:t> </a:t>
            </a:r>
            <a:r>
              <a:rPr lang="en-US" altLang="zh-CN" dirty="0"/>
              <a:t>in</a:t>
            </a:r>
            <a:r>
              <a:rPr lang="zh-CN" altLang="en-US" dirty="0"/>
              <a:t> </a:t>
            </a:r>
            <a:r>
              <a:rPr lang="en-US" altLang="zh-CN" dirty="0"/>
              <a:t>2020</a:t>
            </a:r>
            <a:r>
              <a:rPr lang="zh-CN" altLang="en-US" dirty="0"/>
              <a:t> </a:t>
            </a:r>
            <a:r>
              <a:rPr lang="en-US" altLang="zh-CN" dirty="0"/>
              <a:t>and</a:t>
            </a:r>
            <a:r>
              <a:rPr lang="zh-CN" altLang="en-US" dirty="0"/>
              <a:t> </a:t>
            </a:r>
            <a:r>
              <a:rPr lang="en-US" altLang="zh-CN" dirty="0"/>
              <a:t>422</a:t>
            </a:r>
            <a:r>
              <a:rPr lang="zh-CN" altLang="en-US" dirty="0"/>
              <a:t> </a:t>
            </a:r>
            <a:r>
              <a:rPr lang="en-US" altLang="zh-CN" dirty="0"/>
              <a:t>in</a:t>
            </a:r>
            <a:r>
              <a:rPr lang="zh-CN" altLang="en-US" dirty="0"/>
              <a:t> </a:t>
            </a:r>
            <a:r>
              <a:rPr lang="en-US" altLang="zh-CN" dirty="0"/>
              <a:t>2021.</a:t>
            </a:r>
            <a:r>
              <a:rPr lang="zh-CN" altLang="en-US" dirty="0"/>
              <a:t> </a:t>
            </a:r>
            <a:endParaRPr lang="en-US" altLang="zh-CN" dirty="0"/>
          </a:p>
          <a:p>
            <a:r>
              <a:rPr lang="en-US" altLang="zh-CN" dirty="0"/>
              <a:t>Reports</a:t>
            </a:r>
            <a:r>
              <a:rPr lang="zh-CN" altLang="en-US" dirty="0"/>
              <a:t> </a:t>
            </a:r>
            <a:r>
              <a:rPr lang="en-US" altLang="zh-CN" dirty="0"/>
              <a:t>in</a:t>
            </a:r>
            <a:r>
              <a:rPr lang="zh-CN" altLang="en-US" dirty="0"/>
              <a:t> </a:t>
            </a:r>
            <a:r>
              <a:rPr lang="en-US" altLang="zh-CN" dirty="0"/>
              <a:t>China</a:t>
            </a:r>
            <a:r>
              <a:rPr lang="zh-CN" altLang="en-US" dirty="0"/>
              <a:t> </a:t>
            </a:r>
            <a:r>
              <a:rPr lang="en-US" altLang="zh-CN" dirty="0"/>
              <a:t>Daily</a:t>
            </a:r>
            <a:r>
              <a:rPr lang="zh-CN" altLang="en-US" dirty="0"/>
              <a:t> </a:t>
            </a:r>
            <a:r>
              <a:rPr lang="en-US" altLang="zh-CN" dirty="0"/>
              <a:t>recorded</a:t>
            </a:r>
            <a:r>
              <a:rPr lang="zh-CN" altLang="en-US" dirty="0"/>
              <a:t> </a:t>
            </a:r>
            <a:r>
              <a:rPr lang="en-US" altLang="zh-CN" dirty="0"/>
              <a:t>most</a:t>
            </a:r>
            <a:r>
              <a:rPr lang="zh-CN" altLang="en-US" dirty="0"/>
              <a:t> </a:t>
            </a:r>
            <a:r>
              <a:rPr lang="en-US" altLang="zh-CN" dirty="0"/>
              <a:t>expectations,</a:t>
            </a:r>
            <a:r>
              <a:rPr lang="zh-CN" altLang="en-US" dirty="0"/>
              <a:t> </a:t>
            </a:r>
            <a:r>
              <a:rPr lang="en-US" altLang="zh-CN" dirty="0"/>
              <a:t>followed</a:t>
            </a:r>
            <a:r>
              <a:rPr lang="zh-CN" altLang="en-US" dirty="0"/>
              <a:t> </a:t>
            </a:r>
            <a:r>
              <a:rPr lang="en-US" altLang="zh-CN" dirty="0"/>
              <a:t>by</a:t>
            </a:r>
            <a:r>
              <a:rPr lang="zh-CN" altLang="en-US" dirty="0"/>
              <a:t> </a:t>
            </a:r>
            <a:r>
              <a:rPr lang="en-US" altLang="zh-CN" dirty="0"/>
              <a:t>People’s</a:t>
            </a:r>
            <a:r>
              <a:rPr lang="zh-CN" altLang="en-US" dirty="0"/>
              <a:t> </a:t>
            </a:r>
            <a:r>
              <a:rPr lang="en-US" altLang="zh-CN" dirty="0"/>
              <a:t>Daily,</a:t>
            </a:r>
            <a:r>
              <a:rPr lang="zh-CN" altLang="en-US" dirty="0"/>
              <a:t> </a:t>
            </a:r>
            <a:r>
              <a:rPr lang="en-US" altLang="zh-CN" dirty="0"/>
              <a:t>Eco</a:t>
            </a:r>
            <a:r>
              <a:rPr lang="zh-CN" altLang="en-US" dirty="0"/>
              <a:t> </a:t>
            </a:r>
            <a:r>
              <a:rPr lang="en-US" altLang="zh-CN" dirty="0"/>
              <a:t>D</a:t>
            </a:r>
            <a:r>
              <a:rPr lang="zh-CN" altLang="en-US" dirty="0"/>
              <a:t> </a:t>
            </a:r>
            <a:r>
              <a:rPr lang="en-US" altLang="zh-CN" dirty="0"/>
              <a:t>and</a:t>
            </a:r>
            <a:r>
              <a:rPr lang="zh-CN" altLang="en-US" dirty="0"/>
              <a:t> </a:t>
            </a:r>
            <a:r>
              <a:rPr lang="en-US" altLang="zh-CN" dirty="0" err="1"/>
              <a:t>Liaowang</a:t>
            </a:r>
            <a:r>
              <a:rPr lang="zh-CN" altLang="en-US" dirty="0"/>
              <a:t> </a:t>
            </a:r>
            <a:r>
              <a:rPr lang="en-US" altLang="zh-CN" dirty="0"/>
              <a:t>had</a:t>
            </a:r>
            <a:r>
              <a:rPr lang="zh-CN" altLang="en-US" dirty="0"/>
              <a:t> </a:t>
            </a:r>
            <a:r>
              <a:rPr lang="en-US" altLang="zh-CN" dirty="0"/>
              <a:t>the</a:t>
            </a:r>
            <a:r>
              <a:rPr lang="zh-CN" altLang="en-US" dirty="0"/>
              <a:t> </a:t>
            </a:r>
            <a:r>
              <a:rPr lang="en-US" altLang="zh-CN" dirty="0"/>
              <a:t>least.</a:t>
            </a:r>
            <a:r>
              <a:rPr lang="zh-CN" altLang="en-US" dirty="0"/>
              <a:t> </a:t>
            </a:r>
            <a:r>
              <a:rPr lang="en-US" altLang="zh-CN" dirty="0"/>
              <a:t>However,</a:t>
            </a:r>
            <a:r>
              <a:rPr lang="zh-CN" altLang="en-US" dirty="0"/>
              <a:t> </a:t>
            </a:r>
            <a:r>
              <a:rPr lang="en-US" altLang="zh-CN" dirty="0"/>
              <a:t>in</a:t>
            </a:r>
            <a:r>
              <a:rPr lang="zh-CN" altLang="en-US" dirty="0"/>
              <a:t> </a:t>
            </a:r>
            <a:r>
              <a:rPr lang="en-US" altLang="zh-CN" dirty="0"/>
              <a:t>2021,</a:t>
            </a:r>
            <a:r>
              <a:rPr lang="zh-CN" altLang="en-US" dirty="0"/>
              <a:t> </a:t>
            </a:r>
            <a:r>
              <a:rPr lang="en-US" altLang="zh-CN" dirty="0"/>
              <a:t>ED</a:t>
            </a:r>
            <a:r>
              <a:rPr lang="zh-CN" altLang="en-US" dirty="0"/>
              <a:t> </a:t>
            </a:r>
            <a:r>
              <a:rPr lang="en-US" altLang="zh-CN" dirty="0"/>
              <a:t>reported</a:t>
            </a:r>
            <a:r>
              <a:rPr lang="zh-CN" altLang="en-US" dirty="0"/>
              <a:t> </a:t>
            </a:r>
            <a:r>
              <a:rPr lang="en-US" altLang="zh-CN" dirty="0"/>
              <a:t>more</a:t>
            </a:r>
            <a:r>
              <a:rPr lang="zh-CN" altLang="en-US" dirty="0"/>
              <a:t> </a:t>
            </a:r>
            <a:r>
              <a:rPr lang="en-US" altLang="zh-CN" dirty="0"/>
              <a:t>expectations</a:t>
            </a:r>
            <a:r>
              <a:rPr lang="zh-CN" altLang="en-US" dirty="0"/>
              <a:t> </a:t>
            </a:r>
            <a:r>
              <a:rPr lang="en-US" altLang="zh-CN" dirty="0"/>
              <a:t>than</a:t>
            </a:r>
            <a:r>
              <a:rPr lang="zh-CN" altLang="en-US" dirty="0"/>
              <a:t> </a:t>
            </a:r>
            <a:r>
              <a:rPr lang="en-US" altLang="zh-CN" dirty="0"/>
              <a:t>PD.</a:t>
            </a:r>
            <a:r>
              <a:rPr lang="zh-CN" altLang="en-US" dirty="0"/>
              <a:t> </a:t>
            </a:r>
            <a:r>
              <a:rPr lang="en-US" altLang="zh-CN" dirty="0"/>
              <a:t>There</a:t>
            </a:r>
            <a:r>
              <a:rPr lang="zh-CN" altLang="en-US" dirty="0"/>
              <a:t> </a:t>
            </a:r>
            <a:r>
              <a:rPr lang="en-US" altLang="zh-CN" dirty="0"/>
              <a:t>was</a:t>
            </a:r>
            <a:r>
              <a:rPr lang="zh-CN" altLang="en-US" dirty="0"/>
              <a:t> </a:t>
            </a:r>
            <a:r>
              <a:rPr lang="en-US" altLang="zh-CN" dirty="0"/>
              <a:t>most</a:t>
            </a:r>
            <a:r>
              <a:rPr lang="zh-CN" altLang="en-US" dirty="0"/>
              <a:t> </a:t>
            </a:r>
            <a:r>
              <a:rPr lang="en-US" altLang="zh-CN" dirty="0"/>
              <a:t>news</a:t>
            </a:r>
            <a:r>
              <a:rPr lang="zh-CN" altLang="en-US" dirty="0"/>
              <a:t> </a:t>
            </a:r>
            <a:r>
              <a:rPr lang="en-US" altLang="zh-CN" dirty="0"/>
              <a:t>recorded</a:t>
            </a:r>
            <a:r>
              <a:rPr lang="zh-CN" altLang="en-US" dirty="0"/>
              <a:t> </a:t>
            </a:r>
            <a:r>
              <a:rPr lang="en-US" altLang="zh-CN" dirty="0" err="1"/>
              <a:t>eu’s</a:t>
            </a:r>
            <a:r>
              <a:rPr lang="zh-CN" altLang="en-US" dirty="0"/>
              <a:t> </a:t>
            </a:r>
            <a:r>
              <a:rPr lang="en-US" altLang="zh-CN" dirty="0"/>
              <a:t>self</a:t>
            </a:r>
            <a:r>
              <a:rPr lang="zh-CN" altLang="en-US" dirty="0"/>
              <a:t> </a:t>
            </a:r>
            <a:r>
              <a:rPr lang="en-US" altLang="zh-CN" dirty="0"/>
              <a:t>expectations,</a:t>
            </a:r>
            <a:r>
              <a:rPr lang="zh-CN" altLang="en-US" dirty="0"/>
              <a:t> </a:t>
            </a:r>
            <a:r>
              <a:rPr lang="en-US" altLang="zh-CN" dirty="0"/>
              <a:t>182</a:t>
            </a:r>
            <a:r>
              <a:rPr lang="zh-CN" altLang="en-US" dirty="0"/>
              <a:t> </a:t>
            </a:r>
            <a:r>
              <a:rPr lang="en-US" altLang="zh-CN" dirty="0"/>
              <a:t>items</a:t>
            </a:r>
            <a:r>
              <a:rPr lang="zh-CN" altLang="en-US" dirty="0"/>
              <a:t> </a:t>
            </a:r>
            <a:r>
              <a:rPr lang="en-US" altLang="zh-CN" dirty="0"/>
              <a:t>in</a:t>
            </a:r>
            <a:r>
              <a:rPr lang="zh-CN" altLang="en-US" dirty="0"/>
              <a:t> </a:t>
            </a:r>
            <a:r>
              <a:rPr lang="en-US" altLang="zh-CN" dirty="0"/>
              <a:t>2</a:t>
            </a:r>
            <a:r>
              <a:rPr lang="zh-CN" altLang="en-US" dirty="0"/>
              <a:t> </a:t>
            </a:r>
            <a:r>
              <a:rPr lang="en-US" altLang="zh-CN" dirty="0" err="1"/>
              <a:t>yrs</a:t>
            </a:r>
            <a:r>
              <a:rPr lang="en-US" altLang="zh-CN" dirty="0"/>
              <a:t>,</a:t>
            </a:r>
            <a:r>
              <a:rPr lang="zh-CN" altLang="en-US" dirty="0"/>
              <a:t> </a:t>
            </a:r>
            <a:r>
              <a:rPr lang="en-US" altLang="zh-CN" dirty="0"/>
              <a:t>followed</a:t>
            </a:r>
            <a:r>
              <a:rPr lang="zh-CN" altLang="en-US" dirty="0"/>
              <a:t> </a:t>
            </a:r>
            <a:r>
              <a:rPr lang="en-US" altLang="zh-CN" dirty="0"/>
              <a:t>by</a:t>
            </a:r>
            <a:r>
              <a:rPr lang="zh-CN" altLang="en-US" dirty="0"/>
              <a:t> </a:t>
            </a:r>
            <a:r>
              <a:rPr lang="en-US" altLang="zh-CN" dirty="0"/>
              <a:t>China’s</a:t>
            </a:r>
            <a:r>
              <a:rPr lang="zh-CN" altLang="en-US" dirty="0"/>
              <a:t> </a:t>
            </a:r>
            <a:r>
              <a:rPr lang="en-US" altLang="zh-CN" dirty="0"/>
              <a:t>expectation</a:t>
            </a:r>
            <a:r>
              <a:rPr lang="zh-CN" altLang="en-US" dirty="0"/>
              <a:t> </a:t>
            </a:r>
            <a:r>
              <a:rPr lang="en-US" altLang="zh-CN" dirty="0"/>
              <a:t>on</a:t>
            </a:r>
            <a:r>
              <a:rPr lang="zh-CN" altLang="en-US" dirty="0"/>
              <a:t> </a:t>
            </a:r>
            <a:r>
              <a:rPr lang="en-US" altLang="zh-CN" dirty="0"/>
              <a:t>the</a:t>
            </a:r>
            <a:r>
              <a:rPr lang="zh-CN" altLang="en-US" dirty="0"/>
              <a:t> </a:t>
            </a:r>
            <a:r>
              <a:rPr lang="en-US" altLang="zh-CN" dirty="0"/>
              <a:t>EU,</a:t>
            </a:r>
            <a:r>
              <a:rPr lang="zh-CN" altLang="en-US" dirty="0"/>
              <a:t> </a:t>
            </a:r>
            <a:r>
              <a:rPr lang="en-US" altLang="zh-CN" dirty="0"/>
              <a:t>119.</a:t>
            </a:r>
            <a:r>
              <a:rPr lang="zh-CN" altLang="en-US" dirty="0"/>
              <a:t> </a:t>
            </a:r>
            <a:endParaRPr lang="en-US" altLang="zh-CN" dirty="0"/>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32</a:t>
            </a:fld>
            <a:endParaRPr lang="en-US"/>
          </a:p>
        </p:txBody>
      </p:sp>
    </p:spTree>
    <p:extLst>
      <p:ext uri="{BB962C8B-B14F-4D97-AF65-F5344CB8AC3E}">
        <p14:creationId xmlns:p14="http://schemas.microsoft.com/office/powerpoint/2010/main" val="418005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33</a:t>
            </a:fld>
            <a:endParaRPr lang="en-US"/>
          </a:p>
        </p:txBody>
      </p:sp>
    </p:spTree>
    <p:extLst>
      <p:ext uri="{BB962C8B-B14F-4D97-AF65-F5344CB8AC3E}">
        <p14:creationId xmlns:p14="http://schemas.microsoft.com/office/powerpoint/2010/main" val="823980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2021:</a:t>
            </a:r>
            <a:r>
              <a:rPr lang="zh-CN" altLang="en-US" dirty="0"/>
              <a:t> </a:t>
            </a:r>
            <a:r>
              <a:rPr lang="en-US" altLang="zh-CN" dirty="0"/>
              <a:t>more</a:t>
            </a:r>
            <a:r>
              <a:rPr lang="zh-CN" altLang="en-US" dirty="0"/>
              <a:t> </a:t>
            </a:r>
            <a:r>
              <a:rPr lang="en-US" altLang="zh-CN" dirty="0"/>
              <a:t>efforts</a:t>
            </a:r>
            <a:r>
              <a:rPr lang="zh-CN" altLang="en-US" dirty="0"/>
              <a:t> </a:t>
            </a:r>
            <a:r>
              <a:rPr lang="en-US" altLang="zh-CN" dirty="0"/>
              <a:t>in</a:t>
            </a:r>
            <a:r>
              <a:rPr lang="zh-CN" altLang="en-US" dirty="0"/>
              <a:t> </a:t>
            </a:r>
            <a:r>
              <a:rPr lang="en-US" altLang="zh-CN" dirty="0"/>
              <a:t>climate</a:t>
            </a:r>
            <a:r>
              <a:rPr lang="zh-CN" altLang="en-US" dirty="0"/>
              <a:t> </a:t>
            </a:r>
            <a:r>
              <a:rPr lang="en-US" altLang="zh-CN" dirty="0"/>
              <a:t>change</a:t>
            </a:r>
            <a:r>
              <a:rPr lang="zh-CN" altLang="en-US" dirty="0"/>
              <a:t> </a:t>
            </a:r>
            <a:r>
              <a:rPr lang="en-US" altLang="zh-CN" dirty="0"/>
              <a:t>8</a:t>
            </a:r>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34</a:t>
            </a:fld>
            <a:endParaRPr lang="en-US"/>
          </a:p>
        </p:txBody>
      </p:sp>
    </p:spTree>
    <p:extLst>
      <p:ext uri="{BB962C8B-B14F-4D97-AF65-F5344CB8AC3E}">
        <p14:creationId xmlns:p14="http://schemas.microsoft.com/office/powerpoint/2010/main" val="163317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70B5E-3336-45F5-A356-0E18F5C20D54}" type="slidenum">
              <a:rPr lang="en-US" smtClean="0"/>
              <a:t>35</a:t>
            </a:fld>
            <a:endParaRPr lang="en-US"/>
          </a:p>
        </p:txBody>
      </p:sp>
    </p:spTree>
    <p:extLst>
      <p:ext uri="{BB962C8B-B14F-4D97-AF65-F5344CB8AC3E}">
        <p14:creationId xmlns:p14="http://schemas.microsoft.com/office/powerpoint/2010/main" val="3304339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70B5E-3336-45F5-A356-0E18F5C20D54}" type="slidenum">
              <a:rPr lang="en-US" smtClean="0"/>
              <a:t>36</a:t>
            </a:fld>
            <a:endParaRPr lang="en-US"/>
          </a:p>
        </p:txBody>
      </p:sp>
    </p:spTree>
    <p:extLst>
      <p:ext uri="{BB962C8B-B14F-4D97-AF65-F5344CB8AC3E}">
        <p14:creationId xmlns:p14="http://schemas.microsoft.com/office/powerpoint/2010/main" val="2933762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a:t>
            </a:r>
            <a:r>
              <a:rPr lang="zh-CN" altLang="en-US" dirty="0"/>
              <a:t> </a:t>
            </a:r>
            <a:r>
              <a:rPr lang="en-US" altLang="zh-CN" dirty="0"/>
              <a:t>This</a:t>
            </a:r>
            <a:r>
              <a:rPr lang="zh-CN" altLang="en-US" dirty="0"/>
              <a:t> </a:t>
            </a:r>
            <a:r>
              <a:rPr lang="en-US" altLang="zh-CN" dirty="0"/>
              <a:t>decreasing</a:t>
            </a:r>
            <a:r>
              <a:rPr lang="zh-CN" altLang="en-US" dirty="0"/>
              <a:t> </a:t>
            </a:r>
            <a:r>
              <a:rPr lang="en-US" altLang="zh-CN" dirty="0"/>
              <a:t>attention</a:t>
            </a:r>
            <a:r>
              <a:rPr lang="zh-CN" altLang="en-US" dirty="0"/>
              <a:t> </a:t>
            </a:r>
            <a:r>
              <a:rPr lang="en-US" altLang="zh-CN" dirty="0"/>
              <a:t>to</a:t>
            </a:r>
            <a:r>
              <a:rPr lang="zh-CN" altLang="en-US" dirty="0"/>
              <a:t> </a:t>
            </a:r>
            <a:r>
              <a:rPr lang="en-US" altLang="zh-CN" dirty="0"/>
              <a:t>EU</a:t>
            </a:r>
            <a:r>
              <a:rPr lang="zh-CN" altLang="en-US" dirty="0"/>
              <a:t> </a:t>
            </a:r>
            <a:r>
              <a:rPr lang="en-US" altLang="zh-CN" dirty="0"/>
              <a:t>has</a:t>
            </a:r>
            <a:r>
              <a:rPr lang="zh-CN" altLang="en-US" dirty="0"/>
              <a:t> </a:t>
            </a:r>
            <a:r>
              <a:rPr lang="en-US" altLang="zh-CN" dirty="0"/>
              <a:t>been</a:t>
            </a:r>
            <a:r>
              <a:rPr lang="zh-CN" altLang="en-US" dirty="0"/>
              <a:t> </a:t>
            </a:r>
            <a:r>
              <a:rPr lang="en-US" altLang="zh-CN" dirty="0"/>
              <a:t>significant</a:t>
            </a:r>
            <a:r>
              <a:rPr lang="zh-CN" altLang="en-US" dirty="0"/>
              <a:t> </a:t>
            </a:r>
            <a:r>
              <a:rPr lang="en-US" altLang="zh-CN" dirty="0"/>
              <a:t>in</a:t>
            </a:r>
            <a:r>
              <a:rPr lang="zh-CN" altLang="en-US" dirty="0"/>
              <a:t> </a:t>
            </a:r>
            <a:r>
              <a:rPr lang="en-US" altLang="zh-CN" dirty="0" err="1"/>
              <a:t>Liaowang</a:t>
            </a:r>
            <a:r>
              <a:rPr lang="en-US" altLang="zh-CN" dirty="0"/>
              <a:t>.</a:t>
            </a:r>
            <a:r>
              <a:rPr lang="zh-CN" altLang="en-US" dirty="0"/>
              <a:t> </a:t>
            </a:r>
            <a:r>
              <a:rPr lang="en-US" altLang="zh-CN" dirty="0"/>
              <a:t>Reports</a:t>
            </a:r>
            <a:r>
              <a:rPr lang="zh-CN" altLang="en-US" dirty="0"/>
              <a:t> </a:t>
            </a:r>
            <a:r>
              <a:rPr lang="en-US" altLang="zh-CN" dirty="0"/>
              <a:t>on</a:t>
            </a:r>
            <a:r>
              <a:rPr lang="zh-CN" altLang="en-US" dirty="0"/>
              <a:t> </a:t>
            </a:r>
            <a:r>
              <a:rPr lang="en-US" altLang="zh-CN" dirty="0"/>
              <a:t>the</a:t>
            </a:r>
            <a:r>
              <a:rPr lang="zh-CN" altLang="en-US" dirty="0"/>
              <a:t> </a:t>
            </a:r>
            <a:r>
              <a:rPr lang="en-US" altLang="zh-CN" dirty="0"/>
              <a:t>Two</a:t>
            </a:r>
            <a:r>
              <a:rPr lang="zh-CN" altLang="en-US" dirty="0"/>
              <a:t> </a:t>
            </a:r>
            <a:r>
              <a:rPr lang="en-US" altLang="zh-CN" dirty="0"/>
              <a:t>Sessions</a:t>
            </a:r>
            <a:r>
              <a:rPr lang="zh-CN" altLang="en-US" dirty="0"/>
              <a:t> </a:t>
            </a:r>
            <a:r>
              <a:rPr lang="en-US" altLang="zh-CN" dirty="0"/>
              <a:t>&amp;</a:t>
            </a:r>
            <a:r>
              <a:rPr lang="zh-CN" altLang="en-US" dirty="0"/>
              <a:t> </a:t>
            </a:r>
            <a:r>
              <a:rPr lang="en-US" altLang="zh-CN" dirty="0"/>
              <a:t>14</a:t>
            </a:r>
            <a:r>
              <a:rPr lang="en-US" altLang="zh-CN" baseline="30000" dirty="0"/>
              <a:t>th</a:t>
            </a:r>
            <a:r>
              <a:rPr lang="zh-CN" altLang="en-US" dirty="0"/>
              <a:t> </a:t>
            </a:r>
            <a:r>
              <a:rPr lang="en-US" altLang="zh-CN" dirty="0"/>
              <a:t>Five-Year</a:t>
            </a:r>
            <a:r>
              <a:rPr lang="zh-CN" altLang="en-US" dirty="0"/>
              <a:t> </a:t>
            </a:r>
            <a:r>
              <a:rPr lang="en-US" altLang="zh-CN" dirty="0"/>
              <a:t>Plan</a:t>
            </a:r>
            <a:r>
              <a:rPr lang="zh-CN" altLang="en-US" dirty="0"/>
              <a:t> </a:t>
            </a:r>
            <a:r>
              <a:rPr lang="en-US" altLang="zh-CN" dirty="0"/>
              <a:t>dominated</a:t>
            </a:r>
            <a:r>
              <a:rPr lang="zh-CN" altLang="en-US" dirty="0"/>
              <a:t> </a:t>
            </a:r>
            <a:r>
              <a:rPr lang="en-US" altLang="zh-CN" dirty="0" err="1"/>
              <a:t>Liaowang</a:t>
            </a:r>
            <a:r>
              <a:rPr lang="en-US" altLang="zh-CN" dirty="0"/>
              <a:t>.</a:t>
            </a:r>
          </a:p>
          <a:p>
            <a:r>
              <a:rPr lang="en-US" altLang="zh-CN" dirty="0"/>
              <a:t>6.</a:t>
            </a:r>
            <a:r>
              <a:rPr lang="zh-CN" altLang="en-US" dirty="0"/>
              <a:t> </a:t>
            </a:r>
            <a:r>
              <a:rPr lang="en-US" altLang="zh-CN" dirty="0"/>
              <a:t>Local:</a:t>
            </a:r>
            <a:r>
              <a:rPr lang="zh-CN" altLang="en-US" dirty="0"/>
              <a:t> </a:t>
            </a:r>
            <a:r>
              <a:rPr lang="en-US" altLang="zh-CN" dirty="0"/>
              <a:t>487,</a:t>
            </a:r>
            <a:r>
              <a:rPr lang="zh-CN" altLang="en-US" dirty="0"/>
              <a:t> </a:t>
            </a:r>
            <a:r>
              <a:rPr lang="en-US" altLang="zh-CN" dirty="0"/>
              <a:t>EU+UK:</a:t>
            </a:r>
            <a:r>
              <a:rPr lang="zh-CN" altLang="en-US" dirty="0"/>
              <a:t> </a:t>
            </a:r>
            <a:r>
              <a:rPr lang="en-US" altLang="zh-CN" dirty="0"/>
              <a:t>484,</a:t>
            </a:r>
            <a:r>
              <a:rPr lang="zh-CN" altLang="en-US" dirty="0"/>
              <a:t> </a:t>
            </a:r>
            <a:r>
              <a:rPr lang="en-US" altLang="zh-CN" dirty="0"/>
              <a:t>global:</a:t>
            </a:r>
            <a:r>
              <a:rPr lang="zh-CN" altLang="en-US" dirty="0"/>
              <a:t> </a:t>
            </a:r>
            <a:r>
              <a:rPr lang="en-US" altLang="zh-CN" dirty="0"/>
              <a:t>282,</a:t>
            </a:r>
            <a:r>
              <a:rPr lang="zh-CN" altLang="en-US" dirty="0"/>
              <a:t> </a:t>
            </a:r>
            <a:r>
              <a:rPr lang="en-US" altLang="zh-CN" dirty="0"/>
              <a:t>3</a:t>
            </a:r>
            <a:r>
              <a:rPr lang="en-US" altLang="zh-CN" baseline="30000" dirty="0"/>
              <a:t>rd</a:t>
            </a:r>
            <a:r>
              <a:rPr lang="en-US" altLang="zh-CN" dirty="0"/>
              <a:t>:</a:t>
            </a:r>
            <a:r>
              <a:rPr lang="zh-CN" altLang="en-US" dirty="0"/>
              <a:t> </a:t>
            </a:r>
            <a:r>
              <a:rPr lang="en-US" altLang="zh-CN" dirty="0"/>
              <a:t>118</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37</a:t>
            </a:fld>
            <a:endParaRPr lang="en-US"/>
          </a:p>
        </p:txBody>
      </p:sp>
    </p:spTree>
    <p:extLst>
      <p:ext uri="{BB962C8B-B14F-4D97-AF65-F5344CB8AC3E}">
        <p14:creationId xmlns:p14="http://schemas.microsoft.com/office/powerpoint/2010/main" val="390854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Extra:</a:t>
            </a:r>
            <a:r>
              <a:rPr lang="zh-CN" altLang="en-US" dirty="0"/>
              <a:t> </a:t>
            </a:r>
            <a:r>
              <a:rPr lang="en-US" altLang="zh-CN" dirty="0"/>
              <a:t>2020-113,</a:t>
            </a:r>
            <a:r>
              <a:rPr lang="zh-CN" altLang="en-US" dirty="0"/>
              <a:t> </a:t>
            </a:r>
            <a:r>
              <a:rPr lang="en-US" altLang="zh-CN" dirty="0"/>
              <a:t>2021-</a:t>
            </a:r>
            <a:r>
              <a:rPr lang="zh-CN" altLang="en-US" dirty="0"/>
              <a:t> </a:t>
            </a:r>
            <a:r>
              <a:rPr lang="en-US" altLang="zh-CN" dirty="0"/>
              <a:t>170;</a:t>
            </a:r>
            <a:r>
              <a:rPr lang="zh-CN" altLang="en-US" dirty="0"/>
              <a:t> </a:t>
            </a:r>
            <a:r>
              <a:rPr lang="en-US" altLang="zh-CN" dirty="0"/>
              <a:t>intra:</a:t>
            </a:r>
            <a:r>
              <a:rPr lang="zh-CN" altLang="en-US" dirty="0"/>
              <a:t> </a:t>
            </a:r>
            <a:r>
              <a:rPr lang="en-US" altLang="zh-CN" dirty="0"/>
              <a:t>2020</a:t>
            </a:r>
            <a:r>
              <a:rPr lang="zh-CN" altLang="en-US" dirty="0"/>
              <a:t> </a:t>
            </a:r>
            <a:r>
              <a:rPr lang="en-US" altLang="zh-CN" dirty="0"/>
              <a:t>-88,</a:t>
            </a:r>
            <a:r>
              <a:rPr lang="zh-CN" altLang="en-US" dirty="0"/>
              <a:t> </a:t>
            </a:r>
            <a:r>
              <a:rPr lang="en-US" altLang="zh-CN" dirty="0"/>
              <a:t>2021</a:t>
            </a:r>
          </a:p>
          <a:p>
            <a:r>
              <a:rPr lang="en-US" altLang="zh-CN" dirty="0"/>
              <a:t>Expectations:</a:t>
            </a:r>
            <a:r>
              <a:rPr lang="zh-CN" altLang="en-US" dirty="0"/>
              <a:t> </a:t>
            </a:r>
            <a:r>
              <a:rPr lang="en-US" altLang="zh-CN" dirty="0"/>
              <a:t>383</a:t>
            </a:r>
            <a:r>
              <a:rPr lang="zh-CN" altLang="en-US" dirty="0"/>
              <a:t> </a:t>
            </a:r>
            <a:r>
              <a:rPr lang="en-US" altLang="zh-CN" dirty="0"/>
              <a:t>(2020)</a:t>
            </a:r>
            <a:r>
              <a:rPr lang="zh-CN" altLang="en-US" dirty="0"/>
              <a:t> </a:t>
            </a:r>
            <a:r>
              <a:rPr lang="en-US" altLang="zh-CN" dirty="0"/>
              <a:t>+424</a:t>
            </a:r>
            <a:r>
              <a:rPr lang="zh-CN" altLang="en-US" dirty="0"/>
              <a:t> </a:t>
            </a:r>
            <a:r>
              <a:rPr lang="en-US" altLang="zh-CN" dirty="0"/>
              <a:t>(2021)</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38</a:t>
            </a:fld>
            <a:endParaRPr lang="en-US"/>
          </a:p>
        </p:txBody>
      </p:sp>
    </p:spTree>
    <p:extLst>
      <p:ext uri="{BB962C8B-B14F-4D97-AF65-F5344CB8AC3E}">
        <p14:creationId xmlns:p14="http://schemas.microsoft.com/office/powerpoint/2010/main" val="46024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a:t>
            </a:r>
            <a:r>
              <a:rPr lang="zh-CN" altLang="en-US" dirty="0"/>
              <a:t> </a:t>
            </a:r>
            <a:r>
              <a:rPr lang="en-US" altLang="zh-CN" dirty="0"/>
              <a:t>both</a:t>
            </a:r>
            <a:r>
              <a:rPr lang="zh-CN" altLang="en-US" dirty="0"/>
              <a:t> </a:t>
            </a:r>
            <a:r>
              <a:rPr lang="en-US" altLang="zh-CN" dirty="0"/>
              <a:t>years,</a:t>
            </a:r>
            <a:r>
              <a:rPr lang="zh-CN" altLang="en-US" dirty="0"/>
              <a:t> </a:t>
            </a:r>
            <a:r>
              <a:rPr lang="en-US" altLang="zh-CN" dirty="0"/>
              <a:t>we</a:t>
            </a:r>
            <a:r>
              <a:rPr lang="zh-CN" altLang="en-US" dirty="0"/>
              <a:t> </a:t>
            </a:r>
            <a:r>
              <a:rPr lang="en-US" altLang="zh-CN" dirty="0"/>
              <a:t>monitor</a:t>
            </a:r>
            <a:r>
              <a:rPr lang="zh-CN" altLang="en-US" dirty="0"/>
              <a:t> </a:t>
            </a:r>
            <a:r>
              <a:rPr lang="en-US" altLang="zh-CN" dirty="0"/>
              <a:t>People</a:t>
            </a:r>
            <a:r>
              <a:rPr lang="zh-CN" altLang="en-US" dirty="0"/>
              <a:t> </a:t>
            </a:r>
            <a:r>
              <a:rPr lang="en-US" altLang="zh-CN" dirty="0"/>
              <a:t>Daily,</a:t>
            </a:r>
            <a:r>
              <a:rPr lang="zh-CN" altLang="en-US" dirty="0"/>
              <a:t> </a:t>
            </a:r>
            <a:r>
              <a:rPr lang="en-US" altLang="zh-CN" dirty="0"/>
              <a:t>Economic</a:t>
            </a:r>
            <a:r>
              <a:rPr lang="zh-CN" altLang="en-US" dirty="0"/>
              <a:t> </a:t>
            </a:r>
            <a:r>
              <a:rPr lang="en-US" altLang="zh-CN" dirty="0"/>
              <a:t>Daily,</a:t>
            </a:r>
            <a:r>
              <a:rPr lang="zh-CN" altLang="en-US" dirty="0"/>
              <a:t> </a:t>
            </a:r>
            <a:r>
              <a:rPr lang="en-US" altLang="zh-CN" dirty="0"/>
              <a:t>China</a:t>
            </a:r>
            <a:r>
              <a:rPr lang="zh-CN" altLang="en-US" dirty="0"/>
              <a:t> </a:t>
            </a:r>
            <a:r>
              <a:rPr lang="en-US" altLang="zh-CN" dirty="0"/>
              <a:t>Daily</a:t>
            </a:r>
            <a:r>
              <a:rPr lang="zh-CN" altLang="en-US" dirty="0"/>
              <a:t> </a:t>
            </a:r>
            <a:r>
              <a:rPr lang="en-US" altLang="zh-CN" dirty="0"/>
              <a:t>and</a:t>
            </a:r>
            <a:r>
              <a:rPr lang="zh-CN" altLang="en-US" dirty="0"/>
              <a:t> </a:t>
            </a:r>
            <a:r>
              <a:rPr lang="en-US" altLang="zh-CN" dirty="0" err="1"/>
              <a:t>Liaowang</a:t>
            </a:r>
            <a:endParaRPr lang="en-US" altLang="zh-CN" sz="1200" i="1" dirty="0">
              <a:latin typeface="Times New Roman" panose="02020703060505090304" charset="0"/>
              <a:ea typeface="Times New Roman" panose="02020703060505090304" charset="0"/>
              <a:cs typeface="Times New Roman" panose="0202070306050509030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4</a:t>
            </a:fld>
            <a:endParaRPr lang="en-US"/>
          </a:p>
        </p:txBody>
      </p:sp>
    </p:spTree>
    <p:extLst>
      <p:ext uri="{BB962C8B-B14F-4D97-AF65-F5344CB8AC3E}">
        <p14:creationId xmlns:p14="http://schemas.microsoft.com/office/powerpoint/2010/main" val="138246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statistics</a:t>
            </a:r>
            <a:r>
              <a:rPr lang="zh-CN" altLang="en-US" dirty="0"/>
              <a:t> </a:t>
            </a:r>
            <a:r>
              <a:rPr lang="en-US" altLang="zh-CN" dirty="0"/>
              <a:t>for</a:t>
            </a:r>
            <a:r>
              <a:rPr lang="zh-CN" altLang="en-US" dirty="0"/>
              <a:t> </a:t>
            </a:r>
            <a:r>
              <a:rPr lang="en-US" altLang="zh-CN" dirty="0" err="1"/>
              <a:t>Liaowang</a:t>
            </a:r>
            <a:r>
              <a:rPr lang="zh-CN" altLang="en-US" dirty="0"/>
              <a:t> </a:t>
            </a:r>
            <a:r>
              <a:rPr lang="en-US" altLang="zh-CN" dirty="0"/>
              <a:t>is</a:t>
            </a:r>
            <a:r>
              <a:rPr lang="zh-CN" altLang="en-US" dirty="0"/>
              <a:t> </a:t>
            </a:r>
            <a:r>
              <a:rPr lang="en-US" altLang="zh-CN" dirty="0"/>
              <a:t>very</a:t>
            </a:r>
            <a:r>
              <a:rPr lang="zh-CN" altLang="en-US" dirty="0"/>
              <a:t> </a:t>
            </a:r>
            <a:r>
              <a:rPr lang="en-US" altLang="zh-CN" dirty="0"/>
              <a:t>old</a:t>
            </a:r>
            <a:r>
              <a:rPr lang="zh-CN" altLang="en-US" dirty="0"/>
              <a:t> </a:t>
            </a:r>
            <a:r>
              <a:rPr lang="en-US" altLang="zh-CN" dirty="0"/>
              <a:t>but</a:t>
            </a:r>
            <a:r>
              <a:rPr lang="zh-CN" altLang="en-US" dirty="0"/>
              <a:t> </a:t>
            </a:r>
            <a:r>
              <a:rPr lang="en-US" altLang="zh-CN" dirty="0"/>
              <a:t>this</a:t>
            </a:r>
            <a:r>
              <a:rPr lang="zh-CN" altLang="en-US" dirty="0"/>
              <a:t> </a:t>
            </a:r>
            <a:r>
              <a:rPr lang="en-US" altLang="zh-CN" dirty="0"/>
              <a:t>is</a:t>
            </a:r>
            <a:r>
              <a:rPr lang="zh-CN" altLang="en-US" dirty="0"/>
              <a:t> </a:t>
            </a:r>
            <a:r>
              <a:rPr lang="en-US" altLang="zh-CN" dirty="0"/>
              <a:t>what</a:t>
            </a:r>
            <a:r>
              <a:rPr lang="zh-CN" altLang="en-US" dirty="0"/>
              <a:t> </a:t>
            </a:r>
            <a:r>
              <a:rPr lang="en-US" altLang="zh-CN" dirty="0"/>
              <a:t>we</a:t>
            </a:r>
            <a:r>
              <a:rPr lang="zh-CN" altLang="en-US" dirty="0"/>
              <a:t> </a:t>
            </a:r>
            <a:r>
              <a:rPr lang="en-US" altLang="zh-CN" dirty="0"/>
              <a:t>can</a:t>
            </a:r>
            <a:r>
              <a:rPr lang="zh-CN" altLang="en-US" dirty="0"/>
              <a:t> </a:t>
            </a:r>
            <a:r>
              <a:rPr lang="en-US" altLang="zh-CN" dirty="0"/>
              <a:t>find</a:t>
            </a:r>
            <a:r>
              <a:rPr lang="zh-CN" altLang="en-US" dirty="0"/>
              <a:t> </a:t>
            </a:r>
            <a:r>
              <a:rPr lang="en-US" altLang="zh-CN" dirty="0"/>
              <a:t>on</a:t>
            </a:r>
            <a:r>
              <a:rPr lang="zh-CN" altLang="en-US" dirty="0"/>
              <a:t> </a:t>
            </a:r>
            <a:r>
              <a:rPr lang="en-US" altLang="zh-CN" dirty="0"/>
              <a:t>its</a:t>
            </a:r>
            <a:r>
              <a:rPr lang="zh-CN" altLang="en-US" dirty="0"/>
              <a:t> </a:t>
            </a:r>
            <a:r>
              <a:rPr lang="en-US" altLang="zh-CN" dirty="0"/>
              <a:t>website/post</a:t>
            </a:r>
            <a:r>
              <a:rPr lang="zh-CN" altLang="en-US" dirty="0"/>
              <a:t> </a:t>
            </a:r>
            <a:r>
              <a:rPr lang="en-US" altLang="zh-CN" dirty="0"/>
              <a:t>office’s</a:t>
            </a:r>
            <a:r>
              <a:rPr lang="zh-CN" altLang="en-US" dirty="0"/>
              <a:t> </a:t>
            </a:r>
            <a:r>
              <a:rPr lang="en-US" altLang="zh-CN" dirty="0"/>
              <a:t>website.</a:t>
            </a:r>
          </a:p>
          <a:p>
            <a:r>
              <a:rPr lang="en-US" altLang="zh-CN" dirty="0"/>
              <a:t>People’s</a:t>
            </a:r>
            <a:r>
              <a:rPr lang="zh-CN" altLang="en-US" dirty="0"/>
              <a:t> </a:t>
            </a:r>
            <a:r>
              <a:rPr lang="en-US" altLang="zh-CN" dirty="0"/>
              <a:t>Daily</a:t>
            </a:r>
            <a:r>
              <a:rPr lang="zh-CN" altLang="en-US" dirty="0"/>
              <a:t> </a:t>
            </a:r>
            <a:r>
              <a:rPr lang="en-US" altLang="zh-CN" dirty="0"/>
              <a:t>has</a:t>
            </a:r>
            <a:r>
              <a:rPr lang="zh-CN" altLang="en-US" dirty="0"/>
              <a:t> </a:t>
            </a:r>
            <a:r>
              <a:rPr lang="en-US" altLang="zh-CN" dirty="0"/>
              <a:t>the</a:t>
            </a:r>
            <a:r>
              <a:rPr lang="zh-CN" altLang="en-US" dirty="0"/>
              <a:t> </a:t>
            </a:r>
            <a:r>
              <a:rPr lang="en-US" altLang="zh-CN" dirty="0"/>
              <a:t>largest</a:t>
            </a:r>
            <a:r>
              <a:rPr lang="zh-CN" altLang="en-US" dirty="0"/>
              <a:t> </a:t>
            </a:r>
            <a:r>
              <a:rPr lang="en-US" altLang="zh-CN" dirty="0"/>
              <a:t>circulation</a:t>
            </a:r>
            <a:r>
              <a:rPr lang="zh-CN" altLang="en-US" dirty="0"/>
              <a:t> </a:t>
            </a:r>
            <a:r>
              <a:rPr lang="en-US" altLang="zh-CN" dirty="0"/>
              <a:t>in</a:t>
            </a:r>
            <a:r>
              <a:rPr lang="zh-CN" altLang="en-US" dirty="0"/>
              <a:t> </a:t>
            </a:r>
            <a:r>
              <a:rPr lang="en-US" altLang="zh-CN" dirty="0"/>
              <a:t>China</a:t>
            </a:r>
            <a:r>
              <a:rPr lang="zh-CN" altLang="en-US" dirty="0"/>
              <a:t> </a:t>
            </a:r>
            <a:r>
              <a:rPr lang="en-US" altLang="zh-CN" dirty="0"/>
              <a:t>and Economic</a:t>
            </a:r>
            <a:r>
              <a:rPr lang="zh-CN" altLang="en-US" dirty="0"/>
              <a:t> </a:t>
            </a:r>
            <a:r>
              <a:rPr lang="en-US" altLang="zh-CN" dirty="0"/>
              <a:t>Daily</a:t>
            </a:r>
            <a:r>
              <a:rPr lang="zh-CN" altLang="en-US" dirty="0"/>
              <a:t> </a:t>
            </a:r>
            <a:r>
              <a:rPr lang="en-US" altLang="zh-CN" dirty="0"/>
              <a:t>ranks</a:t>
            </a:r>
            <a:r>
              <a:rPr lang="zh-CN" altLang="en-US" dirty="0"/>
              <a:t> </a:t>
            </a:r>
            <a:r>
              <a:rPr lang="en-US" altLang="zh-CN" dirty="0"/>
              <a:t>5</a:t>
            </a:r>
            <a:r>
              <a:rPr lang="en-US" altLang="zh-CN" baseline="30000" dirty="0"/>
              <a:t>th</a:t>
            </a:r>
            <a:r>
              <a:rPr lang="zh-CN" altLang="en-US" dirty="0"/>
              <a:t> </a:t>
            </a:r>
            <a:r>
              <a:rPr lang="en-US" altLang="zh-CN" dirty="0"/>
              <a:t>(2020).</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5</a:t>
            </a:fld>
            <a:endParaRPr lang="en-US"/>
          </a:p>
        </p:txBody>
      </p:sp>
    </p:spTree>
    <p:extLst>
      <p:ext uri="{BB962C8B-B14F-4D97-AF65-F5344CB8AC3E}">
        <p14:creationId xmlns:p14="http://schemas.microsoft.com/office/powerpoint/2010/main" val="285363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n=1254=645</a:t>
            </a:r>
            <a:r>
              <a:rPr lang="zh-CN" altLang="en-US" dirty="0"/>
              <a:t> </a:t>
            </a:r>
            <a:r>
              <a:rPr lang="en-US" altLang="zh-CN" dirty="0"/>
              <a:t>in</a:t>
            </a:r>
            <a:r>
              <a:rPr lang="zh-CN" altLang="en-US" dirty="0"/>
              <a:t> </a:t>
            </a:r>
            <a:r>
              <a:rPr lang="en-US" altLang="zh-CN" dirty="0"/>
              <a:t>2020</a:t>
            </a:r>
            <a:r>
              <a:rPr lang="zh-CN" altLang="en-US" dirty="0"/>
              <a:t> </a:t>
            </a:r>
            <a:r>
              <a:rPr lang="en-US" altLang="zh-CN" dirty="0"/>
              <a:t>+609</a:t>
            </a:r>
            <a:r>
              <a:rPr lang="zh-CN" altLang="en-US" dirty="0"/>
              <a:t> </a:t>
            </a:r>
            <a:r>
              <a:rPr lang="en-US" altLang="zh-CN" dirty="0"/>
              <a:t>in</a:t>
            </a:r>
            <a:r>
              <a:rPr lang="zh-CN" altLang="en-US" dirty="0"/>
              <a:t> </a:t>
            </a:r>
            <a:r>
              <a:rPr lang="en-US" altLang="zh-CN" dirty="0"/>
              <a:t>2021</a:t>
            </a:r>
          </a:p>
          <a:p>
            <a:r>
              <a:rPr lang="en-US" altLang="zh-CN" dirty="0"/>
              <a:t>From</a:t>
            </a:r>
            <a:r>
              <a:rPr lang="zh-CN" altLang="en-US" dirty="0"/>
              <a:t> </a:t>
            </a:r>
            <a:r>
              <a:rPr lang="en-US" altLang="zh-CN" dirty="0"/>
              <a:t>2020</a:t>
            </a:r>
            <a:r>
              <a:rPr lang="zh-CN" altLang="en-US" dirty="0"/>
              <a:t> </a:t>
            </a:r>
            <a:r>
              <a:rPr lang="en-US" altLang="zh-CN" dirty="0"/>
              <a:t>to</a:t>
            </a:r>
            <a:r>
              <a:rPr lang="zh-CN" altLang="en-US" dirty="0"/>
              <a:t> </a:t>
            </a:r>
            <a:r>
              <a:rPr lang="en-US" altLang="zh-CN" dirty="0"/>
              <a:t>2021,</a:t>
            </a:r>
            <a:r>
              <a:rPr lang="zh-CN" altLang="en-US" dirty="0"/>
              <a:t> </a:t>
            </a:r>
            <a:r>
              <a:rPr lang="en-US" altLang="zh-CN" dirty="0"/>
              <a:t>we</a:t>
            </a:r>
            <a:r>
              <a:rPr lang="zh-CN" altLang="en-US" dirty="0"/>
              <a:t> </a:t>
            </a:r>
            <a:r>
              <a:rPr lang="en-US" altLang="zh-CN" dirty="0"/>
              <a:t>captured</a:t>
            </a:r>
            <a:r>
              <a:rPr lang="zh-CN" altLang="en-US" dirty="0"/>
              <a:t> </a:t>
            </a:r>
            <a:r>
              <a:rPr lang="en-US" altLang="zh-CN" dirty="0"/>
              <a:t>more</a:t>
            </a:r>
            <a:r>
              <a:rPr lang="zh-CN" altLang="en-US" dirty="0"/>
              <a:t> </a:t>
            </a:r>
            <a:r>
              <a:rPr lang="en-US" altLang="zh-CN" dirty="0"/>
              <a:t>than</a:t>
            </a:r>
            <a:r>
              <a:rPr lang="zh-CN" altLang="en-US" dirty="0"/>
              <a:t> </a:t>
            </a:r>
            <a:r>
              <a:rPr lang="en-US" altLang="zh-CN" dirty="0"/>
              <a:t>one</a:t>
            </a:r>
            <a:r>
              <a:rPr lang="zh-CN" altLang="en-US" dirty="0"/>
              <a:t> </a:t>
            </a:r>
            <a:r>
              <a:rPr lang="en-US" altLang="zh-CN" dirty="0"/>
              <a:t>thousand</a:t>
            </a:r>
            <a:r>
              <a:rPr lang="zh-CN" altLang="en-US" dirty="0"/>
              <a:t> </a:t>
            </a:r>
            <a:r>
              <a:rPr lang="en-US" altLang="zh-CN" dirty="0"/>
              <a:t>pieces</a:t>
            </a:r>
            <a:r>
              <a:rPr lang="zh-CN" altLang="en-US" dirty="0"/>
              <a:t> </a:t>
            </a:r>
            <a:r>
              <a:rPr lang="en-US" altLang="zh-CN" dirty="0"/>
              <a:t>of</a:t>
            </a:r>
            <a:r>
              <a:rPr lang="zh-CN" altLang="en-US" dirty="0"/>
              <a:t> </a:t>
            </a:r>
            <a:r>
              <a:rPr lang="en-US" altLang="zh-CN" dirty="0"/>
              <a:t>news</a:t>
            </a:r>
            <a:r>
              <a:rPr lang="zh-CN" altLang="en-US" dirty="0"/>
              <a:t> </a:t>
            </a:r>
            <a:r>
              <a:rPr lang="en-US" altLang="zh-CN" dirty="0"/>
              <a:t>about</a:t>
            </a:r>
            <a:r>
              <a:rPr lang="zh-CN" altLang="en-US" dirty="0"/>
              <a:t> </a:t>
            </a:r>
            <a:r>
              <a:rPr lang="en-US" altLang="zh-CN" dirty="0"/>
              <a:t>the</a:t>
            </a:r>
            <a:r>
              <a:rPr lang="zh-CN" altLang="en-US" dirty="0"/>
              <a:t> </a:t>
            </a:r>
            <a:r>
              <a:rPr lang="en-US" altLang="zh-CN" dirty="0"/>
              <a:t>EU</a:t>
            </a:r>
            <a:r>
              <a:rPr lang="zh-CN" altLang="en-US" dirty="0"/>
              <a:t> </a:t>
            </a:r>
            <a:r>
              <a:rPr lang="en-US" altLang="zh-CN" dirty="0"/>
              <a:t>in</a:t>
            </a:r>
            <a:r>
              <a:rPr lang="zh-CN" altLang="en-US" dirty="0"/>
              <a:t> </a:t>
            </a:r>
            <a:r>
              <a:rPr lang="en-US" altLang="zh-CN" dirty="0"/>
              <a:t>the</a:t>
            </a:r>
            <a:r>
              <a:rPr lang="zh-CN" altLang="en-US" dirty="0"/>
              <a:t> </a:t>
            </a:r>
            <a:r>
              <a:rPr lang="en-US" altLang="zh-CN" dirty="0"/>
              <a:t>four</a:t>
            </a:r>
            <a:r>
              <a:rPr lang="zh-CN" altLang="en-US" dirty="0"/>
              <a:t> </a:t>
            </a:r>
            <a:r>
              <a:rPr lang="en-US" altLang="zh-CN" dirty="0"/>
              <a:t>outlets.</a:t>
            </a:r>
            <a:r>
              <a:rPr lang="zh-CN" altLang="en-US" dirty="0"/>
              <a:t> </a:t>
            </a:r>
            <a:r>
              <a:rPr lang="en-US" altLang="zh-CN" dirty="0"/>
              <a:t>The</a:t>
            </a:r>
            <a:r>
              <a:rPr lang="zh-CN" altLang="en-US" dirty="0"/>
              <a:t> </a:t>
            </a:r>
            <a:r>
              <a:rPr lang="en-US" altLang="zh-CN" dirty="0"/>
              <a:t>number</a:t>
            </a:r>
            <a:r>
              <a:rPr lang="zh-CN" altLang="en-US" dirty="0"/>
              <a:t> </a:t>
            </a:r>
            <a:r>
              <a:rPr lang="en-US" altLang="zh-CN" dirty="0"/>
              <a:t>for</a:t>
            </a:r>
            <a:r>
              <a:rPr lang="zh-CN" altLang="en-US" dirty="0"/>
              <a:t> </a:t>
            </a:r>
            <a:r>
              <a:rPr lang="en-US" altLang="zh-CN" dirty="0"/>
              <a:t>2020</a:t>
            </a:r>
            <a:r>
              <a:rPr lang="zh-CN" altLang="en-US" dirty="0"/>
              <a:t> </a:t>
            </a:r>
            <a:r>
              <a:rPr lang="en-US" altLang="zh-CN" dirty="0"/>
              <a:t>is</a:t>
            </a:r>
            <a:r>
              <a:rPr lang="zh-CN" altLang="en-US" dirty="0"/>
              <a:t> </a:t>
            </a:r>
            <a:r>
              <a:rPr lang="en-US" altLang="zh-CN" dirty="0"/>
              <a:t>646</a:t>
            </a:r>
            <a:r>
              <a:rPr lang="zh-CN" altLang="en-US" dirty="0"/>
              <a:t> </a:t>
            </a:r>
            <a:r>
              <a:rPr lang="en-US" altLang="zh-CN" dirty="0"/>
              <a:t>and</a:t>
            </a:r>
            <a:r>
              <a:rPr lang="zh-CN" altLang="en-US" dirty="0"/>
              <a:t> </a:t>
            </a:r>
            <a:r>
              <a:rPr lang="en-US" altLang="zh-CN" dirty="0"/>
              <a:t>for</a:t>
            </a:r>
            <a:r>
              <a:rPr lang="zh-CN" altLang="en-US" dirty="0"/>
              <a:t> </a:t>
            </a:r>
            <a:r>
              <a:rPr lang="en-US" altLang="zh-CN" dirty="0"/>
              <a:t>2021</a:t>
            </a:r>
            <a:r>
              <a:rPr lang="zh-CN" altLang="en-US" dirty="0"/>
              <a:t> </a:t>
            </a:r>
            <a:r>
              <a:rPr lang="en-US" altLang="zh-CN" dirty="0"/>
              <a:t>is</a:t>
            </a:r>
            <a:r>
              <a:rPr lang="zh-CN" altLang="en-US" dirty="0"/>
              <a:t> </a:t>
            </a:r>
            <a:r>
              <a:rPr lang="en-US" altLang="zh-CN" dirty="0"/>
              <a:t>610,</a:t>
            </a:r>
            <a:r>
              <a:rPr lang="zh-CN" altLang="en-US" dirty="0"/>
              <a:t> </a:t>
            </a:r>
            <a:r>
              <a:rPr lang="en-US" altLang="zh-CN" dirty="0"/>
              <a:t>slightly</a:t>
            </a:r>
            <a:r>
              <a:rPr lang="zh-CN" altLang="en-US" dirty="0"/>
              <a:t> </a:t>
            </a:r>
            <a:r>
              <a:rPr lang="en-US" altLang="zh-CN" dirty="0"/>
              <a:t>less</a:t>
            </a:r>
            <a:r>
              <a:rPr lang="zh-CN" altLang="en-US" dirty="0"/>
              <a:t> </a:t>
            </a:r>
            <a:r>
              <a:rPr lang="en-US" altLang="zh-CN" dirty="0"/>
              <a:t>than</a:t>
            </a:r>
            <a:r>
              <a:rPr lang="zh-CN" altLang="en-US" dirty="0"/>
              <a:t> </a:t>
            </a:r>
            <a:r>
              <a:rPr lang="en-US" altLang="zh-CN" dirty="0"/>
              <a:t>the</a:t>
            </a:r>
            <a:r>
              <a:rPr lang="zh-CN" altLang="en-US" dirty="0"/>
              <a:t> </a:t>
            </a:r>
            <a:r>
              <a:rPr lang="en-US" altLang="zh-CN" dirty="0"/>
              <a:t>2020s.</a:t>
            </a:r>
            <a:r>
              <a:rPr lang="zh-CN" altLang="en-US" dirty="0"/>
              <a:t> </a:t>
            </a:r>
            <a:r>
              <a:rPr lang="en-US" altLang="zh-CN" dirty="0"/>
              <a:t>China</a:t>
            </a:r>
            <a:r>
              <a:rPr lang="zh-CN" altLang="en-US" dirty="0"/>
              <a:t> </a:t>
            </a:r>
            <a:r>
              <a:rPr lang="en-US" altLang="zh-CN" dirty="0"/>
              <a:t>Daily</a:t>
            </a:r>
            <a:r>
              <a:rPr lang="zh-CN" altLang="en-US" dirty="0"/>
              <a:t> </a:t>
            </a:r>
            <a:r>
              <a:rPr lang="en-US" altLang="zh-CN" dirty="0"/>
              <a:t>reports</a:t>
            </a:r>
            <a:r>
              <a:rPr lang="zh-CN" altLang="en-US" dirty="0"/>
              <a:t> </a:t>
            </a:r>
            <a:r>
              <a:rPr lang="en-US" altLang="zh-CN" dirty="0"/>
              <a:t>most,</a:t>
            </a:r>
            <a:r>
              <a:rPr lang="zh-CN" altLang="en-US" dirty="0"/>
              <a:t> </a:t>
            </a:r>
            <a:r>
              <a:rPr lang="en-US" altLang="zh-CN" dirty="0"/>
              <a:t>and</a:t>
            </a:r>
            <a:r>
              <a:rPr lang="zh-CN" altLang="en-US" dirty="0"/>
              <a:t> </a:t>
            </a:r>
            <a:r>
              <a:rPr lang="en-US" altLang="zh-CN" dirty="0" err="1"/>
              <a:t>Liaowang</a:t>
            </a:r>
            <a:r>
              <a:rPr lang="zh-CN" altLang="en-US" dirty="0"/>
              <a:t> </a:t>
            </a:r>
            <a:r>
              <a:rPr lang="en-US" altLang="zh-CN" dirty="0"/>
              <a:t>Reports</a:t>
            </a:r>
            <a:r>
              <a:rPr lang="zh-CN" altLang="en-US" dirty="0"/>
              <a:t> </a:t>
            </a:r>
            <a:r>
              <a:rPr lang="en-US" altLang="zh-CN" dirty="0"/>
              <a:t>the</a:t>
            </a:r>
            <a:r>
              <a:rPr lang="zh-CN" altLang="en-US" dirty="0"/>
              <a:t> </a:t>
            </a:r>
            <a:r>
              <a:rPr lang="en-US" altLang="zh-CN" dirty="0"/>
              <a:t>least.</a:t>
            </a:r>
            <a:r>
              <a:rPr lang="zh-CN" altLang="en-US" dirty="0"/>
              <a:t> </a:t>
            </a:r>
            <a:r>
              <a:rPr lang="en-US" altLang="zh-CN" dirty="0"/>
              <a:t>Except</a:t>
            </a:r>
            <a:r>
              <a:rPr lang="zh-CN" altLang="en-US" dirty="0"/>
              <a:t> </a:t>
            </a:r>
            <a:r>
              <a:rPr lang="en-US" altLang="zh-CN" dirty="0"/>
              <a:t>for</a:t>
            </a:r>
            <a:r>
              <a:rPr lang="zh-CN" altLang="en-US" dirty="0"/>
              <a:t> </a:t>
            </a:r>
            <a:r>
              <a:rPr lang="en-US" altLang="zh-CN" dirty="0"/>
              <a:t>China</a:t>
            </a:r>
            <a:r>
              <a:rPr lang="zh-CN" altLang="en-US" dirty="0"/>
              <a:t> </a:t>
            </a:r>
            <a:r>
              <a:rPr lang="en-US" altLang="zh-CN" dirty="0"/>
              <a:t>daily,</a:t>
            </a:r>
            <a:r>
              <a:rPr lang="zh-CN" altLang="en-US" dirty="0"/>
              <a:t> </a:t>
            </a:r>
            <a:r>
              <a:rPr lang="en-US" altLang="zh-CN" dirty="0"/>
              <a:t>we</a:t>
            </a:r>
            <a:r>
              <a:rPr lang="zh-CN" altLang="en-US" dirty="0"/>
              <a:t> </a:t>
            </a:r>
            <a:r>
              <a:rPr lang="en-US" altLang="zh-CN" dirty="0"/>
              <a:t>see</a:t>
            </a:r>
            <a:r>
              <a:rPr lang="zh-CN" altLang="en-US" dirty="0"/>
              <a:t> </a:t>
            </a:r>
            <a:r>
              <a:rPr lang="en-US" altLang="zh-CN" dirty="0"/>
              <a:t>a</a:t>
            </a:r>
            <a:r>
              <a:rPr lang="zh-CN" altLang="en-US" dirty="0"/>
              <a:t> </a:t>
            </a:r>
            <a:r>
              <a:rPr lang="en-US" altLang="zh-CN" dirty="0"/>
              <a:t>decrease</a:t>
            </a:r>
            <a:r>
              <a:rPr lang="zh-CN" altLang="en-US" dirty="0"/>
              <a:t> </a:t>
            </a:r>
            <a:r>
              <a:rPr lang="en-US" altLang="zh-CN" dirty="0"/>
              <a:t>in</a:t>
            </a:r>
            <a:r>
              <a:rPr lang="zh-CN" altLang="en-US" dirty="0"/>
              <a:t> </a:t>
            </a:r>
            <a:r>
              <a:rPr lang="en-US" altLang="zh-CN" dirty="0"/>
              <a:t>visibility</a:t>
            </a:r>
            <a:r>
              <a:rPr lang="zh-CN" altLang="en-US" dirty="0"/>
              <a:t> </a:t>
            </a:r>
            <a:r>
              <a:rPr lang="en-US" altLang="zh-CN" dirty="0"/>
              <a:t>of</a:t>
            </a:r>
            <a:r>
              <a:rPr lang="zh-CN" altLang="en-US" dirty="0"/>
              <a:t> </a:t>
            </a:r>
            <a:r>
              <a:rPr lang="en-US" altLang="zh-CN" dirty="0"/>
              <a:t>the</a:t>
            </a:r>
            <a:r>
              <a:rPr lang="zh-CN" altLang="en-US" dirty="0"/>
              <a:t> </a:t>
            </a:r>
            <a:r>
              <a:rPr lang="en-US" altLang="zh-CN" dirty="0"/>
              <a:t>EU</a:t>
            </a:r>
            <a:r>
              <a:rPr lang="zh-CN" altLang="en-US" dirty="0"/>
              <a:t> </a:t>
            </a:r>
            <a:r>
              <a:rPr lang="en-US" altLang="zh-CN" dirty="0"/>
              <a:t>in</a:t>
            </a:r>
            <a:r>
              <a:rPr lang="zh-CN" altLang="en-US" dirty="0"/>
              <a:t> </a:t>
            </a:r>
            <a:r>
              <a:rPr lang="en-US" altLang="zh-CN" dirty="0"/>
              <a:t>the</a:t>
            </a:r>
            <a:r>
              <a:rPr lang="zh-CN" altLang="en-US" dirty="0"/>
              <a:t> </a:t>
            </a:r>
            <a:r>
              <a:rPr lang="en-US" altLang="zh-CN" dirty="0"/>
              <a:t>rest</a:t>
            </a:r>
            <a:r>
              <a:rPr lang="zh-CN" altLang="en-US" dirty="0"/>
              <a:t> </a:t>
            </a:r>
            <a:r>
              <a:rPr lang="en-US" altLang="zh-CN" dirty="0"/>
              <a:t>three</a:t>
            </a:r>
            <a:r>
              <a:rPr lang="zh-CN" altLang="en-US" dirty="0"/>
              <a:t> </a:t>
            </a:r>
            <a:r>
              <a:rPr lang="en-US" altLang="zh-CN" dirty="0"/>
              <a:t>outlets.</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6</a:t>
            </a:fld>
            <a:endParaRPr lang="en-US"/>
          </a:p>
        </p:txBody>
      </p:sp>
    </p:spTree>
    <p:extLst>
      <p:ext uri="{BB962C8B-B14F-4D97-AF65-F5344CB8AC3E}">
        <p14:creationId xmlns:p14="http://schemas.microsoft.com/office/powerpoint/2010/main" val="417660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n=1254=605</a:t>
            </a:r>
            <a:r>
              <a:rPr lang="zh-CN" altLang="en-US" dirty="0"/>
              <a:t> </a:t>
            </a:r>
            <a:r>
              <a:rPr lang="en-US" altLang="zh-CN" dirty="0"/>
              <a:t>in</a:t>
            </a:r>
            <a:r>
              <a:rPr lang="zh-CN" altLang="en-US" dirty="0"/>
              <a:t> </a:t>
            </a:r>
            <a:r>
              <a:rPr lang="en-US" altLang="zh-CN" dirty="0"/>
              <a:t>2020</a:t>
            </a:r>
            <a:r>
              <a:rPr lang="zh-CN" altLang="en-US" dirty="0"/>
              <a:t> </a:t>
            </a:r>
            <a:r>
              <a:rPr lang="en-US" altLang="zh-CN" dirty="0"/>
              <a:t>+609</a:t>
            </a:r>
            <a:r>
              <a:rPr lang="zh-CN" altLang="en-US" dirty="0"/>
              <a:t> </a:t>
            </a:r>
            <a:r>
              <a:rPr lang="en-US" altLang="zh-CN" dirty="0"/>
              <a:t>in</a:t>
            </a:r>
            <a:r>
              <a:rPr lang="zh-CN" altLang="en-US" dirty="0"/>
              <a:t> </a:t>
            </a:r>
            <a:r>
              <a:rPr lang="en-US" altLang="zh-CN" dirty="0"/>
              <a:t>2021</a:t>
            </a:r>
          </a:p>
          <a:p>
            <a:r>
              <a:rPr lang="en-US" altLang="zh-CN" dirty="0"/>
              <a:t>EU</a:t>
            </a:r>
            <a:r>
              <a:rPr lang="zh-CN" altLang="en-US" dirty="0"/>
              <a:t> </a:t>
            </a:r>
            <a:r>
              <a:rPr lang="en-US" altLang="zh-CN" dirty="0"/>
              <a:t>is</a:t>
            </a:r>
            <a:r>
              <a:rPr lang="zh-CN" altLang="en-US" dirty="0"/>
              <a:t> </a:t>
            </a:r>
            <a:r>
              <a:rPr lang="en-US" altLang="zh-CN" dirty="0"/>
              <a:t>the</a:t>
            </a:r>
            <a:r>
              <a:rPr lang="zh-CN" altLang="en-US" dirty="0"/>
              <a:t> </a:t>
            </a:r>
            <a:r>
              <a:rPr lang="en-US" altLang="zh-CN" dirty="0"/>
              <a:t>fourth</a:t>
            </a:r>
            <a:r>
              <a:rPr lang="zh-CN" altLang="en-US" dirty="0"/>
              <a:t> </a:t>
            </a:r>
            <a:r>
              <a:rPr lang="en-US" altLang="zh-CN" dirty="0"/>
              <a:t>most</a:t>
            </a:r>
            <a:r>
              <a:rPr lang="zh-CN" altLang="en-US" dirty="0"/>
              <a:t> </a:t>
            </a:r>
            <a:r>
              <a:rPr lang="en-US" altLang="zh-CN" dirty="0"/>
              <a:t>important</a:t>
            </a:r>
            <a:r>
              <a:rPr lang="zh-CN" altLang="en-US" dirty="0"/>
              <a:t> </a:t>
            </a:r>
            <a:r>
              <a:rPr lang="en-US" altLang="zh-CN" dirty="0"/>
              <a:t>actor</a:t>
            </a:r>
            <a:r>
              <a:rPr lang="zh-CN" altLang="en-US" dirty="0"/>
              <a:t> </a:t>
            </a:r>
            <a:r>
              <a:rPr lang="en-US" altLang="zh-CN" dirty="0"/>
              <a:t>in</a:t>
            </a:r>
            <a:r>
              <a:rPr lang="zh-CN" altLang="en-US" dirty="0"/>
              <a:t> </a:t>
            </a:r>
            <a:r>
              <a:rPr lang="en-US" altLang="zh-CN" dirty="0"/>
              <a:t>People’s</a:t>
            </a:r>
            <a:r>
              <a:rPr lang="zh-CN" altLang="en-US" dirty="0"/>
              <a:t> </a:t>
            </a:r>
            <a:r>
              <a:rPr lang="en-US" altLang="zh-CN" dirty="0"/>
              <a:t>Daily</a:t>
            </a:r>
            <a:r>
              <a:rPr lang="zh-CN" altLang="en-US" dirty="0"/>
              <a:t> </a:t>
            </a:r>
            <a:r>
              <a:rPr lang="en-US" altLang="zh-CN" dirty="0"/>
              <a:t>in</a:t>
            </a:r>
            <a:r>
              <a:rPr lang="zh-CN" altLang="en-US" dirty="0"/>
              <a:t> </a:t>
            </a:r>
            <a:r>
              <a:rPr lang="en-US" altLang="zh-CN" dirty="0"/>
              <a:t>both</a:t>
            </a:r>
            <a:r>
              <a:rPr lang="zh-CN" altLang="en-US" dirty="0"/>
              <a:t> </a:t>
            </a:r>
            <a:r>
              <a:rPr lang="en-US" altLang="zh-CN" dirty="0"/>
              <a:t>2021</a:t>
            </a:r>
            <a:r>
              <a:rPr lang="zh-CN" altLang="en-US" dirty="0"/>
              <a:t> </a:t>
            </a:r>
            <a:r>
              <a:rPr lang="en-US" altLang="zh-CN" dirty="0"/>
              <a:t>and</a:t>
            </a:r>
            <a:r>
              <a:rPr lang="zh-CN" altLang="en-US" dirty="0"/>
              <a:t> </a:t>
            </a:r>
            <a:r>
              <a:rPr lang="en-US" altLang="zh-CN" dirty="0"/>
              <a:t>2021.</a:t>
            </a:r>
            <a:r>
              <a:rPr lang="zh-CN" altLang="en-US" dirty="0"/>
              <a:t> </a:t>
            </a:r>
            <a:r>
              <a:rPr lang="en-US" altLang="zh-CN" dirty="0"/>
              <a:t>In</a:t>
            </a:r>
            <a:r>
              <a:rPr lang="zh-CN" altLang="en-US" dirty="0"/>
              <a:t> </a:t>
            </a:r>
            <a:r>
              <a:rPr lang="en-US" altLang="zh-CN" dirty="0"/>
              <a:t>Economic</a:t>
            </a:r>
            <a:r>
              <a:rPr lang="zh-CN" altLang="en-US" dirty="0"/>
              <a:t> </a:t>
            </a:r>
            <a:r>
              <a:rPr lang="en-US" altLang="zh-CN" dirty="0"/>
              <a:t>Daily,</a:t>
            </a:r>
            <a:r>
              <a:rPr lang="zh-CN" altLang="en-US" dirty="0"/>
              <a:t> </a:t>
            </a:r>
            <a:r>
              <a:rPr lang="en-US" altLang="zh-CN" dirty="0"/>
              <a:t>it</a:t>
            </a:r>
            <a:r>
              <a:rPr lang="zh-CN" altLang="en-US" dirty="0"/>
              <a:t> </a:t>
            </a:r>
            <a:r>
              <a:rPr lang="en-US" altLang="zh-CN" dirty="0"/>
              <a:t>is</a:t>
            </a:r>
            <a:r>
              <a:rPr lang="zh-CN" altLang="en-US" dirty="0"/>
              <a:t> </a:t>
            </a:r>
            <a:r>
              <a:rPr lang="en-US" altLang="zh-CN" dirty="0"/>
              <a:t>the</a:t>
            </a:r>
            <a:r>
              <a:rPr lang="zh-CN" altLang="en-US" dirty="0"/>
              <a:t> </a:t>
            </a:r>
            <a:r>
              <a:rPr lang="en-US" altLang="zh-CN" dirty="0"/>
              <a:t>third</a:t>
            </a:r>
            <a:r>
              <a:rPr lang="zh-CN" altLang="en-US" dirty="0"/>
              <a:t> </a:t>
            </a:r>
            <a:r>
              <a:rPr lang="en-US" altLang="zh-CN" dirty="0"/>
              <a:t>most</a:t>
            </a:r>
            <a:r>
              <a:rPr lang="zh-CN" altLang="en-US" dirty="0"/>
              <a:t> </a:t>
            </a:r>
            <a:r>
              <a:rPr lang="en-US" altLang="zh-CN" dirty="0"/>
              <a:t>important</a:t>
            </a:r>
            <a:r>
              <a:rPr lang="zh-CN" altLang="en-US" dirty="0"/>
              <a:t> </a:t>
            </a:r>
            <a:r>
              <a:rPr lang="en-US" altLang="zh-CN" dirty="0"/>
              <a:t>actor</a:t>
            </a:r>
            <a:r>
              <a:rPr lang="zh-CN" altLang="en-US" dirty="0"/>
              <a:t> </a:t>
            </a:r>
            <a:r>
              <a:rPr lang="en-US" altLang="zh-CN" dirty="0"/>
              <a:t>in</a:t>
            </a:r>
            <a:r>
              <a:rPr lang="zh-CN" altLang="en-US" dirty="0"/>
              <a:t> </a:t>
            </a:r>
            <a:r>
              <a:rPr lang="en-US" altLang="zh-CN" dirty="0"/>
              <a:t>2020</a:t>
            </a:r>
            <a:r>
              <a:rPr lang="zh-CN" altLang="en-US" dirty="0"/>
              <a:t> </a:t>
            </a:r>
            <a:r>
              <a:rPr lang="en-US" altLang="zh-CN" dirty="0"/>
              <a:t>and</a:t>
            </a:r>
            <a:r>
              <a:rPr lang="zh-CN" altLang="en-US" dirty="0"/>
              <a:t> </a:t>
            </a:r>
            <a:r>
              <a:rPr lang="en-US" altLang="zh-CN" dirty="0"/>
              <a:t>fourth</a:t>
            </a:r>
            <a:r>
              <a:rPr lang="zh-CN" altLang="en-US" dirty="0"/>
              <a:t> </a:t>
            </a:r>
            <a:r>
              <a:rPr lang="en-US" altLang="zh-CN" dirty="0"/>
              <a:t>in</a:t>
            </a:r>
            <a:r>
              <a:rPr lang="zh-CN" altLang="en-US" dirty="0"/>
              <a:t> </a:t>
            </a:r>
            <a:r>
              <a:rPr lang="en-US" altLang="zh-CN" dirty="0"/>
              <a:t>2021</a:t>
            </a:r>
            <a:r>
              <a:rPr lang="zh-CN" altLang="en-US" dirty="0"/>
              <a:t> </a:t>
            </a:r>
            <a:r>
              <a:rPr lang="en-US" altLang="zh-CN" dirty="0"/>
              <a:t>with</a:t>
            </a:r>
            <a:r>
              <a:rPr lang="zh-CN" altLang="en-US" dirty="0"/>
              <a:t> </a:t>
            </a:r>
            <a:r>
              <a:rPr lang="en-US" altLang="zh-CN" dirty="0"/>
              <a:t>the</a:t>
            </a:r>
            <a:r>
              <a:rPr lang="zh-CN" altLang="en-US" dirty="0"/>
              <a:t> </a:t>
            </a:r>
            <a:r>
              <a:rPr lang="en-US" altLang="zh-CN" dirty="0"/>
              <a:t>rising</a:t>
            </a:r>
            <a:r>
              <a:rPr lang="zh-CN" altLang="en-US" dirty="0"/>
              <a:t> </a:t>
            </a:r>
            <a:r>
              <a:rPr lang="en-US" altLang="zh-CN" dirty="0"/>
              <a:t>visibility</a:t>
            </a:r>
            <a:r>
              <a:rPr lang="zh-CN" altLang="en-US" dirty="0"/>
              <a:t> </a:t>
            </a:r>
            <a:r>
              <a:rPr lang="en-US" altLang="zh-CN" dirty="0"/>
              <a:t>of</a:t>
            </a:r>
            <a:r>
              <a:rPr lang="zh-CN" altLang="en-US" dirty="0"/>
              <a:t> </a:t>
            </a:r>
            <a:r>
              <a:rPr lang="en-US" altLang="zh-CN" dirty="0"/>
              <a:t>Russia</a:t>
            </a:r>
            <a:r>
              <a:rPr lang="zh-CN" altLang="en-US" dirty="0"/>
              <a:t> </a:t>
            </a:r>
            <a:r>
              <a:rPr lang="en-US" altLang="zh-CN" dirty="0"/>
              <a:t>in</a:t>
            </a:r>
            <a:r>
              <a:rPr lang="zh-CN" altLang="en-US" dirty="0"/>
              <a:t> </a:t>
            </a:r>
            <a:r>
              <a:rPr lang="en-US" altLang="zh-CN" dirty="0"/>
              <a:t>2021.</a:t>
            </a:r>
            <a:r>
              <a:rPr lang="zh-CN" altLang="en-US" dirty="0"/>
              <a:t> </a:t>
            </a:r>
            <a:r>
              <a:rPr lang="en-US" altLang="zh-CN" dirty="0"/>
              <a:t>The</a:t>
            </a:r>
            <a:r>
              <a:rPr lang="zh-CN" altLang="en-US" dirty="0"/>
              <a:t> </a:t>
            </a:r>
            <a:r>
              <a:rPr lang="en-US" altLang="zh-CN" dirty="0"/>
              <a:t>rising</a:t>
            </a:r>
            <a:r>
              <a:rPr lang="zh-CN" altLang="en-US" dirty="0"/>
              <a:t> </a:t>
            </a:r>
            <a:r>
              <a:rPr lang="en-US" altLang="zh-CN" dirty="0"/>
              <a:t>visibility</a:t>
            </a:r>
            <a:r>
              <a:rPr lang="zh-CN" altLang="en-US" dirty="0"/>
              <a:t> </a:t>
            </a:r>
            <a:r>
              <a:rPr lang="en-US" altLang="zh-CN" dirty="0"/>
              <a:t>of</a:t>
            </a:r>
            <a:r>
              <a:rPr lang="zh-CN" altLang="en-US" dirty="0"/>
              <a:t> </a:t>
            </a:r>
            <a:r>
              <a:rPr lang="en-US" altLang="zh-CN" dirty="0"/>
              <a:t>Russia</a:t>
            </a:r>
            <a:r>
              <a:rPr lang="zh-CN" altLang="en-US" dirty="0"/>
              <a:t> </a:t>
            </a:r>
            <a:r>
              <a:rPr lang="en-US" altLang="zh-CN" dirty="0"/>
              <a:t>may</a:t>
            </a:r>
            <a:r>
              <a:rPr lang="zh-CN" altLang="en-US" dirty="0"/>
              <a:t> </a:t>
            </a:r>
            <a:r>
              <a:rPr lang="en-US" altLang="zh-CN" dirty="0"/>
              <a:t>attribute</a:t>
            </a:r>
            <a:r>
              <a:rPr lang="zh-CN" altLang="en-US" dirty="0"/>
              <a:t> </a:t>
            </a:r>
            <a:r>
              <a:rPr lang="en-US" altLang="zh-CN" dirty="0"/>
              <a:t>to</a:t>
            </a:r>
            <a:r>
              <a:rPr lang="zh-CN" altLang="en-US" dirty="0"/>
              <a:t> </a:t>
            </a:r>
            <a:r>
              <a:rPr lang="en-US" altLang="zh-CN" dirty="0"/>
              <a:t>the</a:t>
            </a:r>
            <a:r>
              <a:rPr lang="zh-CN" altLang="en-US" dirty="0"/>
              <a:t> </a:t>
            </a:r>
            <a:r>
              <a:rPr lang="en-US" altLang="zh-CN" dirty="0"/>
              <a:t>negative</a:t>
            </a:r>
            <a:r>
              <a:rPr lang="zh-CN" altLang="en-US" dirty="0"/>
              <a:t> </a:t>
            </a:r>
            <a:r>
              <a:rPr lang="en-US" altLang="zh-CN" dirty="0"/>
              <a:t>economic</a:t>
            </a:r>
            <a:r>
              <a:rPr lang="zh-CN" altLang="en-US" dirty="0"/>
              <a:t> </a:t>
            </a:r>
            <a:r>
              <a:rPr lang="en-US" altLang="zh-CN" dirty="0"/>
              <a:t>impact</a:t>
            </a:r>
            <a:r>
              <a:rPr lang="zh-CN" altLang="en-US" dirty="0"/>
              <a:t> </a:t>
            </a:r>
            <a:r>
              <a:rPr lang="en-US" altLang="zh-CN" dirty="0"/>
              <a:t>induced</a:t>
            </a:r>
            <a:r>
              <a:rPr lang="zh-CN" altLang="en-US" dirty="0"/>
              <a:t> </a:t>
            </a:r>
            <a:r>
              <a:rPr lang="en-US" altLang="zh-CN" dirty="0"/>
              <a:t>by</a:t>
            </a:r>
            <a:r>
              <a:rPr lang="zh-CN" altLang="en-US" dirty="0"/>
              <a:t> </a:t>
            </a:r>
            <a:r>
              <a:rPr lang="en-US" altLang="zh-CN" dirty="0"/>
              <a:t>the</a:t>
            </a:r>
            <a:r>
              <a:rPr lang="zh-CN" altLang="en-US" dirty="0"/>
              <a:t> </a:t>
            </a:r>
            <a:r>
              <a:rPr lang="en-US" altLang="zh-CN" dirty="0"/>
              <a:t>Russia-Ukraine</a:t>
            </a:r>
            <a:r>
              <a:rPr lang="zh-CN" altLang="en-US" dirty="0"/>
              <a:t> </a:t>
            </a:r>
            <a:r>
              <a:rPr lang="en-US" altLang="zh-CN" dirty="0"/>
              <a:t>crisis,</a:t>
            </a:r>
            <a:r>
              <a:rPr lang="zh-CN" altLang="en-US" dirty="0"/>
              <a:t> </a:t>
            </a:r>
            <a:r>
              <a:rPr lang="en-US" altLang="zh-CN" dirty="0"/>
              <a:t>such</a:t>
            </a:r>
            <a:r>
              <a:rPr lang="zh-CN" altLang="en-US" dirty="0"/>
              <a:t> </a:t>
            </a:r>
            <a:r>
              <a:rPr lang="en-US" altLang="zh-CN" dirty="0"/>
              <a:t>as</a:t>
            </a:r>
            <a:r>
              <a:rPr lang="zh-CN" altLang="en-US" dirty="0"/>
              <a:t> </a:t>
            </a:r>
            <a:r>
              <a:rPr lang="en-US" altLang="zh-CN" dirty="0"/>
              <a:t>surging</a:t>
            </a:r>
            <a:r>
              <a:rPr lang="zh-CN" altLang="en-US" dirty="0"/>
              <a:t> </a:t>
            </a:r>
            <a:r>
              <a:rPr lang="en-US" altLang="zh-CN" dirty="0"/>
              <a:t>energy</a:t>
            </a:r>
            <a:r>
              <a:rPr lang="zh-CN" altLang="en-US" dirty="0"/>
              <a:t> </a:t>
            </a:r>
            <a:r>
              <a:rPr lang="en-US" altLang="zh-CN" dirty="0"/>
              <a:t>prices,</a:t>
            </a:r>
            <a:r>
              <a:rPr lang="zh-CN" altLang="en-US" dirty="0"/>
              <a:t> </a:t>
            </a:r>
            <a:r>
              <a:rPr lang="en-US" altLang="zh-CN" dirty="0"/>
              <a:t>food</a:t>
            </a:r>
            <a:r>
              <a:rPr lang="zh-CN" altLang="en-US" dirty="0"/>
              <a:t> </a:t>
            </a:r>
            <a:r>
              <a:rPr lang="en-US" altLang="zh-CN" dirty="0"/>
              <a:t>supply</a:t>
            </a:r>
            <a:r>
              <a:rPr lang="zh-CN" altLang="en-US" dirty="0"/>
              <a:t> </a:t>
            </a:r>
            <a:r>
              <a:rPr lang="en-US" altLang="zh-CN" dirty="0"/>
              <a:t>chain</a:t>
            </a:r>
            <a:r>
              <a:rPr lang="zh-CN" altLang="en-US" dirty="0"/>
              <a:t> </a:t>
            </a:r>
            <a:r>
              <a:rPr lang="en-US" altLang="zh-CN" dirty="0"/>
              <a:t>and</a:t>
            </a:r>
            <a:r>
              <a:rPr lang="zh-CN" altLang="en-US" dirty="0"/>
              <a:t> </a:t>
            </a:r>
            <a:r>
              <a:rPr lang="en-US" altLang="zh-CN" dirty="0"/>
              <a:t>so</a:t>
            </a:r>
            <a:r>
              <a:rPr lang="zh-CN" altLang="en-US" dirty="0"/>
              <a:t> </a:t>
            </a:r>
            <a:r>
              <a:rPr lang="en-US" altLang="zh-CN" dirty="0"/>
              <a:t>on.</a:t>
            </a:r>
            <a:r>
              <a:rPr lang="zh-CN" altLang="en-US" dirty="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B70B5E-3336-45F5-A356-0E18F5C20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13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EU</a:t>
            </a:r>
            <a:r>
              <a:rPr lang="zh-CN" altLang="en-US" dirty="0"/>
              <a:t> </a:t>
            </a:r>
            <a:r>
              <a:rPr lang="en-US" altLang="zh-CN" dirty="0"/>
              <a:t>not</a:t>
            </a:r>
            <a:r>
              <a:rPr lang="zh-CN" altLang="en-US" dirty="0"/>
              <a:t> </a:t>
            </a:r>
            <a:r>
              <a:rPr lang="en-US" altLang="zh-CN" dirty="0"/>
              <a:t>usually</a:t>
            </a:r>
            <a:r>
              <a:rPr lang="zh-CN" altLang="en-US" dirty="0"/>
              <a:t> </a:t>
            </a:r>
            <a:r>
              <a:rPr lang="en-US" altLang="zh-CN" dirty="0"/>
              <a:t>appears</a:t>
            </a:r>
            <a:r>
              <a:rPr lang="zh-CN" altLang="en-US" dirty="0"/>
              <a:t> </a:t>
            </a:r>
            <a:r>
              <a:rPr lang="en-US" altLang="zh-CN" dirty="0"/>
              <a:t>on</a:t>
            </a:r>
            <a:r>
              <a:rPr lang="zh-CN" altLang="en-US" dirty="0"/>
              <a:t> </a:t>
            </a:r>
            <a:r>
              <a:rPr lang="en-US" altLang="zh-CN" dirty="0"/>
              <a:t>Front</a:t>
            </a:r>
            <a:r>
              <a:rPr lang="zh-CN" altLang="en-US" dirty="0"/>
              <a:t> </a:t>
            </a:r>
            <a:r>
              <a:rPr lang="en-US" altLang="zh-CN" dirty="0"/>
              <a:t>Page,</a:t>
            </a:r>
            <a:r>
              <a:rPr lang="zh-CN" altLang="en-US" dirty="0"/>
              <a:t> </a:t>
            </a:r>
            <a:r>
              <a:rPr lang="en-US" altLang="zh-CN" dirty="0"/>
              <a:t>only</a:t>
            </a:r>
            <a:r>
              <a:rPr lang="zh-CN" altLang="en-US" dirty="0"/>
              <a:t> </a:t>
            </a:r>
            <a:r>
              <a:rPr lang="en-US" altLang="zh-CN" dirty="0"/>
              <a:t>10%</a:t>
            </a:r>
            <a:r>
              <a:rPr lang="zh-CN" altLang="en-US" dirty="0"/>
              <a:t> </a:t>
            </a:r>
            <a:r>
              <a:rPr lang="en-US" altLang="zh-CN" dirty="0"/>
              <a:t>of</a:t>
            </a:r>
            <a:r>
              <a:rPr lang="zh-CN" altLang="en-US" dirty="0"/>
              <a:t> </a:t>
            </a:r>
            <a:r>
              <a:rPr lang="en-US" altLang="zh-CN" dirty="0"/>
              <a:t>EU</a:t>
            </a:r>
            <a:r>
              <a:rPr lang="zh-CN" altLang="en-US" dirty="0"/>
              <a:t> </a:t>
            </a:r>
            <a:r>
              <a:rPr lang="en-US" altLang="zh-CN" dirty="0"/>
              <a:t>news</a:t>
            </a:r>
            <a:r>
              <a:rPr lang="zh-CN" altLang="en-US" dirty="0"/>
              <a:t> </a:t>
            </a:r>
            <a:r>
              <a:rPr lang="en-US" altLang="zh-CN" dirty="0"/>
              <a:t>was</a:t>
            </a:r>
            <a:r>
              <a:rPr lang="zh-CN" altLang="en-US" dirty="0"/>
              <a:t> </a:t>
            </a:r>
            <a:r>
              <a:rPr lang="en-US" altLang="zh-CN" dirty="0"/>
              <a:t>on</a:t>
            </a:r>
            <a:r>
              <a:rPr lang="zh-CN" altLang="en-US" dirty="0"/>
              <a:t> </a:t>
            </a:r>
            <a:r>
              <a:rPr lang="en-US" altLang="zh-CN" dirty="0"/>
              <a:t>Front</a:t>
            </a:r>
            <a:r>
              <a:rPr lang="zh-CN" altLang="en-US" dirty="0"/>
              <a:t> </a:t>
            </a:r>
            <a:r>
              <a:rPr lang="en-US" altLang="zh-CN" dirty="0"/>
              <a:t>Page,</a:t>
            </a:r>
            <a:r>
              <a:rPr lang="zh-CN" altLang="en-US" dirty="0"/>
              <a:t> </a:t>
            </a:r>
            <a:r>
              <a:rPr lang="en-US" altLang="zh-CN" dirty="0"/>
              <a:t>most</a:t>
            </a:r>
            <a:r>
              <a:rPr lang="zh-CN" altLang="en-US" dirty="0"/>
              <a:t> </a:t>
            </a:r>
            <a:r>
              <a:rPr lang="en-US" altLang="zh-CN" dirty="0"/>
              <a:t>on</a:t>
            </a:r>
            <a:r>
              <a:rPr lang="zh-CN" altLang="en-US" dirty="0"/>
              <a:t> </a:t>
            </a:r>
            <a:r>
              <a:rPr lang="en-US" altLang="zh-CN" dirty="0"/>
              <a:t>China</a:t>
            </a:r>
            <a:r>
              <a:rPr lang="zh-CN" altLang="en-US" dirty="0"/>
              <a:t> </a:t>
            </a:r>
            <a:r>
              <a:rPr lang="en-US" altLang="zh-CN" dirty="0"/>
              <a:t>daily.</a:t>
            </a:r>
            <a:r>
              <a:rPr lang="zh-CN" altLang="en-US" dirty="0"/>
              <a:t> </a:t>
            </a:r>
            <a:r>
              <a:rPr lang="en-US" altLang="zh-CN" dirty="0"/>
              <a:t>The</a:t>
            </a:r>
            <a:r>
              <a:rPr lang="zh-CN" altLang="en-US" dirty="0"/>
              <a:t> </a:t>
            </a:r>
            <a:r>
              <a:rPr lang="en-US" altLang="zh-CN" dirty="0"/>
              <a:t>appearance</a:t>
            </a:r>
            <a:r>
              <a:rPr lang="zh-CN" altLang="en-US" dirty="0"/>
              <a:t> </a:t>
            </a:r>
            <a:r>
              <a:rPr lang="en-US" altLang="zh-CN" dirty="0"/>
              <a:t>on</a:t>
            </a:r>
            <a:r>
              <a:rPr lang="zh-CN" altLang="en-US" dirty="0"/>
              <a:t> </a:t>
            </a:r>
            <a:r>
              <a:rPr lang="en-US" altLang="zh-CN" dirty="0"/>
              <a:t>front</a:t>
            </a:r>
            <a:r>
              <a:rPr lang="zh-CN" altLang="en-US" dirty="0"/>
              <a:t> </a:t>
            </a:r>
            <a:r>
              <a:rPr lang="en-US" altLang="zh-CN" dirty="0"/>
              <a:t>page</a:t>
            </a:r>
            <a:r>
              <a:rPr lang="zh-CN" altLang="en-US" dirty="0"/>
              <a:t> </a:t>
            </a:r>
            <a:r>
              <a:rPr lang="en-US" altLang="zh-CN" dirty="0"/>
              <a:t>is</a:t>
            </a:r>
            <a:r>
              <a:rPr lang="zh-CN" altLang="en-US" dirty="0"/>
              <a:t> </a:t>
            </a:r>
            <a:r>
              <a:rPr lang="en-US" altLang="zh-CN" dirty="0"/>
              <a:t>quite</a:t>
            </a:r>
            <a:r>
              <a:rPr lang="zh-CN" altLang="en-US" dirty="0"/>
              <a:t> </a:t>
            </a:r>
            <a:r>
              <a:rPr lang="en-US" altLang="zh-CN" dirty="0"/>
              <a:t>stable</a:t>
            </a:r>
            <a:r>
              <a:rPr lang="zh-CN" altLang="en-US" dirty="0"/>
              <a:t> </a:t>
            </a:r>
            <a:r>
              <a:rPr lang="en-US" altLang="zh-CN" dirty="0"/>
              <a:t>between</a:t>
            </a:r>
            <a:r>
              <a:rPr lang="zh-CN" altLang="en-US" dirty="0"/>
              <a:t> </a:t>
            </a:r>
            <a:r>
              <a:rPr lang="en-US" altLang="zh-CN" dirty="0"/>
              <a:t>the</a:t>
            </a:r>
            <a:r>
              <a:rPr lang="zh-CN" altLang="en-US" dirty="0"/>
              <a:t> </a:t>
            </a:r>
            <a:r>
              <a:rPr lang="en-US" altLang="zh-CN" dirty="0"/>
              <a:t>two</a:t>
            </a:r>
            <a:r>
              <a:rPr lang="zh-CN" altLang="en-US" dirty="0"/>
              <a:t> </a:t>
            </a:r>
            <a:r>
              <a:rPr lang="en-US" altLang="zh-CN" dirty="0"/>
              <a:t>years.</a:t>
            </a:r>
            <a:r>
              <a:rPr lang="zh-CN" altLang="en-US" dirty="0"/>
              <a:t> </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8</a:t>
            </a:fld>
            <a:endParaRPr lang="en-US"/>
          </a:p>
        </p:txBody>
      </p:sp>
    </p:spTree>
    <p:extLst>
      <p:ext uri="{BB962C8B-B14F-4D97-AF65-F5344CB8AC3E}">
        <p14:creationId xmlns:p14="http://schemas.microsoft.com/office/powerpoint/2010/main" val="45869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Liaowang</a:t>
            </a:r>
            <a:r>
              <a:rPr lang="zh-CN" altLang="en-US" dirty="0"/>
              <a:t> </a:t>
            </a:r>
            <a:r>
              <a:rPr lang="en-US" altLang="zh-CN" dirty="0"/>
              <a:t>only</a:t>
            </a:r>
            <a:r>
              <a:rPr lang="zh-CN" altLang="en-US" dirty="0"/>
              <a:t> </a:t>
            </a:r>
            <a:r>
              <a:rPr lang="en-US" altLang="zh-CN" dirty="0"/>
              <a:t>has</a:t>
            </a:r>
            <a:r>
              <a:rPr lang="zh-CN" altLang="en-US" dirty="0"/>
              <a:t> </a:t>
            </a:r>
            <a:r>
              <a:rPr lang="en-US" altLang="zh-CN" dirty="0"/>
              <a:t>1</a:t>
            </a:r>
            <a:r>
              <a:rPr lang="zh-CN" altLang="en-US" dirty="0"/>
              <a:t> </a:t>
            </a:r>
            <a:r>
              <a:rPr lang="en-US" altLang="zh-CN" dirty="0"/>
              <a:t>piece</a:t>
            </a:r>
            <a:r>
              <a:rPr lang="zh-CN" altLang="en-US" dirty="0"/>
              <a:t> </a:t>
            </a:r>
            <a:r>
              <a:rPr lang="en-US" altLang="zh-CN" dirty="0"/>
              <a:t>with</a:t>
            </a:r>
            <a:r>
              <a:rPr lang="zh-CN" altLang="en-US" dirty="0"/>
              <a:t> </a:t>
            </a:r>
            <a:r>
              <a:rPr lang="en-US" altLang="zh-CN" dirty="0"/>
              <a:t>the</a:t>
            </a:r>
            <a:r>
              <a:rPr lang="zh-CN" altLang="en-US" dirty="0"/>
              <a:t> </a:t>
            </a:r>
            <a:r>
              <a:rPr lang="en-US" altLang="zh-CN" dirty="0"/>
              <a:t>centrality</a:t>
            </a:r>
            <a:r>
              <a:rPr lang="zh-CN" altLang="en-US" dirty="0"/>
              <a:t> </a:t>
            </a:r>
            <a:r>
              <a:rPr lang="en-US" altLang="zh-CN" dirty="0"/>
              <a:t>of</a:t>
            </a:r>
            <a:r>
              <a:rPr lang="zh-CN" altLang="en-US" dirty="0"/>
              <a:t> </a:t>
            </a:r>
            <a:r>
              <a:rPr lang="en-US" altLang="zh-CN" dirty="0"/>
              <a:t>major/2</a:t>
            </a:r>
            <a:r>
              <a:rPr lang="en-US" altLang="zh-CN" baseline="30000" dirty="0"/>
              <a:t>nd</a:t>
            </a:r>
            <a:r>
              <a:rPr lang="zh-CN" altLang="en-US" dirty="0"/>
              <a:t> </a:t>
            </a:r>
            <a:r>
              <a:rPr lang="en-US" altLang="zh-CN" dirty="0"/>
              <a:t>in</a:t>
            </a:r>
            <a:r>
              <a:rPr lang="zh-CN" altLang="en-US" dirty="0"/>
              <a:t> </a:t>
            </a:r>
            <a:r>
              <a:rPr lang="en-US" altLang="zh-CN" dirty="0"/>
              <a:t>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a:t>
            </a:r>
            <a:r>
              <a:rPr lang="zh-CN" altLang="en-US" dirty="0"/>
              <a:t> </a:t>
            </a:r>
            <a:r>
              <a:rPr lang="en-US" altLang="zh-CN" dirty="0"/>
              <a:t>the</a:t>
            </a:r>
            <a:r>
              <a:rPr lang="zh-CN" altLang="en-US" dirty="0"/>
              <a:t> </a:t>
            </a:r>
            <a:r>
              <a:rPr lang="en-US" altLang="zh-CN" dirty="0"/>
              <a:t>average</a:t>
            </a:r>
            <a:r>
              <a:rPr lang="zh-CN" altLang="en-US" dirty="0"/>
              <a:t> </a:t>
            </a:r>
            <a:r>
              <a:rPr lang="en-US" altLang="zh-CN" dirty="0"/>
              <a:t>length</a:t>
            </a:r>
            <a:r>
              <a:rPr lang="zh-CN" altLang="en-US" dirty="0"/>
              <a:t> </a:t>
            </a:r>
            <a:r>
              <a:rPr lang="en-US" altLang="zh-CN" dirty="0"/>
              <a:t>of</a:t>
            </a:r>
            <a:r>
              <a:rPr lang="zh-CN" altLang="en-US" dirty="0"/>
              <a:t> </a:t>
            </a:r>
            <a:r>
              <a:rPr lang="en-US" altLang="zh-CN" dirty="0"/>
              <a:t>EU</a:t>
            </a:r>
            <a:r>
              <a:rPr lang="zh-CN" altLang="en-US" dirty="0"/>
              <a:t> </a:t>
            </a:r>
            <a:r>
              <a:rPr lang="en-US" altLang="zh-CN" dirty="0"/>
              <a:t>news,</a:t>
            </a:r>
            <a:r>
              <a:rPr lang="zh-CN" altLang="en-US" dirty="0"/>
              <a:t> </a:t>
            </a:r>
            <a:r>
              <a:rPr lang="en-US" altLang="zh-CN" dirty="0"/>
              <a:t>with</a:t>
            </a:r>
            <a:r>
              <a:rPr lang="zh-CN" altLang="en-US" dirty="0"/>
              <a:t> </a:t>
            </a:r>
            <a:r>
              <a:rPr lang="en-US" altLang="zh-CN" dirty="0"/>
              <a:t>the</a:t>
            </a:r>
            <a:r>
              <a:rPr lang="zh-CN" altLang="en-US" dirty="0"/>
              <a:t> </a:t>
            </a:r>
            <a:r>
              <a:rPr lang="en-US" altLang="zh-CN" dirty="0"/>
              <a:t>centrality</a:t>
            </a:r>
            <a:r>
              <a:rPr lang="zh-CN" altLang="en-US" dirty="0"/>
              <a:t> </a:t>
            </a:r>
            <a:r>
              <a:rPr lang="en-US" altLang="zh-CN" dirty="0"/>
              <a:t>of</a:t>
            </a:r>
            <a:r>
              <a:rPr lang="zh-CN" altLang="en-US" dirty="0"/>
              <a:t> </a:t>
            </a:r>
            <a:r>
              <a:rPr lang="en-US" altLang="zh-CN" dirty="0"/>
              <a:t>major</a:t>
            </a:r>
            <a:r>
              <a:rPr lang="zh-CN" altLang="en-US" dirty="0"/>
              <a:t> </a:t>
            </a:r>
            <a:r>
              <a:rPr lang="en-US" altLang="zh-CN" dirty="0"/>
              <a:t>&amp;</a:t>
            </a:r>
            <a:r>
              <a:rPr lang="zh-CN" altLang="en-US" dirty="0"/>
              <a:t> </a:t>
            </a:r>
            <a:r>
              <a:rPr lang="en-US" altLang="zh-CN" dirty="0"/>
              <a:t>secondary,</a:t>
            </a:r>
            <a:r>
              <a:rPr lang="zh-CN" altLang="en-US" dirty="0"/>
              <a:t> </a:t>
            </a:r>
            <a:r>
              <a:rPr lang="en-US" altLang="zh-CN" dirty="0"/>
              <a:t>the</a:t>
            </a:r>
            <a:r>
              <a:rPr lang="zh-CN" altLang="en-US" dirty="0"/>
              <a:t> </a:t>
            </a:r>
            <a:r>
              <a:rPr lang="en-US" altLang="zh-CN" dirty="0"/>
              <a:t>longest</a:t>
            </a:r>
            <a:r>
              <a:rPr lang="zh-CN" altLang="en-US" dirty="0"/>
              <a:t> </a:t>
            </a:r>
            <a:r>
              <a:rPr lang="en-US" altLang="zh-CN" dirty="0"/>
              <a:t>are</a:t>
            </a:r>
            <a:r>
              <a:rPr lang="zh-CN" altLang="en-US" dirty="0"/>
              <a:t> </a:t>
            </a:r>
            <a:r>
              <a:rPr lang="en-US" altLang="zh-CN" dirty="0"/>
              <a:t>in</a:t>
            </a:r>
            <a:r>
              <a:rPr lang="zh-CN" altLang="en-US" dirty="0"/>
              <a:t> </a:t>
            </a:r>
            <a:r>
              <a:rPr lang="en-US" altLang="zh-CN" dirty="0" err="1"/>
              <a:t>Liaowang</a:t>
            </a:r>
            <a:r>
              <a:rPr lang="zh-CN" altLang="en-US" dirty="0"/>
              <a:t> </a:t>
            </a:r>
            <a:r>
              <a:rPr lang="en-US" altLang="zh-CN" dirty="0"/>
              <a:t>but</a:t>
            </a:r>
            <a:r>
              <a:rPr lang="zh-CN" altLang="en-US" dirty="0"/>
              <a:t> </a:t>
            </a:r>
            <a:r>
              <a:rPr lang="en-US" altLang="zh-CN" dirty="0" err="1"/>
              <a:t>Liaowang</a:t>
            </a:r>
            <a:r>
              <a:rPr lang="zh-CN" altLang="en-US" dirty="0"/>
              <a:t> </a:t>
            </a:r>
            <a:r>
              <a:rPr lang="en-US" altLang="zh-CN" dirty="0"/>
              <a:t>actually</a:t>
            </a:r>
            <a:r>
              <a:rPr lang="zh-CN" altLang="en-US" dirty="0"/>
              <a:t> </a:t>
            </a:r>
            <a:r>
              <a:rPr lang="en-US" altLang="zh-CN" dirty="0"/>
              <a:t>don’t</a:t>
            </a:r>
            <a:r>
              <a:rPr lang="zh-CN" altLang="en-US" dirty="0"/>
              <a:t> </a:t>
            </a:r>
            <a:r>
              <a:rPr lang="en-US" altLang="zh-CN" dirty="0"/>
              <a:t>have</a:t>
            </a:r>
            <a:r>
              <a:rPr lang="zh-CN" altLang="en-US" dirty="0"/>
              <a:t> </a:t>
            </a:r>
            <a:r>
              <a:rPr lang="en-US" altLang="zh-CN" dirty="0"/>
              <a:t>many</a:t>
            </a:r>
            <a:r>
              <a:rPr lang="zh-CN" altLang="en-US" dirty="0"/>
              <a:t> </a:t>
            </a:r>
            <a:r>
              <a:rPr lang="en-US" altLang="zh-CN" dirty="0"/>
              <a:t>reports</a:t>
            </a:r>
            <a:r>
              <a:rPr lang="zh-CN" altLang="en-US" dirty="0"/>
              <a:t> </a:t>
            </a:r>
            <a:r>
              <a:rPr lang="en-US" altLang="zh-CN" dirty="0"/>
              <a:t>on</a:t>
            </a:r>
            <a:r>
              <a:rPr lang="zh-CN" altLang="en-US" dirty="0"/>
              <a:t> </a:t>
            </a:r>
            <a:r>
              <a:rPr lang="en-US" altLang="zh-CN" dirty="0"/>
              <a:t>the</a:t>
            </a:r>
            <a:r>
              <a:rPr lang="zh-CN" altLang="en-US" dirty="0"/>
              <a:t> </a:t>
            </a:r>
            <a:r>
              <a:rPr lang="en-US" altLang="zh-CN" dirty="0"/>
              <a:t>EU,</a:t>
            </a:r>
            <a:r>
              <a:rPr lang="zh-CN" altLang="en-US" dirty="0"/>
              <a:t> </a:t>
            </a:r>
            <a:r>
              <a:rPr lang="en-US" altLang="zh-CN" dirty="0"/>
              <a:t>so</a:t>
            </a:r>
            <a:r>
              <a:rPr lang="zh-CN" altLang="en-US" dirty="0"/>
              <a:t> </a:t>
            </a:r>
            <a:r>
              <a:rPr lang="en-US" altLang="zh-CN" dirty="0"/>
              <a:t>the</a:t>
            </a:r>
            <a:r>
              <a:rPr lang="zh-CN" altLang="en-US" dirty="0"/>
              <a:t> </a:t>
            </a:r>
            <a:r>
              <a:rPr lang="en-US" altLang="zh-CN" dirty="0"/>
              <a:t>average</a:t>
            </a:r>
            <a:r>
              <a:rPr lang="zh-CN" altLang="en-US" dirty="0"/>
              <a:t> </a:t>
            </a:r>
            <a:r>
              <a:rPr lang="en-US" altLang="zh-CN" dirty="0"/>
              <a:t>length</a:t>
            </a:r>
            <a:r>
              <a:rPr lang="zh-CN" altLang="en-US" dirty="0"/>
              <a:t> </a:t>
            </a:r>
            <a:r>
              <a:rPr lang="en-US" altLang="zh-CN" dirty="0"/>
              <a:t>may</a:t>
            </a:r>
            <a:r>
              <a:rPr lang="zh-CN" altLang="en-US" dirty="0"/>
              <a:t> </a:t>
            </a:r>
            <a:r>
              <a:rPr lang="en-US" altLang="zh-CN" dirty="0"/>
              <a:t>not</a:t>
            </a:r>
            <a:r>
              <a:rPr lang="zh-CN" altLang="en-US" dirty="0"/>
              <a:t> </a:t>
            </a:r>
            <a:r>
              <a:rPr lang="en-US" altLang="zh-CN" dirty="0"/>
              <a:t>be</a:t>
            </a:r>
            <a:r>
              <a:rPr lang="zh-CN" altLang="en-US" dirty="0"/>
              <a:t> </a:t>
            </a:r>
            <a:r>
              <a:rPr lang="en-US" altLang="zh-CN" dirty="0"/>
              <a:t>as</a:t>
            </a:r>
            <a:r>
              <a:rPr lang="zh-CN" altLang="en-US" dirty="0"/>
              <a:t> </a:t>
            </a:r>
            <a:r>
              <a:rPr lang="en-US" altLang="zh-CN" dirty="0"/>
              <a:t>accurate</a:t>
            </a:r>
            <a:r>
              <a:rPr lang="zh-CN" altLang="en-US" dirty="0"/>
              <a:t> </a:t>
            </a:r>
            <a:r>
              <a:rPr lang="en-US" altLang="zh-CN" dirty="0"/>
              <a:t>as</a:t>
            </a:r>
            <a:r>
              <a:rPr lang="zh-CN" altLang="en-US" dirty="0"/>
              <a:t> </a:t>
            </a:r>
            <a:r>
              <a:rPr lang="en-US" altLang="zh-CN" dirty="0"/>
              <a:t>PD,</a:t>
            </a:r>
            <a:r>
              <a:rPr lang="zh-CN" altLang="en-US" dirty="0"/>
              <a:t> </a:t>
            </a:r>
            <a:r>
              <a:rPr lang="en-US" altLang="zh-CN" dirty="0"/>
              <a:t>ED</a:t>
            </a:r>
            <a:r>
              <a:rPr lang="zh-CN" altLang="en-US" dirty="0"/>
              <a:t> </a:t>
            </a:r>
            <a:r>
              <a:rPr lang="en-US" altLang="zh-CN" dirty="0"/>
              <a:t>&amp;</a:t>
            </a:r>
            <a:r>
              <a:rPr lang="zh-CN" altLang="en-US" dirty="0"/>
              <a:t> </a:t>
            </a:r>
            <a:r>
              <a:rPr lang="en-US" altLang="zh-CN" dirty="0"/>
              <a:t>CD.</a:t>
            </a:r>
            <a:r>
              <a:rPr lang="zh-CN" altLang="en-US" dirty="0"/>
              <a:t> </a:t>
            </a:r>
            <a:r>
              <a:rPr lang="en-US" altLang="zh-CN" dirty="0"/>
              <a:t>For</a:t>
            </a:r>
            <a:r>
              <a:rPr lang="zh-CN" altLang="en-US" dirty="0"/>
              <a:t> </a:t>
            </a:r>
            <a:r>
              <a:rPr lang="en-US" altLang="zh-CN" dirty="0"/>
              <a:t>people’s</a:t>
            </a:r>
            <a:r>
              <a:rPr lang="zh-CN" altLang="en-US" dirty="0"/>
              <a:t> </a:t>
            </a:r>
            <a:r>
              <a:rPr lang="en-US" altLang="zh-CN" dirty="0"/>
              <a:t>daily,</a:t>
            </a:r>
            <a:r>
              <a:rPr lang="zh-CN" altLang="en-US" dirty="0"/>
              <a:t> </a:t>
            </a:r>
            <a:r>
              <a:rPr lang="en-US" altLang="zh-CN" dirty="0"/>
              <a:t>it</a:t>
            </a:r>
            <a:r>
              <a:rPr lang="zh-CN" altLang="en-US" dirty="0"/>
              <a:t> </a:t>
            </a:r>
            <a:r>
              <a:rPr lang="en-US" altLang="zh-CN" dirty="0"/>
              <a:t>is</a:t>
            </a:r>
            <a:r>
              <a:rPr lang="zh-CN" altLang="en-US" dirty="0"/>
              <a:t> </a:t>
            </a:r>
            <a:r>
              <a:rPr lang="en-US" altLang="zh-CN" dirty="0"/>
              <a:t>around</a:t>
            </a:r>
            <a:r>
              <a:rPr lang="zh-CN" altLang="en-US" dirty="0"/>
              <a:t> </a:t>
            </a:r>
            <a:r>
              <a:rPr lang="en-US" altLang="zh-CN" dirty="0"/>
              <a:t>1300</a:t>
            </a:r>
            <a:r>
              <a:rPr lang="zh-CN" altLang="en-US" dirty="0"/>
              <a:t> </a:t>
            </a:r>
            <a:r>
              <a:rPr lang="en-US" altLang="zh-CN" dirty="0"/>
              <a:t>-1400</a:t>
            </a:r>
            <a:r>
              <a:rPr lang="zh-CN" altLang="en-US" dirty="0"/>
              <a:t> </a:t>
            </a:r>
            <a:r>
              <a:rPr lang="en-US" altLang="zh-CN" dirty="0"/>
              <a:t>words,</a:t>
            </a:r>
            <a:r>
              <a:rPr lang="zh-CN" altLang="en-US" dirty="0"/>
              <a:t> </a:t>
            </a:r>
            <a:r>
              <a:rPr lang="en-US" altLang="zh-CN" dirty="0"/>
              <a:t>the</a:t>
            </a:r>
            <a:r>
              <a:rPr lang="zh-CN" altLang="en-US" dirty="0"/>
              <a:t> </a:t>
            </a:r>
            <a:r>
              <a:rPr lang="en-US" altLang="zh-CN" dirty="0"/>
              <a:t>length</a:t>
            </a:r>
            <a:r>
              <a:rPr lang="zh-CN" altLang="en-US" dirty="0"/>
              <a:t> </a:t>
            </a:r>
            <a:r>
              <a:rPr lang="en-US" altLang="zh-CN" dirty="0"/>
              <a:t>in</a:t>
            </a:r>
            <a:r>
              <a:rPr lang="zh-CN" altLang="en-US" dirty="0"/>
              <a:t> </a:t>
            </a:r>
            <a:r>
              <a:rPr lang="en-US" altLang="zh-CN" dirty="0"/>
              <a:t>Economic</a:t>
            </a:r>
            <a:r>
              <a:rPr lang="zh-CN" altLang="en-US" dirty="0"/>
              <a:t> </a:t>
            </a:r>
            <a:r>
              <a:rPr lang="en-US" altLang="zh-CN" dirty="0"/>
              <a:t>daily</a:t>
            </a:r>
            <a:r>
              <a:rPr lang="zh-CN" altLang="en-US" dirty="0"/>
              <a:t> </a:t>
            </a:r>
            <a:r>
              <a:rPr lang="en-US" altLang="zh-CN" dirty="0"/>
              <a:t>increase</a:t>
            </a:r>
            <a:r>
              <a:rPr lang="zh-CN" altLang="en-US" dirty="0"/>
              <a:t> </a:t>
            </a:r>
            <a:r>
              <a:rPr lang="en-US" altLang="zh-CN" dirty="0"/>
              <a:t>significantly,</a:t>
            </a:r>
            <a:r>
              <a:rPr lang="zh-CN" altLang="en-US" dirty="0"/>
              <a:t> </a:t>
            </a:r>
            <a:r>
              <a:rPr lang="en-US" altLang="zh-CN" dirty="0"/>
              <a:t>from</a:t>
            </a:r>
            <a:r>
              <a:rPr lang="zh-CN" altLang="en-US" dirty="0"/>
              <a:t> </a:t>
            </a:r>
            <a:r>
              <a:rPr lang="en-US" altLang="zh-CN" dirty="0"/>
              <a:t>1100</a:t>
            </a:r>
            <a:r>
              <a:rPr lang="zh-CN" altLang="en-US" dirty="0"/>
              <a:t> </a:t>
            </a:r>
            <a:r>
              <a:rPr lang="en-US" altLang="zh-CN" dirty="0"/>
              <a:t>to</a:t>
            </a:r>
            <a:r>
              <a:rPr lang="zh-CN" altLang="en-US" dirty="0"/>
              <a:t> </a:t>
            </a:r>
            <a:r>
              <a:rPr lang="en-US" altLang="zh-CN" dirty="0"/>
              <a:t>around</a:t>
            </a:r>
            <a:r>
              <a:rPr lang="zh-CN" altLang="en-US" dirty="0"/>
              <a:t> </a:t>
            </a:r>
            <a:r>
              <a:rPr lang="en-US" altLang="zh-CN" dirty="0"/>
              <a:t>2000</a:t>
            </a:r>
            <a:r>
              <a:rPr lang="zh-CN" altLang="en-US" dirty="0"/>
              <a:t> </a:t>
            </a:r>
            <a:r>
              <a:rPr lang="en-US" altLang="zh-CN" dirty="0"/>
              <a:t>words.</a:t>
            </a:r>
            <a:r>
              <a:rPr lang="zh-CN" altLang="en-US" dirty="0"/>
              <a:t> </a:t>
            </a:r>
            <a:r>
              <a:rPr lang="en-US" altLang="zh-CN" dirty="0"/>
              <a:t>If</a:t>
            </a:r>
            <a:r>
              <a:rPr lang="zh-CN" altLang="en-US" dirty="0"/>
              <a:t> </a:t>
            </a:r>
            <a:r>
              <a:rPr lang="en-US" altLang="zh-CN" dirty="0"/>
              <a:t>we</a:t>
            </a:r>
            <a:r>
              <a:rPr lang="zh-CN" altLang="en-US" dirty="0"/>
              <a:t> </a:t>
            </a:r>
            <a:r>
              <a:rPr lang="en-US" altLang="zh-CN" dirty="0"/>
              <a:t>take</a:t>
            </a:r>
            <a:r>
              <a:rPr lang="zh-CN" altLang="en-US" dirty="0"/>
              <a:t> </a:t>
            </a:r>
            <a:r>
              <a:rPr lang="en-US" altLang="zh-CN" dirty="0"/>
              <a:t>translation</a:t>
            </a:r>
            <a:r>
              <a:rPr lang="zh-CN" altLang="en-US" dirty="0"/>
              <a:t> </a:t>
            </a:r>
            <a:r>
              <a:rPr lang="en-US" altLang="zh-CN" dirty="0"/>
              <a:t>into</a:t>
            </a:r>
            <a:r>
              <a:rPr lang="zh-CN" altLang="en-US" dirty="0"/>
              <a:t> </a:t>
            </a:r>
            <a:r>
              <a:rPr lang="en-US" altLang="zh-CN" dirty="0"/>
              <a:t>consideration,</a:t>
            </a:r>
            <a:r>
              <a:rPr lang="zh-CN" altLang="en-US" dirty="0"/>
              <a:t> </a:t>
            </a:r>
            <a:r>
              <a:rPr lang="en-US" altLang="zh-CN" dirty="0"/>
              <a:t>the</a:t>
            </a:r>
            <a:r>
              <a:rPr lang="zh-CN" altLang="en-US" dirty="0"/>
              <a:t> </a:t>
            </a:r>
            <a:r>
              <a:rPr lang="en-US" altLang="zh-CN" dirty="0"/>
              <a:t>average</a:t>
            </a:r>
            <a:r>
              <a:rPr lang="zh-CN" altLang="en-US" dirty="0"/>
              <a:t> </a:t>
            </a:r>
            <a:r>
              <a:rPr lang="en-US" altLang="zh-CN" dirty="0"/>
              <a:t>length</a:t>
            </a:r>
            <a:r>
              <a:rPr lang="zh-CN" altLang="en-US" dirty="0"/>
              <a:t> </a:t>
            </a:r>
            <a:r>
              <a:rPr lang="en-US" altLang="zh-CN" dirty="0"/>
              <a:t>of</a:t>
            </a:r>
            <a:r>
              <a:rPr lang="zh-CN" altLang="en-US" dirty="0"/>
              <a:t> </a:t>
            </a:r>
            <a:r>
              <a:rPr lang="en-US" altLang="zh-CN" dirty="0"/>
              <a:t>EU-news</a:t>
            </a:r>
            <a:r>
              <a:rPr lang="zh-CN" altLang="en-US" dirty="0"/>
              <a:t> </a:t>
            </a:r>
            <a:r>
              <a:rPr lang="en-US" altLang="zh-CN" dirty="0"/>
              <a:t>in</a:t>
            </a:r>
            <a:r>
              <a:rPr lang="zh-CN" altLang="en-US" dirty="0"/>
              <a:t> </a:t>
            </a:r>
            <a:r>
              <a:rPr lang="en-US" altLang="zh-CN" dirty="0"/>
              <a:t>PD</a:t>
            </a:r>
            <a:r>
              <a:rPr lang="zh-CN" altLang="en-US" dirty="0"/>
              <a:t> </a:t>
            </a:r>
            <a:r>
              <a:rPr lang="en-US" altLang="zh-CN" dirty="0"/>
              <a:t>and</a:t>
            </a:r>
            <a:r>
              <a:rPr lang="zh-CN" altLang="en-US" dirty="0"/>
              <a:t> </a:t>
            </a:r>
            <a:r>
              <a:rPr lang="en-US" altLang="zh-CN" dirty="0"/>
              <a:t>CD</a:t>
            </a:r>
            <a:r>
              <a:rPr lang="zh-CN" altLang="en-US" dirty="0"/>
              <a:t> </a:t>
            </a:r>
            <a:r>
              <a:rPr lang="en-US" altLang="zh-CN" dirty="0"/>
              <a:t>was</a:t>
            </a:r>
            <a:r>
              <a:rPr lang="zh-CN" altLang="en-US" dirty="0"/>
              <a:t> </a:t>
            </a:r>
            <a:r>
              <a:rPr lang="en-US" altLang="zh-CN" dirty="0"/>
              <a:t>quite</a:t>
            </a:r>
            <a:r>
              <a:rPr lang="zh-CN" altLang="en-US" dirty="0"/>
              <a:t> </a:t>
            </a:r>
            <a:r>
              <a:rPr lang="en-US" altLang="zh-CN" dirty="0"/>
              <a:t>similar</a:t>
            </a:r>
            <a:r>
              <a:rPr lang="zh-CN" altLang="en-US" dirty="0"/>
              <a:t> </a:t>
            </a:r>
            <a:r>
              <a:rPr lang="en-US" altLang="zh-CN" dirty="0"/>
              <a:t>and</a:t>
            </a:r>
            <a:r>
              <a:rPr lang="zh-CN" altLang="en-US" dirty="0"/>
              <a:t> </a:t>
            </a:r>
            <a:r>
              <a:rPr lang="en-US" altLang="zh-CN" dirty="0"/>
              <a:t>in</a:t>
            </a:r>
            <a:r>
              <a:rPr lang="zh-CN" altLang="en-US" dirty="0"/>
              <a:t> </a:t>
            </a:r>
            <a:r>
              <a:rPr lang="en-US" altLang="zh-CN" dirty="0"/>
              <a:t>ED</a:t>
            </a:r>
            <a:r>
              <a:rPr lang="zh-CN" altLang="en-US" dirty="0"/>
              <a:t> </a:t>
            </a:r>
            <a:r>
              <a:rPr lang="en-US" altLang="zh-CN" dirty="0"/>
              <a:t>was</a:t>
            </a:r>
            <a:r>
              <a:rPr lang="zh-CN" altLang="en-US" dirty="0"/>
              <a:t> </a:t>
            </a:r>
            <a:r>
              <a:rPr lang="en-US" altLang="zh-CN" dirty="0"/>
              <a:t>longer.</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9</a:t>
            </a:fld>
            <a:endParaRPr lang="en-US"/>
          </a:p>
        </p:txBody>
      </p:sp>
    </p:spTree>
    <p:extLst>
      <p:ext uri="{BB962C8B-B14F-4D97-AF65-F5344CB8AC3E}">
        <p14:creationId xmlns:p14="http://schemas.microsoft.com/office/powerpoint/2010/main" val="147719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68677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41623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69067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046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9BFA5-1F5B-4EA3-A54F-32126950519E}"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1443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9BFA5-1F5B-4EA3-A54F-32126950519E}"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94523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9BFA5-1F5B-4EA3-A54F-32126950519E}" type="datetimeFigureOut">
              <a:rPr lang="en-US" smtClean="0"/>
              <a:t>9/25/22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309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9BFA5-1F5B-4EA3-A54F-32126950519E}" type="datetimeFigureOut">
              <a:rPr lang="en-US" smtClean="0"/>
              <a:t>9/25/22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145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9BFA5-1F5B-4EA3-A54F-32126950519E}" type="datetimeFigureOut">
              <a:rPr lang="en-US" smtClean="0"/>
              <a:t>9/25/22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26769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76519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2669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77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9BFA5-1F5B-4EA3-A54F-32126950519E}" type="datetimeFigureOut">
              <a:rPr lang="en-US" smtClean="0"/>
              <a:t>9/25/22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93367-8612-49F3-A259-A86873729549}" type="slidenum">
              <a:rPr lang="en-US" smtClean="0"/>
              <a:t>‹#›</a:t>
            </a:fld>
            <a:endParaRPr lang="en-US"/>
          </a:p>
        </p:txBody>
      </p:sp>
    </p:spTree>
    <p:extLst>
      <p:ext uri="{BB962C8B-B14F-4D97-AF65-F5344CB8AC3E}">
        <p14:creationId xmlns:p14="http://schemas.microsoft.com/office/powerpoint/2010/main" val="60020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people.com.cn/GB/50142/104580/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nis.xinhuanet.com/2009-02/16/content_15677117.htm" TargetMode="External"/><Relationship Id="rId5" Type="http://schemas.openxmlformats.org/officeDocument/2006/relationships/hyperlink" Target="https://cn.chinadaily.com.cn/a/202205/31/WS629588bea3101c3ee7ad810e.html" TargetMode="External"/><Relationship Id="rId4" Type="http://schemas.openxmlformats.org/officeDocument/2006/relationships/hyperlink" Target="http://www.ce.cn/xwzx/gnsz/gdxw/202205/27/t20220527_37625475.shtml"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77000" b="-2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8296" y="809142"/>
            <a:ext cx="8372060" cy="1704641"/>
          </a:xfrm>
        </p:spPr>
        <p:txBody>
          <a:bodyPr rtlCol="0">
            <a:normAutofit fontScale="90000"/>
          </a:bodyPr>
          <a:lstStyle/>
          <a:p>
            <a:pPr>
              <a:spcBef>
                <a:spcPts val="0"/>
              </a:spcBef>
            </a:pPr>
            <a:r>
              <a:rPr lang="en-MY" sz="4400" b="1" dirty="0">
                <a:solidFill>
                  <a:schemeClr val="bg1"/>
                </a:solidFill>
              </a:rPr>
              <a:t>EXPECT: </a:t>
            </a:r>
            <a:r>
              <a:rPr lang="en-US" altLang="zh-CN" sz="4400" b="1" dirty="0">
                <a:solidFill>
                  <a:schemeClr val="bg1"/>
                </a:solidFill>
              </a:rPr>
              <a:t>China</a:t>
            </a:r>
            <a:r>
              <a:rPr lang="en-MY" sz="4400" b="1" dirty="0">
                <a:solidFill>
                  <a:schemeClr val="bg1"/>
                </a:solidFill>
              </a:rPr>
              <a:t>’s Perception of and Expectation on EU</a:t>
            </a:r>
            <a:br>
              <a:rPr lang="en-MY" sz="4400" b="1" dirty="0">
                <a:solidFill>
                  <a:schemeClr val="bg1"/>
                </a:solidFill>
              </a:rPr>
            </a:br>
            <a:r>
              <a:rPr lang="en-MY" sz="4400" b="1" dirty="0">
                <a:solidFill>
                  <a:schemeClr val="bg1"/>
                </a:solidFill>
              </a:rPr>
              <a:t>The case of Printed media</a:t>
            </a:r>
            <a:endParaRPr lang="en-GB" sz="4400" b="1" dirty="0">
              <a:solidFill>
                <a:schemeClr val="bg1"/>
              </a:solidFill>
              <a:ea typeface="+mn-ea"/>
              <a:cs typeface="+mn-cs"/>
            </a:endParaRPr>
          </a:p>
        </p:txBody>
      </p:sp>
      <p:sp>
        <p:nvSpPr>
          <p:cNvPr id="3" name="Subtitle 2">
            <a:extLst>
              <a:ext uri="{FF2B5EF4-FFF2-40B4-BE49-F238E27FC236}">
                <a16:creationId xmlns:a16="http://schemas.microsoft.com/office/drawing/2014/main" id="{BA93B622-D42E-4286-9496-DCF98B3383E3}"/>
              </a:ext>
            </a:extLst>
          </p:cNvPr>
          <p:cNvSpPr>
            <a:spLocks noGrp="1"/>
          </p:cNvSpPr>
          <p:nvPr>
            <p:ph type="subTitle" idx="1"/>
          </p:nvPr>
        </p:nvSpPr>
        <p:spPr>
          <a:xfrm>
            <a:off x="1143000" y="4757530"/>
            <a:ext cx="6858000" cy="1291328"/>
          </a:xfrm>
        </p:spPr>
        <p:txBody>
          <a:bodyPr>
            <a:normAutofit lnSpcReduction="10000"/>
          </a:bodyPr>
          <a:lstStyle/>
          <a:p>
            <a:r>
              <a:rPr lang="en-US" altLang="zh-CN" dirty="0">
                <a:solidFill>
                  <a:schemeClr val="bg1"/>
                </a:solidFill>
              </a:rPr>
              <a:t>HUANG</a:t>
            </a:r>
            <a:r>
              <a:rPr lang="zh-CN" altLang="en-US" dirty="0">
                <a:solidFill>
                  <a:schemeClr val="bg1"/>
                </a:solidFill>
              </a:rPr>
              <a:t> </a:t>
            </a:r>
            <a:r>
              <a:rPr lang="en-US" altLang="zh-CN" dirty="0" err="1">
                <a:solidFill>
                  <a:schemeClr val="bg1"/>
                </a:solidFill>
              </a:rPr>
              <a:t>Yijia</a:t>
            </a:r>
            <a:r>
              <a:rPr lang="zh-CN" altLang="en-US" dirty="0">
                <a:solidFill>
                  <a:schemeClr val="bg1"/>
                </a:solidFill>
              </a:rPr>
              <a:t> </a:t>
            </a:r>
            <a:r>
              <a:rPr lang="en-US" altLang="zh-CN" dirty="0">
                <a:solidFill>
                  <a:schemeClr val="bg1"/>
                </a:solidFill>
              </a:rPr>
              <a:t>(Joey)</a:t>
            </a:r>
            <a:endParaRPr lang="en-US" dirty="0">
              <a:solidFill>
                <a:schemeClr val="bg1"/>
              </a:solidFill>
            </a:endParaRPr>
          </a:p>
          <a:p>
            <a:r>
              <a:rPr lang="en-US" altLang="zh-CN" dirty="0">
                <a:solidFill>
                  <a:schemeClr val="bg1"/>
                </a:solidFill>
              </a:rPr>
              <a:t>National</a:t>
            </a:r>
            <a:r>
              <a:rPr lang="zh-CN" altLang="en-US" dirty="0">
                <a:solidFill>
                  <a:schemeClr val="bg1"/>
                </a:solidFill>
              </a:rPr>
              <a:t> </a:t>
            </a:r>
            <a:r>
              <a:rPr lang="en-US" altLang="zh-CN" dirty="0">
                <a:solidFill>
                  <a:schemeClr val="bg1"/>
                </a:solidFill>
              </a:rPr>
              <a:t>University</a:t>
            </a:r>
            <a:r>
              <a:rPr lang="zh-CN" altLang="en-US" dirty="0">
                <a:solidFill>
                  <a:schemeClr val="bg1"/>
                </a:solidFill>
              </a:rPr>
              <a:t> </a:t>
            </a:r>
            <a:r>
              <a:rPr lang="en-US" altLang="zh-CN" dirty="0">
                <a:solidFill>
                  <a:schemeClr val="bg1"/>
                </a:solidFill>
              </a:rPr>
              <a:t>of</a:t>
            </a:r>
            <a:r>
              <a:rPr lang="zh-CN" altLang="en-US" dirty="0">
                <a:solidFill>
                  <a:schemeClr val="bg1"/>
                </a:solidFill>
              </a:rPr>
              <a:t> </a:t>
            </a:r>
            <a:r>
              <a:rPr lang="en-US" altLang="zh-CN" dirty="0">
                <a:solidFill>
                  <a:schemeClr val="bg1"/>
                </a:solidFill>
              </a:rPr>
              <a:t>Singapore</a:t>
            </a:r>
            <a:endParaRPr lang="en-US" dirty="0">
              <a:solidFill>
                <a:schemeClr val="bg1"/>
              </a:solidFill>
            </a:endParaRPr>
          </a:p>
          <a:p>
            <a:r>
              <a:rPr lang="en-US" dirty="0">
                <a:solidFill>
                  <a:schemeClr val="bg1"/>
                </a:solidFill>
              </a:rPr>
              <a:t>September 2022</a:t>
            </a:r>
          </a:p>
        </p:txBody>
      </p:sp>
    </p:spTree>
    <p:extLst>
      <p:ext uri="{BB962C8B-B14F-4D97-AF65-F5344CB8AC3E}">
        <p14:creationId xmlns:p14="http://schemas.microsoft.com/office/powerpoint/2010/main" val="13214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852075447"/>
              </p:ext>
            </p:extLst>
          </p:nvPr>
        </p:nvGraphicFramePr>
        <p:xfrm>
          <a:off x="172278" y="728870"/>
          <a:ext cx="8799443" cy="5989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2472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3200959074"/>
              </p:ext>
            </p:extLst>
          </p:nvPr>
        </p:nvGraphicFramePr>
        <p:xfrm>
          <a:off x="0" y="566531"/>
          <a:ext cx="9144000" cy="5724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75265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574605"/>
            <a:ext cx="7886700" cy="723280"/>
          </a:xfrm>
        </p:spPr>
        <p:txBody>
          <a:bodyPr>
            <a:noAutofit/>
          </a:bodyPr>
          <a:lstStyle/>
          <a:p>
            <a:pPr algn="ctr"/>
            <a:r>
              <a:rPr lang="en-US" altLang="zh-CN" sz="3600" b="1" dirty="0">
                <a:solidFill>
                  <a:srgbClr val="0070C0"/>
                </a:solidFill>
                <a:latin typeface="Times New Roman" panose="02020603050405020304" pitchFamily="18" charset="0"/>
                <a:cs typeface="Times New Roman" panose="02020603050405020304" pitchFamily="18" charset="0"/>
              </a:rPr>
              <a:t>The</a:t>
            </a:r>
            <a:r>
              <a:rPr lang="zh-CN" altLang="en-US" sz="3600" b="1" dirty="0">
                <a:solidFill>
                  <a:srgbClr val="0070C0"/>
                </a:solidFill>
                <a:latin typeface="Times New Roman" panose="02020603050405020304" pitchFamily="18" charset="0"/>
                <a:cs typeface="Times New Roman" panose="02020603050405020304" pitchFamily="18" charset="0"/>
              </a:rPr>
              <a:t> </a:t>
            </a:r>
            <a:r>
              <a:rPr lang="en-US" altLang="zh-CN" sz="3600" b="1" dirty="0">
                <a:solidFill>
                  <a:srgbClr val="0070C0"/>
                </a:solidFill>
                <a:latin typeface="Times New Roman" panose="02020603050405020304" pitchFamily="18" charset="0"/>
                <a:cs typeface="Times New Roman" panose="02020603050405020304" pitchFamily="18" charset="0"/>
              </a:rPr>
              <a:t>Belt</a:t>
            </a:r>
            <a:r>
              <a:rPr lang="zh-CN" altLang="en-US" sz="3600" b="1" dirty="0">
                <a:solidFill>
                  <a:srgbClr val="0070C0"/>
                </a:solidFill>
                <a:latin typeface="Times New Roman" panose="02020603050405020304" pitchFamily="18" charset="0"/>
                <a:cs typeface="Times New Roman" panose="02020603050405020304" pitchFamily="18" charset="0"/>
              </a:rPr>
              <a:t> </a:t>
            </a:r>
            <a:r>
              <a:rPr lang="en-US" altLang="zh-CN" sz="3600" b="1" dirty="0">
                <a:solidFill>
                  <a:srgbClr val="0070C0"/>
                </a:solidFill>
                <a:latin typeface="Times New Roman" panose="02020603050405020304" pitchFamily="18" charset="0"/>
                <a:cs typeface="Times New Roman" panose="02020603050405020304" pitchFamily="18" charset="0"/>
              </a:rPr>
              <a:t>and</a:t>
            </a:r>
            <a:r>
              <a:rPr lang="zh-CN" altLang="en-US" sz="3600" b="1" dirty="0">
                <a:solidFill>
                  <a:srgbClr val="0070C0"/>
                </a:solidFill>
                <a:latin typeface="Times New Roman" panose="02020603050405020304" pitchFamily="18" charset="0"/>
                <a:cs typeface="Times New Roman" panose="02020603050405020304" pitchFamily="18" charset="0"/>
              </a:rPr>
              <a:t> </a:t>
            </a:r>
            <a:r>
              <a:rPr lang="en-US" altLang="zh-CN" sz="3600" b="1" dirty="0">
                <a:solidFill>
                  <a:srgbClr val="0070C0"/>
                </a:solidFill>
                <a:latin typeface="Times New Roman" panose="02020603050405020304" pitchFamily="18" charset="0"/>
                <a:cs typeface="Times New Roman" panose="02020603050405020304" pitchFamily="18" charset="0"/>
              </a:rPr>
              <a:t>Road</a:t>
            </a:r>
            <a:r>
              <a:rPr lang="zh-CN" altLang="en-US" sz="3600" b="1" dirty="0">
                <a:solidFill>
                  <a:srgbClr val="0070C0"/>
                </a:solidFill>
                <a:latin typeface="Times New Roman" panose="02020603050405020304" pitchFamily="18" charset="0"/>
                <a:cs typeface="Times New Roman" panose="02020603050405020304" pitchFamily="18" charset="0"/>
              </a:rPr>
              <a:t> </a:t>
            </a:r>
            <a:r>
              <a:rPr lang="en-US" altLang="zh-CN" sz="3600" b="1" dirty="0">
                <a:solidFill>
                  <a:srgbClr val="0070C0"/>
                </a:solidFill>
                <a:latin typeface="Times New Roman" panose="02020603050405020304" pitchFamily="18" charset="0"/>
                <a:cs typeface="Times New Roman" panose="02020603050405020304" pitchFamily="18" charset="0"/>
              </a:rPr>
              <a:t>Initiative</a:t>
            </a:r>
            <a:r>
              <a:rPr lang="zh-CN" altLang="en-US" sz="3600" b="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in EU-related news (n=125</a:t>
            </a:r>
            <a:r>
              <a:rPr lang="en-US" altLang="zh-CN" sz="3600" b="1" dirty="0">
                <a:solidFill>
                  <a:srgbClr val="0070C0"/>
                </a:solidFill>
                <a:latin typeface="Times New Roman" panose="02020603050405020304" pitchFamily="18" charset="0"/>
                <a:cs typeface="Times New Roman" panose="02020603050405020304" pitchFamily="18" charset="0"/>
              </a:rPr>
              <a:t>4</a:t>
            </a:r>
            <a:r>
              <a:rPr lang="en-US" sz="3600" b="1" dirty="0">
                <a:solidFill>
                  <a:srgbClr val="0070C0"/>
                </a:solidFill>
                <a:latin typeface="Times New Roman" panose="02020603050405020304" pitchFamily="18" charset="0"/>
                <a:cs typeface="Times New Roman" panose="02020603050405020304" pitchFamily="18" charset="0"/>
              </a:rPr>
              <a:t>) </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772630255"/>
              </p:ext>
            </p:extLst>
          </p:nvPr>
        </p:nvGraphicFramePr>
        <p:xfrm>
          <a:off x="168150" y="1432796"/>
          <a:ext cx="8507895" cy="5142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912081"/>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574605"/>
            <a:ext cx="7886700" cy="723280"/>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Other hot issues in EU-related news (n=1</a:t>
            </a:r>
            <a:r>
              <a:rPr lang="en-US" altLang="zh-CN" sz="3600" b="1" dirty="0">
                <a:solidFill>
                  <a:srgbClr val="0070C0"/>
                </a:solidFill>
                <a:latin typeface="Times New Roman" panose="02020603050405020304" pitchFamily="18" charset="0"/>
                <a:cs typeface="Times New Roman" panose="02020603050405020304" pitchFamily="18" charset="0"/>
              </a:rPr>
              <a:t>254</a:t>
            </a:r>
            <a:r>
              <a:rPr lang="en-US" sz="3600" b="1" dirty="0">
                <a:solidFill>
                  <a:srgbClr val="0070C0"/>
                </a:solidFill>
                <a:latin typeface="Times New Roman" panose="02020603050405020304" pitchFamily="18" charset="0"/>
                <a:cs typeface="Times New Roman" panose="02020603050405020304" pitchFamily="18" charset="0"/>
              </a:rPr>
              <a:t>) </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542778142"/>
              </p:ext>
            </p:extLst>
          </p:nvPr>
        </p:nvGraphicFramePr>
        <p:xfrm>
          <a:off x="318052" y="1297884"/>
          <a:ext cx="8825948" cy="5560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6490023"/>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588271"/>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4. Sources (n=125</a:t>
            </a:r>
            <a:r>
              <a:rPr lang="en-US" altLang="zh-CN" b="1" dirty="0">
                <a:solidFill>
                  <a:srgbClr val="002060"/>
                </a:solidFill>
                <a:latin typeface="Times New Roman" panose="02020603050405020304" pitchFamily="18" charset="0"/>
                <a:cs typeface="Times New Roman" panose="02020603050405020304" pitchFamily="18" charset="0"/>
              </a:rPr>
              <a:t>4</a:t>
            </a:r>
            <a:r>
              <a:rPr lang="en-US" b="1" dirty="0">
                <a:solidFill>
                  <a:srgbClr val="002060"/>
                </a:solidFill>
                <a:latin typeface="Times New Roman" panose="02020603050405020304" pitchFamily="18" charset="0"/>
                <a:cs typeface="Times New Roman" panose="02020603050405020304" pitchFamily="18" charset="0"/>
              </a:rPr>
              <a:t>)</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426695370"/>
              </p:ext>
            </p:extLst>
          </p:nvPr>
        </p:nvGraphicFramePr>
        <p:xfrm>
          <a:off x="239843" y="1154243"/>
          <a:ext cx="8904157" cy="5381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332132"/>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77000" b="-20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587265"/>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Sources of EU news</a:t>
            </a:r>
          </a:p>
        </p:txBody>
      </p:sp>
      <p:graphicFrame>
        <p:nvGraphicFramePr>
          <p:cNvPr id="6" name="Content Placeholder 7">
            <a:extLst>
              <a:ext uri="{FF2B5EF4-FFF2-40B4-BE49-F238E27FC236}">
                <a16:creationId xmlns:a16="http://schemas.microsoft.com/office/drawing/2014/main" id="{AB542AAA-A296-4F1E-A31B-BCF051E05DD8}"/>
              </a:ext>
            </a:extLst>
          </p:cNvPr>
          <p:cNvGraphicFramePr>
            <a:graphicFrameLocks noGrp="1"/>
          </p:cNvGraphicFramePr>
          <p:nvPr>
            <p:ph idx="1"/>
            <p:extLst>
              <p:ext uri="{D42A27DB-BD31-4B8C-83A1-F6EECF244321}">
                <p14:modId xmlns:p14="http://schemas.microsoft.com/office/powerpoint/2010/main" val="3255940999"/>
              </p:ext>
            </p:extLst>
          </p:nvPr>
        </p:nvGraphicFramePr>
        <p:xfrm>
          <a:off x="305149" y="1483630"/>
          <a:ext cx="8533701" cy="4787105"/>
        </p:xfrm>
        <a:graphic>
          <a:graphicData uri="http://schemas.openxmlformats.org/drawingml/2006/table">
            <a:tbl>
              <a:tblPr/>
              <a:tblGrid>
                <a:gridCol w="1329163">
                  <a:extLst>
                    <a:ext uri="{9D8B030D-6E8A-4147-A177-3AD203B41FA5}">
                      <a16:colId xmlns:a16="http://schemas.microsoft.com/office/drawing/2014/main" val="20000"/>
                    </a:ext>
                  </a:extLst>
                </a:gridCol>
                <a:gridCol w="2338081">
                  <a:extLst>
                    <a:ext uri="{9D8B030D-6E8A-4147-A177-3AD203B41FA5}">
                      <a16:colId xmlns:a16="http://schemas.microsoft.com/office/drawing/2014/main" val="20001"/>
                    </a:ext>
                  </a:extLst>
                </a:gridCol>
                <a:gridCol w="2338466">
                  <a:extLst>
                    <a:ext uri="{9D8B030D-6E8A-4147-A177-3AD203B41FA5}">
                      <a16:colId xmlns:a16="http://schemas.microsoft.com/office/drawing/2014/main" val="3269488025"/>
                    </a:ext>
                  </a:extLst>
                </a:gridCol>
                <a:gridCol w="1199213">
                  <a:extLst>
                    <a:ext uri="{9D8B030D-6E8A-4147-A177-3AD203B41FA5}">
                      <a16:colId xmlns:a16="http://schemas.microsoft.com/office/drawing/2014/main" val="20002"/>
                    </a:ext>
                  </a:extLst>
                </a:gridCol>
                <a:gridCol w="1328778">
                  <a:extLst>
                    <a:ext uri="{9D8B030D-6E8A-4147-A177-3AD203B41FA5}">
                      <a16:colId xmlns:a16="http://schemas.microsoft.com/office/drawing/2014/main" val="1773537604"/>
                    </a:ext>
                  </a:extLst>
                </a:gridCol>
              </a:tblGrid>
              <a:tr h="547594">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endParaRPr kumimoji="0" lang="en-US" altLang="zh-TW" sz="24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Writers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News wires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47594">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endParaRPr kumimoji="0" lang="en-US" altLang="zh-TW" sz="24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404930"/>
                  </a:ext>
                </a:extLst>
              </a:tr>
              <a:tr h="706893">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st</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Julia Shea </a:t>
                      </a:r>
                    </a:p>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reelance</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journalist for China Daily,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Chen </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Weihua</a:t>
                      </a:r>
                      <a:r>
                        <a:rPr lang="zh-CN" altLang="en-US"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(The chief of Brussels,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0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Xinhua (</a:t>
                      </a:r>
                      <a:r>
                        <a:rPr lang="en-US" altLang="zh-CN" sz="20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105</a:t>
                      </a:r>
                      <a:r>
                        <a:rPr lang="en-HK" sz="20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0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Xinhua (114)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3189">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nd</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zh-TW" altLang="en-US" sz="2000" b="0" i="0" u="none" strike="noStrike" noProof="0" dirty="0">
                          <a:solidFill>
                            <a:srgbClr val="002060"/>
                          </a:solidFill>
                          <a:effectLst/>
                          <a:latin typeface="Times New Roman" panose="02020603050405020304" pitchFamily="18" charset="0"/>
                          <a:ea typeface="+mn-ea"/>
                          <a:cs typeface="Times New Roman" panose="02020603050405020304" pitchFamily="18" charset="0"/>
                        </a:rPr>
                        <a:t>张朋辉</a:t>
                      </a:r>
                      <a:r>
                        <a:rPr lang="zh-CN" altLang="en-US" sz="2000" b="0" i="0" u="none" strike="noStrike" noProof="0" dirty="0">
                          <a:solidFill>
                            <a:srgbClr val="002060"/>
                          </a:solidFill>
                          <a:effectLst/>
                          <a:latin typeface="Times New Roman" panose="02020603050405020304" pitchFamily="18" charset="0"/>
                          <a:ea typeface="+mn-ea"/>
                          <a:cs typeface="Times New Roman" panose="02020603050405020304" pitchFamily="18" charset="0"/>
                        </a:rPr>
                        <a:t> </a:t>
                      </a:r>
                      <a:endParaRPr lang="en-US" altLang="zh-CN" sz="2000" b="0" i="0" u="none" strike="noStrike" noProof="0" dirty="0">
                        <a:solidFill>
                          <a:srgbClr val="002060"/>
                        </a:solidFill>
                        <a:effectLst/>
                        <a:latin typeface="Times New Roman" panose="02020603050405020304" pitchFamily="18" charset="0"/>
                        <a:ea typeface="+mn-ea"/>
                        <a:cs typeface="Times New Roman" panose="02020603050405020304" pitchFamily="18" charset="0"/>
                      </a:endParaRPr>
                    </a:p>
                    <a:p>
                      <a:pPr algn="ctr" fontAlgn="t"/>
                      <a:r>
                        <a:rPr lang="en-US" altLang="zh-CN" sz="2000" b="0" i="0" u="none" strike="noStrike" noProof="0" dirty="0">
                          <a:solidFill>
                            <a:srgbClr val="002060"/>
                          </a:solidFill>
                          <a:effectLst/>
                          <a:latin typeface="Times New Roman" panose="02020603050405020304" pitchFamily="18" charset="0"/>
                          <a:ea typeface="+mn-ea"/>
                          <a:cs typeface="Times New Roman" panose="02020603050405020304" pitchFamily="18" charset="0"/>
                        </a:rPr>
                        <a:t>(</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Zhang </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Penghui</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People’s</a:t>
                      </a:r>
                      <a:r>
                        <a:rPr lang="zh-CN" altLang="en-US"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Daily,</a:t>
                      </a:r>
                      <a:r>
                        <a:rPr lang="zh-CN" altLang="en-US"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23</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Julia Shea </a:t>
                      </a:r>
                    </a:p>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reelance</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journalist for China Daily,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18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18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3917">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rd</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Jonathan Powell (</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reelance</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journalist for China Daily,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Earle Gale </a:t>
                      </a:r>
                    </a:p>
                    <a:p>
                      <a:pPr algn="ctr" fontAlgn="t"/>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en-HK" sz="20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reelance</a:t>
                      </a:r>
                      <a:r>
                        <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journalist for China Daily, London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18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18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3917">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Editorial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13</a:t>
                      </a:r>
                      <a:endPar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US" altLang="zh-CN"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38</a:t>
                      </a:r>
                      <a:endParaRPr lang="en-HK" sz="20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22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2200" b="1" i="1" u="none" strike="noStrike" noProof="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562923"/>
                  </a:ext>
                </a:extLst>
              </a:tr>
            </a:tbl>
          </a:graphicData>
        </a:graphic>
      </p:graphicFrame>
    </p:spTree>
    <p:extLst>
      <p:ext uri="{BB962C8B-B14F-4D97-AF65-F5344CB8AC3E}">
        <p14:creationId xmlns:p14="http://schemas.microsoft.com/office/powerpoint/2010/main" val="384161913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002B-1ADE-D444-8F29-12B3870F8B55}"/>
              </a:ext>
            </a:extLst>
          </p:cNvPr>
          <p:cNvSpPr>
            <a:spLocks noGrp="1"/>
          </p:cNvSpPr>
          <p:nvPr>
            <p:ph type="title"/>
          </p:nvPr>
        </p:nvSpPr>
        <p:spPr>
          <a:xfrm>
            <a:off x="366332" y="0"/>
            <a:ext cx="7886700" cy="1325563"/>
          </a:xfrm>
        </p:spPr>
        <p:txBody>
          <a:bodyPr>
            <a:normAutofit/>
          </a:bodyPr>
          <a:lstStyle/>
          <a:p>
            <a:r>
              <a:rPr lang="en-US" altLang="zh-CN" sz="2800" b="1" dirty="0">
                <a:solidFill>
                  <a:srgbClr val="0070C0"/>
                </a:solidFill>
                <a:latin typeface="Times New Roman" panose="02020603050405020304" pitchFamily="18" charset="0"/>
                <a:cs typeface="Times New Roman" panose="02020603050405020304" pitchFamily="18" charset="0"/>
              </a:rPr>
              <a:t>Editorials</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9136BCC-F122-6A4A-81DD-FBEB85F2E365}"/>
              </a:ext>
            </a:extLst>
          </p:cNvPr>
          <p:cNvGraphicFramePr>
            <a:graphicFrameLocks noGrp="1"/>
          </p:cNvGraphicFramePr>
          <p:nvPr>
            <p:ph idx="1"/>
            <p:extLst>
              <p:ext uri="{D42A27DB-BD31-4B8C-83A1-F6EECF244321}">
                <p14:modId xmlns:p14="http://schemas.microsoft.com/office/powerpoint/2010/main" val="2113341523"/>
              </p:ext>
            </p:extLst>
          </p:nvPr>
        </p:nvGraphicFramePr>
        <p:xfrm>
          <a:off x="366332" y="851331"/>
          <a:ext cx="8411335" cy="586740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3375877566"/>
                    </a:ext>
                  </a:extLst>
                </a:gridCol>
                <a:gridCol w="1314450">
                  <a:extLst>
                    <a:ext uri="{9D8B030D-6E8A-4147-A177-3AD203B41FA5}">
                      <a16:colId xmlns:a16="http://schemas.microsoft.com/office/drawing/2014/main" val="571979302"/>
                    </a:ext>
                  </a:extLst>
                </a:gridCol>
                <a:gridCol w="2628900">
                  <a:extLst>
                    <a:ext uri="{9D8B030D-6E8A-4147-A177-3AD203B41FA5}">
                      <a16:colId xmlns:a16="http://schemas.microsoft.com/office/drawing/2014/main" val="2687811188"/>
                    </a:ext>
                  </a:extLst>
                </a:gridCol>
                <a:gridCol w="3153535">
                  <a:extLst>
                    <a:ext uri="{9D8B030D-6E8A-4147-A177-3AD203B41FA5}">
                      <a16:colId xmlns:a16="http://schemas.microsoft.com/office/drawing/2014/main" val="3165312185"/>
                    </a:ext>
                  </a:extLst>
                </a:gridCol>
              </a:tblGrid>
              <a:tr h="370840">
                <a:tc gridSpan="2">
                  <a:txBody>
                    <a:bodyPr/>
                    <a:lstStyle/>
                    <a:p>
                      <a:pPr algn="ct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2020</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2021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27677"/>
                  </a:ext>
                </a:extLst>
              </a:tr>
              <a:tr h="370840">
                <a:tc gridSpan="2">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Source</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altLang="zh-CN" sz="1800" i="1" dirty="0">
                          <a:solidFill>
                            <a:srgbClr val="0070C0"/>
                          </a:solidFill>
                          <a:latin typeface="Times New Roman" panose="02020603050405020304" pitchFamily="18" charset="0"/>
                          <a:cs typeface="Times New Roman" panose="02020603050405020304" pitchFamily="18" charset="0"/>
                        </a:rPr>
                        <a:t>China</a:t>
                      </a:r>
                      <a:r>
                        <a:rPr lang="zh-CN" altLang="en-US" sz="1800" i="1" dirty="0">
                          <a:solidFill>
                            <a:srgbClr val="0070C0"/>
                          </a:solidFill>
                          <a:latin typeface="Times New Roman" panose="02020603050405020304" pitchFamily="18" charset="0"/>
                          <a:cs typeface="Times New Roman" panose="02020603050405020304" pitchFamily="18" charset="0"/>
                        </a:rPr>
                        <a:t> </a:t>
                      </a:r>
                      <a:r>
                        <a:rPr lang="en-US" altLang="zh-CN" sz="1800" i="1" dirty="0">
                          <a:solidFill>
                            <a:srgbClr val="0070C0"/>
                          </a:solidFill>
                          <a:latin typeface="Times New Roman" panose="02020603050405020304" pitchFamily="18" charset="0"/>
                          <a:cs typeface="Times New Roman" panose="02020603050405020304" pitchFamily="18" charset="0"/>
                        </a:rPr>
                        <a:t>Daily</a:t>
                      </a:r>
                      <a:endParaRPr lang="en-US" sz="1800" i="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5185563"/>
                  </a:ext>
                </a:extLst>
              </a:tr>
              <a:tr h="185420">
                <a:tc rowSpan="3">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Centrality</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Major</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90745"/>
                  </a:ext>
                </a:extLst>
              </a:tr>
              <a:tr h="185420">
                <a:tc vMerge="1">
                  <a:txBody>
                    <a:bodyPr/>
                    <a:lstStyle/>
                    <a:p>
                      <a:endParaRPr lang="en-US"/>
                    </a:p>
                  </a:txBody>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Secondary</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2</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8</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074475"/>
                  </a:ext>
                </a:extLst>
              </a:tr>
              <a:tr h="37084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Minor</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9</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19</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347160"/>
                  </a:ext>
                </a:extLst>
              </a:tr>
              <a:tr h="370840">
                <a:tc gridSpan="2">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Policy</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framework</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&amp;</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Sub</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frame</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latin typeface="Times New Roman" panose="02020603050405020304" pitchFamily="18" charset="0"/>
                          <a:cs typeface="Times New Roman" panose="02020603050405020304" pitchFamily="18" charset="0"/>
                        </a:rPr>
                        <a:t>A Stronger Europe in the World</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CFSP</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(3)</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latin typeface="Times New Roman" panose="02020603050405020304" pitchFamily="18" charset="0"/>
                          <a:cs typeface="Times New Roman" panose="02020603050405020304" pitchFamily="18" charset="0"/>
                        </a:rPr>
                        <a:t>A Stronger Europe in the World</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CFSP</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(17)</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5229419"/>
                  </a:ext>
                </a:extLst>
              </a:tr>
              <a:tr h="213360">
                <a:tc rowSpan="3">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Evaluation</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(Major/2nd)</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Positive</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2</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99224"/>
                  </a:ext>
                </a:extLst>
              </a:tr>
              <a:tr h="213360">
                <a:tc vMerge="1">
                  <a:txBody>
                    <a:bodyPr/>
                    <a:lstStyle/>
                    <a:p>
                      <a:endParaRPr lang="en-US" dirty="0"/>
                    </a:p>
                  </a:txBody>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Neutral</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2</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360452"/>
                  </a:ext>
                </a:extLst>
              </a:tr>
              <a:tr h="213360">
                <a:tc vMerge="1">
                  <a:txBody>
                    <a:bodyPr/>
                    <a:lstStyle/>
                    <a:p>
                      <a:endParaRPr lang="en-US" dirty="0"/>
                    </a:p>
                  </a:txBody>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Negative</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a:solidFill>
                            <a:srgbClr val="0070C0"/>
                          </a:solidFill>
                          <a:latin typeface="Times New Roman" panose="02020603050405020304" pitchFamily="18" charset="0"/>
                          <a:cs typeface="Times New Roman" panose="02020603050405020304" pitchFamily="18" charset="0"/>
                        </a:rPr>
                        <a:t>15</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525523"/>
                  </a:ext>
                </a:extLst>
              </a:tr>
              <a:tr h="370840">
                <a:tc gridSpan="2">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Expectations</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1</a:t>
                      </a:r>
                    </a:p>
                    <a:p>
                      <a:endParaRPr lang="en-US" altLang="zh-CN" sz="1800" dirty="0">
                        <a:solidFill>
                          <a:srgbClr val="0070C0"/>
                        </a:solidFill>
                        <a:latin typeface="Times New Roman" panose="02020603050405020304" pitchFamily="18" charset="0"/>
                        <a:cs typeface="Times New Roman" panose="02020603050405020304" pitchFamily="18" charset="0"/>
                      </a:endParaRPr>
                    </a:p>
                    <a:p>
                      <a:r>
                        <a:rPr lang="en-US" altLang="zh-CN" sz="1800" dirty="0">
                          <a:solidFill>
                            <a:srgbClr val="0070C0"/>
                          </a:solidFill>
                          <a:latin typeface="Times New Roman" panose="02020603050405020304" pitchFamily="18" charset="0"/>
                          <a:cs typeface="Times New Roman" panose="02020603050405020304" pitchFamily="18" charset="0"/>
                        </a:rPr>
                        <a:t>The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role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of</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the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EU:</a:t>
                      </a:r>
                      <a:r>
                        <a:rPr lang="zh-CN" altLang="en-US" sz="1800" dirty="0">
                          <a:solidFill>
                            <a:srgbClr val="0070C0"/>
                          </a:solidFill>
                          <a:latin typeface="Times New Roman" panose="02020603050405020304" pitchFamily="18" charset="0"/>
                          <a:cs typeface="Times New Roman" panose="02020603050405020304" pitchFamily="18" charset="0"/>
                        </a:rPr>
                        <a:t> </a:t>
                      </a:r>
                      <a:endParaRPr lang="en-US" sz="1800" dirty="0">
                        <a:solidFill>
                          <a:srgbClr val="0070C0"/>
                        </a:solidFill>
                        <a:latin typeface="Times New Roman" panose="02020603050405020304" pitchFamily="18" charset="0"/>
                        <a:cs typeface="Times New Roman" panose="02020603050405020304" pitchFamily="18" charset="0"/>
                      </a:endParaRPr>
                    </a:p>
                    <a:p>
                      <a:r>
                        <a:rPr lang="en-US" altLang="zh-CN" sz="1800" dirty="0">
                          <a:solidFill>
                            <a:srgbClr val="0070C0"/>
                          </a:solidFill>
                          <a:latin typeface="Times New Roman" panose="02020603050405020304" pitchFamily="18" charset="0"/>
                          <a:cs typeface="Times New Roman" panose="02020603050405020304" pitchFamily="18" charset="0"/>
                        </a:rPr>
                        <a:t>A</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rPr>
                        <a:t>strategic partner of China, mediat</a:t>
                      </a:r>
                      <a:r>
                        <a:rPr lang="en-US" altLang="zh-CN" sz="1800" dirty="0">
                          <a:solidFill>
                            <a:srgbClr val="0070C0"/>
                          </a:solidFill>
                          <a:latin typeface="Times New Roman" panose="02020603050405020304" pitchFamily="18" charset="0"/>
                          <a:cs typeface="Times New Roman" panose="02020603050405020304" pitchFamily="18" charset="0"/>
                        </a:rPr>
                        <a:t>or</a:t>
                      </a:r>
                      <a:r>
                        <a:rPr lang="en-US" sz="1800" dirty="0">
                          <a:solidFill>
                            <a:srgbClr val="0070C0"/>
                          </a:solidFill>
                          <a:latin typeface="Times New Roman" panose="02020603050405020304" pitchFamily="18" charset="0"/>
                          <a:cs typeface="Times New Roman" panose="02020603050405020304" pitchFamily="18" charset="0"/>
                        </a:rPr>
                        <a:t> of China-US conflicts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800" dirty="0">
                          <a:solidFill>
                            <a:srgbClr val="0070C0"/>
                          </a:solidFill>
                          <a:latin typeface="Times New Roman" panose="02020603050405020304" pitchFamily="18" charset="0"/>
                          <a:cs typeface="Times New Roman" panose="02020603050405020304" pitchFamily="18" charset="0"/>
                        </a:rPr>
                        <a:t>53</a:t>
                      </a:r>
                    </a:p>
                    <a:p>
                      <a:endParaRPr lang="en-US" altLang="zh-CN" sz="1800" dirty="0">
                        <a:solidFill>
                          <a:srgbClr val="0070C0"/>
                        </a:solidFill>
                        <a:latin typeface="Times New Roman" panose="02020603050405020304" pitchFamily="18" charset="0"/>
                        <a:cs typeface="Times New Roman" panose="02020603050405020304" pitchFamily="18" charset="0"/>
                      </a:endParaRPr>
                    </a:p>
                    <a:p>
                      <a:r>
                        <a:rPr lang="en-US" altLang="zh-CN" sz="1800" dirty="0">
                          <a:solidFill>
                            <a:srgbClr val="0070C0"/>
                          </a:solidFill>
                          <a:latin typeface="Times New Roman" panose="02020603050405020304" pitchFamily="18" charset="0"/>
                          <a:cs typeface="Times New Roman" panose="02020603050405020304" pitchFamily="18" charset="0"/>
                        </a:rPr>
                        <a:t>The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role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of</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the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EU:</a:t>
                      </a:r>
                    </a:p>
                    <a:p>
                      <a:r>
                        <a:rPr lang="en-US" altLang="zh-CN" sz="1800" dirty="0">
                          <a:solidFill>
                            <a:srgbClr val="0070C0"/>
                          </a:solidFill>
                          <a:latin typeface="Times New Roman" panose="02020603050405020304" pitchFamily="18" charset="0"/>
                          <a:cs typeface="Times New Roman" panose="02020603050405020304" pitchFamily="18" charset="0"/>
                        </a:rPr>
                        <a:t>A</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partner</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of</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China</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(reliable,</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fair,</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unprejudiced,</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economic,</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strategic,</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cooperation,</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32)</a:t>
                      </a:r>
                    </a:p>
                    <a:p>
                      <a:r>
                        <a:rPr lang="en-US" altLang="zh-CN" sz="1800" dirty="0">
                          <a:solidFill>
                            <a:srgbClr val="0070C0"/>
                          </a:solidFill>
                          <a:latin typeface="Times New Roman" panose="02020603050405020304" pitchFamily="18" charset="0"/>
                          <a:cs typeface="Times New Roman" panose="02020603050405020304" pitchFamily="18" charset="0"/>
                        </a:rPr>
                        <a:t>An</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actor</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with</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strategic</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autonomy</a:t>
                      </a:r>
                      <a:r>
                        <a:rPr lang="zh-CN" altLang="en-US" sz="180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(11)</a:t>
                      </a:r>
                      <a:endParaRPr lang="en-US" sz="1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342058"/>
                  </a:ext>
                </a:extLst>
              </a:tr>
            </a:tbl>
          </a:graphicData>
        </a:graphic>
      </p:graphicFrame>
    </p:spTree>
    <p:extLst>
      <p:ext uri="{BB962C8B-B14F-4D97-AF65-F5344CB8AC3E}">
        <p14:creationId xmlns:p14="http://schemas.microsoft.com/office/powerpoint/2010/main" val="283457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588271"/>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5. Centrality (n=125</a:t>
            </a:r>
            <a:r>
              <a:rPr lang="en-US" altLang="zh-CN" b="1" dirty="0">
                <a:solidFill>
                  <a:srgbClr val="002060"/>
                </a:solidFill>
                <a:latin typeface="Times New Roman" panose="02020603050405020304" pitchFamily="18" charset="0"/>
                <a:cs typeface="Times New Roman" panose="02020603050405020304" pitchFamily="18" charset="0"/>
              </a:rPr>
              <a:t>4</a:t>
            </a:r>
            <a:r>
              <a:rPr lang="en-US" b="1" dirty="0">
                <a:solidFill>
                  <a:srgbClr val="002060"/>
                </a:solidFill>
                <a:latin typeface="Times New Roman" panose="02020603050405020304" pitchFamily="18" charset="0"/>
                <a:cs typeface="Times New Roman" panose="02020603050405020304" pitchFamily="18" charset="0"/>
              </a:rPr>
              <a:t>)</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108653183"/>
              </p:ext>
            </p:extLst>
          </p:nvPr>
        </p:nvGraphicFramePr>
        <p:xfrm>
          <a:off x="0" y="1071212"/>
          <a:ext cx="9144000" cy="5786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0916"/>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456162"/>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6. Domesticity (n=125</a:t>
            </a:r>
            <a:r>
              <a:rPr lang="en-US" altLang="zh-CN" b="1" dirty="0">
                <a:solidFill>
                  <a:srgbClr val="002060"/>
                </a:solidFill>
                <a:latin typeface="Times New Roman" panose="02020603050405020304" pitchFamily="18" charset="0"/>
                <a:cs typeface="Times New Roman" panose="02020603050405020304" pitchFamily="18" charset="0"/>
              </a:rPr>
              <a:t>4</a:t>
            </a:r>
            <a:r>
              <a:rPr lang="en-US" b="1" dirty="0">
                <a:solidFill>
                  <a:srgbClr val="002060"/>
                </a:solidFill>
                <a:latin typeface="Times New Roman" panose="02020603050405020304" pitchFamily="18" charset="0"/>
                <a:cs typeface="Times New Roman" panose="02020603050405020304" pitchFamily="18" charset="0"/>
              </a:rPr>
              <a:t>)</a:t>
            </a:r>
            <a:endParaRPr lang="en-US" b="1" dirty="0">
              <a:solidFill>
                <a:srgbClr val="002060"/>
              </a:solidFill>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315351848"/>
              </p:ext>
            </p:extLst>
          </p:nvPr>
        </p:nvGraphicFramePr>
        <p:xfrm>
          <a:off x="0" y="1179442"/>
          <a:ext cx="8825947" cy="5502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070768"/>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667784"/>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Domesticity (</a:t>
            </a:r>
            <a:r>
              <a:rPr lang="en-US" sz="4000" b="1" u="sng" dirty="0">
                <a:solidFill>
                  <a:srgbClr val="0070C0"/>
                </a:solidFill>
                <a:latin typeface="Times New Roman" panose="02020603050405020304" pitchFamily="18" charset="0"/>
                <a:cs typeface="Times New Roman" panose="02020603050405020304" pitchFamily="18" charset="0"/>
              </a:rPr>
              <a:t>Major/2</a:t>
            </a:r>
            <a:r>
              <a:rPr lang="en-US" sz="4000" b="1" u="sng" baseline="30000" dirty="0">
                <a:solidFill>
                  <a:srgbClr val="0070C0"/>
                </a:solidFill>
                <a:latin typeface="Times New Roman" panose="02020603050405020304" pitchFamily="18" charset="0"/>
                <a:cs typeface="Times New Roman" panose="02020603050405020304" pitchFamily="18" charset="0"/>
              </a:rPr>
              <a:t>nd</a:t>
            </a:r>
            <a:r>
              <a:rPr lang="en-US" sz="4000" b="1" dirty="0">
                <a:solidFill>
                  <a:srgbClr val="0070C0"/>
                </a:solidFill>
                <a:latin typeface="Times New Roman" panose="02020603050405020304" pitchFamily="18" charset="0"/>
                <a:cs typeface="Times New Roman" panose="02020603050405020304" pitchFamily="18" charset="0"/>
              </a:rPr>
              <a:t>, n=49</a:t>
            </a:r>
            <a:r>
              <a:rPr lang="en-US" altLang="zh-CN" sz="4000" b="1" dirty="0">
                <a:solidFill>
                  <a:srgbClr val="0070C0"/>
                </a:solidFill>
                <a:latin typeface="Times New Roman" panose="02020603050405020304" pitchFamily="18" charset="0"/>
                <a:cs typeface="Times New Roman" panose="02020603050405020304" pitchFamily="18" charset="0"/>
              </a:rPr>
              <a:t>8</a:t>
            </a:r>
            <a:r>
              <a:rPr lang="en-US" sz="4000" b="1" dirty="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3536782581"/>
              </p:ext>
            </p:extLst>
          </p:nvPr>
        </p:nvGraphicFramePr>
        <p:xfrm>
          <a:off x="318052" y="1284632"/>
          <a:ext cx="8507895" cy="531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107448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FA58529-B43F-D351-F153-54CAF03C85E7}"/>
              </a:ext>
            </a:extLst>
          </p:cNvPr>
          <p:cNvGraphicFramePr>
            <a:graphicFrameLocks noGrp="1"/>
          </p:cNvGraphicFramePr>
          <p:nvPr>
            <p:ph idx="1"/>
            <p:extLst>
              <p:ext uri="{D42A27DB-BD31-4B8C-83A1-F6EECF244321}">
                <p14:modId xmlns:p14="http://schemas.microsoft.com/office/powerpoint/2010/main" val="2846990041"/>
              </p:ext>
            </p:extLst>
          </p:nvPr>
        </p:nvGraphicFramePr>
        <p:xfrm>
          <a:off x="288724" y="137160"/>
          <a:ext cx="8566552" cy="6583680"/>
        </p:xfrm>
        <a:graphic>
          <a:graphicData uri="http://schemas.openxmlformats.org/drawingml/2006/table">
            <a:tbl>
              <a:tblPr firstRow="1" bandRow="1">
                <a:tableStyleId>{5C22544A-7EE6-4342-B048-85BDC9FD1C3A}</a:tableStyleId>
              </a:tblPr>
              <a:tblGrid>
                <a:gridCol w="1374881">
                  <a:extLst>
                    <a:ext uri="{9D8B030D-6E8A-4147-A177-3AD203B41FA5}">
                      <a16:colId xmlns:a16="http://schemas.microsoft.com/office/drawing/2014/main" val="1839288072"/>
                    </a:ext>
                  </a:extLst>
                </a:gridCol>
                <a:gridCol w="7191671">
                  <a:extLst>
                    <a:ext uri="{9D8B030D-6E8A-4147-A177-3AD203B41FA5}">
                      <a16:colId xmlns:a16="http://schemas.microsoft.com/office/drawing/2014/main" val="1229356709"/>
                    </a:ext>
                  </a:extLst>
                </a:gridCol>
              </a:tblGrid>
              <a:tr h="731078">
                <a:tc gridSpan="2">
                  <a:txBody>
                    <a:bodyPr/>
                    <a:lstStyle/>
                    <a:p>
                      <a:pPr algn="ctr"/>
                      <a:r>
                        <a:rPr lang="en-US" sz="4000" b="0" dirty="0">
                          <a:solidFill>
                            <a:schemeClr val="bg1"/>
                          </a:solidFill>
                          <a:latin typeface="Times New Roman" panose="02020603050405020304" pitchFamily="18" charset="0"/>
                          <a:cs typeface="Times New Roman" panose="02020603050405020304" pitchFamily="18" charset="0"/>
                        </a:rPr>
                        <a:t>Content</a:t>
                      </a:r>
                    </a:p>
                  </a:txBody>
                  <a:tcPr marL="121920" marR="121920" marT="60960" marB="60960"/>
                </a:tc>
                <a:tc hMerge="1">
                  <a:txBody>
                    <a:bodyPr/>
                    <a:lstStyle/>
                    <a:p>
                      <a:endParaRPr lang="en-US" sz="2800" b="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1183541"/>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a:t>
                      </a:r>
                    </a:p>
                  </a:txBody>
                  <a:tcPr marL="121920" marR="121920" marT="60960" marB="60960"/>
                </a:tc>
                <a:tc>
                  <a:txBody>
                    <a:bodyPr/>
                    <a:lstStyle/>
                    <a:p>
                      <a:r>
                        <a:rPr lang="en-US" sz="2400" b="0">
                          <a:solidFill>
                            <a:srgbClr val="002060"/>
                          </a:solidFill>
                          <a:latin typeface="Times New Roman" panose="02020603050405020304" pitchFamily="18" charset="0"/>
                          <a:cs typeface="Times New Roman" panose="02020603050405020304" pitchFamily="18" charset="0"/>
                        </a:rPr>
                        <a:t>Bilateral relations with EU</a:t>
                      </a:r>
                      <a:endParaRPr lang="en-US" sz="2400" b="0" dirty="0">
                        <a:solidFill>
                          <a:srgbClr val="002060"/>
                        </a:solidFill>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2516530175"/>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2</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Monitored outlets</a:t>
                      </a:r>
                    </a:p>
                  </a:txBody>
                  <a:tcPr marL="121920" marR="121920" marT="60960" marB="60960"/>
                </a:tc>
                <a:extLst>
                  <a:ext uri="{0D108BD9-81ED-4DB2-BD59-A6C34878D82A}">
                    <a16:rowId xmlns:a16="http://schemas.microsoft.com/office/drawing/2014/main" val="304876761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3</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Visibility of EU &amp; Hot issues</a:t>
                      </a:r>
                    </a:p>
                  </a:txBody>
                  <a:tcPr marL="121920" marR="121920" marT="60960" marB="60960"/>
                </a:tc>
                <a:extLst>
                  <a:ext uri="{0D108BD9-81ED-4DB2-BD59-A6C34878D82A}">
                    <a16:rowId xmlns:a16="http://schemas.microsoft.com/office/drawing/2014/main" val="2909324693"/>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4</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Sources of EU news</a:t>
                      </a:r>
                    </a:p>
                  </a:txBody>
                  <a:tcPr marL="121920" marR="121920" marT="60960" marB="60960"/>
                </a:tc>
                <a:extLst>
                  <a:ext uri="{0D108BD9-81ED-4DB2-BD59-A6C34878D82A}">
                    <a16:rowId xmlns:a16="http://schemas.microsoft.com/office/drawing/2014/main" val="4189639381"/>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5</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Centrality</a:t>
                      </a:r>
                    </a:p>
                  </a:txBody>
                  <a:tcPr marL="121920" marR="121920" marT="60960" marB="60960"/>
                </a:tc>
                <a:extLst>
                  <a:ext uri="{0D108BD9-81ED-4DB2-BD59-A6C34878D82A}">
                    <a16:rowId xmlns:a16="http://schemas.microsoft.com/office/drawing/2014/main" val="174628766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6</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Domesticity</a:t>
                      </a:r>
                    </a:p>
                  </a:txBody>
                  <a:tcPr marL="121920" marR="121920" marT="60960" marB="60960"/>
                </a:tc>
                <a:extLst>
                  <a:ext uri="{0D108BD9-81ED-4DB2-BD59-A6C34878D82A}">
                    <a16:rowId xmlns:a16="http://schemas.microsoft.com/office/drawing/2014/main" val="2687127555"/>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7</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Action frames</a:t>
                      </a:r>
                    </a:p>
                  </a:txBody>
                  <a:tcPr marL="121920" marR="121920" marT="60960" marB="60960"/>
                </a:tc>
                <a:extLst>
                  <a:ext uri="{0D108BD9-81ED-4DB2-BD59-A6C34878D82A}">
                    <a16:rowId xmlns:a16="http://schemas.microsoft.com/office/drawing/2014/main" val="3739891430"/>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8</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Bilateral relations</a:t>
                      </a:r>
                    </a:p>
                  </a:txBody>
                  <a:tcPr marL="121920" marR="121920" marT="60960" marB="60960"/>
                </a:tc>
                <a:extLst>
                  <a:ext uri="{0D108BD9-81ED-4DB2-BD59-A6C34878D82A}">
                    <a16:rowId xmlns:a16="http://schemas.microsoft.com/office/drawing/2014/main" val="1590178064"/>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9</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Evaluation</a:t>
                      </a:r>
                    </a:p>
                  </a:txBody>
                  <a:tcPr marL="121920" marR="121920" marT="60960" marB="60960"/>
                </a:tc>
                <a:extLst>
                  <a:ext uri="{0D108BD9-81ED-4DB2-BD59-A6C34878D82A}">
                    <a16:rowId xmlns:a16="http://schemas.microsoft.com/office/drawing/2014/main" val="296818514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10</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Expectations</a:t>
                      </a:r>
                    </a:p>
                  </a:txBody>
                  <a:tcPr marL="121920" marR="121920" marT="60960" marB="60960"/>
                </a:tc>
                <a:extLst>
                  <a:ext uri="{0D108BD9-81ED-4DB2-BD59-A6C34878D82A}">
                    <a16:rowId xmlns:a16="http://schemas.microsoft.com/office/drawing/2014/main" val="4209371053"/>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11</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Visual images</a:t>
                      </a:r>
                    </a:p>
                  </a:txBody>
                  <a:tcPr marL="121920" marR="121920" marT="60960" marB="60960"/>
                </a:tc>
                <a:extLst>
                  <a:ext uri="{0D108BD9-81ED-4DB2-BD59-A6C34878D82A}">
                    <a16:rowId xmlns:a16="http://schemas.microsoft.com/office/drawing/2014/main" val="3720677110"/>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12</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Conclusions</a:t>
                      </a:r>
                    </a:p>
                  </a:txBody>
                  <a:tcPr marL="121920" marR="121920" marT="60960" marB="60960"/>
                </a:tc>
                <a:extLst>
                  <a:ext uri="{0D108BD9-81ED-4DB2-BD59-A6C34878D82A}">
                    <a16:rowId xmlns:a16="http://schemas.microsoft.com/office/drawing/2014/main" val="4031057742"/>
                  </a:ext>
                </a:extLst>
              </a:tr>
            </a:tbl>
          </a:graphicData>
        </a:graphic>
      </p:graphicFrame>
    </p:spTree>
    <p:extLst>
      <p:ext uri="{BB962C8B-B14F-4D97-AF65-F5344CB8AC3E}">
        <p14:creationId xmlns:p14="http://schemas.microsoft.com/office/powerpoint/2010/main" val="17078754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667784"/>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Centrality of EU in Local news</a:t>
            </a:r>
            <a:endParaRPr lang="en-US" sz="4000" b="1" dirty="0">
              <a:solidFill>
                <a:srgbClr val="0070C0"/>
              </a:solidFill>
            </a:endParaRPr>
          </a:p>
        </p:txBody>
      </p:sp>
      <p:graphicFrame>
        <p:nvGraphicFramePr>
          <p:cNvPr id="4" name="Content Placeholder 9">
            <a:extLst>
              <a:ext uri="{FF2B5EF4-FFF2-40B4-BE49-F238E27FC236}">
                <a16:creationId xmlns:a16="http://schemas.microsoft.com/office/drawing/2014/main" id="{20FB098A-D6FC-B395-ACFE-BEE819B5829E}"/>
              </a:ext>
            </a:extLst>
          </p:cNvPr>
          <p:cNvGraphicFramePr>
            <a:graphicFrameLocks noGrp="1"/>
          </p:cNvGraphicFramePr>
          <p:nvPr>
            <p:ph idx="1"/>
            <p:extLst>
              <p:ext uri="{D42A27DB-BD31-4B8C-83A1-F6EECF244321}">
                <p14:modId xmlns:p14="http://schemas.microsoft.com/office/powerpoint/2010/main" val="2730032851"/>
              </p:ext>
            </p:extLst>
          </p:nvPr>
        </p:nvGraphicFramePr>
        <p:xfrm>
          <a:off x="371062" y="1391063"/>
          <a:ext cx="8428164" cy="5129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291800"/>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532502"/>
            <a:ext cx="8560904" cy="819220"/>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7. EU actions (Main/2</a:t>
            </a:r>
            <a:r>
              <a:rPr lang="en-MY" sz="4000" b="1" baseline="30000" dirty="0">
                <a:solidFill>
                  <a:srgbClr val="002060"/>
                </a:solidFill>
                <a:latin typeface="Times New Roman" panose="02020603050405020304" pitchFamily="18" charset="0"/>
                <a:cs typeface="Times New Roman" panose="02020603050405020304" pitchFamily="18" charset="0"/>
              </a:rPr>
              <a:t>nd</a:t>
            </a:r>
            <a:r>
              <a:rPr lang="en-MY" sz="4000" b="1" dirty="0">
                <a:solidFill>
                  <a:srgbClr val="002060"/>
                </a:solidFill>
                <a:latin typeface="Times New Roman" panose="02020603050405020304" pitchFamily="18" charset="0"/>
                <a:cs typeface="Times New Roman" panose="02020603050405020304" pitchFamily="18" charset="0"/>
              </a:rPr>
              <a:t> focus, n=</a:t>
            </a:r>
            <a:r>
              <a:rPr lang="en-US" altLang="zh-CN" sz="4000" b="1" dirty="0">
                <a:solidFill>
                  <a:srgbClr val="002060"/>
                </a:solidFill>
                <a:latin typeface="Times New Roman" panose="02020603050405020304" pitchFamily="18" charset="0"/>
                <a:cs typeface="Times New Roman" panose="02020603050405020304" pitchFamily="18" charset="0"/>
              </a:rPr>
              <a:t>498</a:t>
            </a:r>
            <a:r>
              <a:rPr lang="en-MY" sz="4000" b="1" dirty="0">
                <a:solidFill>
                  <a:srgbClr val="002060"/>
                </a:solidFill>
                <a:latin typeface="Times New Roman" panose="02020603050405020304" pitchFamily="18" charset="0"/>
                <a:cs typeface="Times New Roman" panose="02020603050405020304" pitchFamily="18" charset="0"/>
              </a:rPr>
              <a:t>)</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91F68F71-85D3-96AC-9A97-6952ACDC5D5C}"/>
              </a:ext>
            </a:extLst>
          </p:cNvPr>
          <p:cNvGraphicFramePr>
            <a:graphicFrameLocks noGrp="1"/>
          </p:cNvGraphicFramePr>
          <p:nvPr>
            <p:ph idx="1"/>
            <p:extLst>
              <p:ext uri="{D42A27DB-BD31-4B8C-83A1-F6EECF244321}">
                <p14:modId xmlns:p14="http://schemas.microsoft.com/office/powerpoint/2010/main" val="2935009107"/>
              </p:ext>
            </p:extLst>
          </p:nvPr>
        </p:nvGraphicFramePr>
        <p:xfrm>
          <a:off x="92766" y="1152939"/>
          <a:ext cx="8415131" cy="5459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37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457820"/>
            <a:ext cx="7886700" cy="723280"/>
          </a:xfrm>
        </p:spPr>
        <p:txBody>
          <a:bodyPr>
            <a:normAutofit/>
          </a:bodyPr>
          <a:lstStyle/>
          <a:p>
            <a:pPr algn="ctr"/>
            <a:r>
              <a:rPr lang="en-US" sz="3800" b="1" dirty="0">
                <a:solidFill>
                  <a:srgbClr val="0070C0"/>
                </a:solidFill>
                <a:latin typeface="Times New Roman" panose="02020603050405020304" pitchFamily="18" charset="0"/>
                <a:cs typeface="Times New Roman" panose="02020603050405020304" pitchFamily="18" charset="0"/>
              </a:rPr>
              <a:t>Intra-EU actions (</a:t>
            </a:r>
            <a:r>
              <a:rPr lang="en-US" sz="3800" b="1" u="sng" dirty="0">
                <a:solidFill>
                  <a:srgbClr val="0070C0"/>
                </a:solidFill>
                <a:latin typeface="Times New Roman" panose="02020603050405020304" pitchFamily="18" charset="0"/>
                <a:cs typeface="Times New Roman" panose="02020603050405020304" pitchFamily="18" charset="0"/>
              </a:rPr>
              <a:t>Major/2</a:t>
            </a:r>
            <a:r>
              <a:rPr lang="en-US" sz="3800" b="1" u="sng" baseline="30000" dirty="0">
                <a:solidFill>
                  <a:srgbClr val="0070C0"/>
                </a:solidFill>
                <a:latin typeface="Times New Roman" panose="02020603050405020304" pitchFamily="18" charset="0"/>
                <a:cs typeface="Times New Roman" panose="02020603050405020304" pitchFamily="18" charset="0"/>
              </a:rPr>
              <a:t>nd</a:t>
            </a:r>
            <a:r>
              <a:rPr lang="en-US" sz="3800" b="1" dirty="0">
                <a:solidFill>
                  <a:srgbClr val="0070C0"/>
                </a:solidFill>
                <a:latin typeface="Times New Roman" panose="02020603050405020304" pitchFamily="18" charset="0"/>
                <a:cs typeface="Times New Roman" panose="02020603050405020304" pitchFamily="18" charset="0"/>
              </a:rPr>
              <a:t>)</a:t>
            </a:r>
            <a:endParaRPr lang="en-US" sz="38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3796923627"/>
              </p:ext>
            </p:extLst>
          </p:nvPr>
        </p:nvGraphicFramePr>
        <p:xfrm>
          <a:off x="0" y="1181100"/>
          <a:ext cx="9144000" cy="567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8651804"/>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9" y="784293"/>
            <a:ext cx="8560904" cy="1160601"/>
          </a:xfrm>
        </p:spPr>
        <p:txBody>
          <a:bodyPr>
            <a:noAutofit/>
          </a:bodyPr>
          <a:lstStyle/>
          <a:p>
            <a:pPr algn="ctr"/>
            <a:r>
              <a:rPr lang="en-MY" sz="4000" b="1" dirty="0">
                <a:solidFill>
                  <a:srgbClr val="0070C0"/>
                </a:solidFill>
                <a:latin typeface="Times New Roman" panose="02020603050405020304" pitchFamily="18" charset="0"/>
                <a:cs typeface="Times New Roman" panose="02020603050405020304" pitchFamily="18" charset="0"/>
              </a:rPr>
              <a:t>Sub-frame of </a:t>
            </a:r>
            <a:r>
              <a:rPr lang="en-MY" sz="4000" b="1" u="sng" dirty="0">
                <a:solidFill>
                  <a:srgbClr val="0070C0"/>
                </a:solidFill>
                <a:latin typeface="Times New Roman" panose="02020603050405020304" pitchFamily="18" charset="0"/>
                <a:cs typeface="Times New Roman" panose="02020603050405020304" pitchFamily="18" charset="0"/>
              </a:rPr>
              <a:t>intra-EU actions</a:t>
            </a:r>
            <a:r>
              <a:rPr lang="en-MY" sz="4000" b="1" dirty="0">
                <a:solidFill>
                  <a:srgbClr val="0070C0"/>
                </a:solidFill>
                <a:latin typeface="Times New Roman" panose="02020603050405020304" pitchFamily="18" charset="0"/>
                <a:cs typeface="Times New Roman" panose="02020603050405020304" pitchFamily="18" charset="0"/>
              </a:rPr>
              <a:t> </a:t>
            </a:r>
            <a:br>
              <a:rPr lang="en-MY" sz="4000" b="1" dirty="0">
                <a:solidFill>
                  <a:srgbClr val="0070C0"/>
                </a:solidFill>
                <a:latin typeface="Times New Roman" panose="02020603050405020304" pitchFamily="18" charset="0"/>
                <a:cs typeface="Times New Roman" panose="02020603050405020304" pitchFamily="18" charset="0"/>
              </a:rPr>
            </a:br>
            <a:r>
              <a:rPr lang="en-MY" sz="2800" b="1" dirty="0">
                <a:solidFill>
                  <a:srgbClr val="0070C0"/>
                </a:solidFill>
                <a:latin typeface="Times New Roman" panose="02020603050405020304" pitchFamily="18" charset="0"/>
                <a:cs typeface="Times New Roman" panose="02020603050405020304" pitchFamily="18" charset="0"/>
              </a:rPr>
              <a:t>(Main/2</a:t>
            </a:r>
            <a:r>
              <a:rPr lang="en-MY" sz="2800" b="1" baseline="30000" dirty="0">
                <a:solidFill>
                  <a:srgbClr val="0070C0"/>
                </a:solidFill>
                <a:latin typeface="Times New Roman" panose="02020603050405020304" pitchFamily="18" charset="0"/>
                <a:cs typeface="Times New Roman" panose="02020603050405020304" pitchFamily="18" charset="0"/>
              </a:rPr>
              <a:t>nd</a:t>
            </a:r>
            <a:r>
              <a:rPr lang="en-MY" sz="2800" b="1" dirty="0">
                <a:solidFill>
                  <a:srgbClr val="0070C0"/>
                </a:solidFill>
                <a:latin typeface="Times New Roman" panose="02020603050405020304" pitchFamily="18" charset="0"/>
                <a:cs typeface="Times New Roman" panose="02020603050405020304" pitchFamily="18" charset="0"/>
              </a:rPr>
              <a:t> focus)</a:t>
            </a:r>
            <a:endParaRPr lang="zh-HK"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3978673569"/>
              </p:ext>
            </p:extLst>
          </p:nvPr>
        </p:nvGraphicFramePr>
        <p:xfrm>
          <a:off x="291548" y="1944894"/>
          <a:ext cx="8560903" cy="4048833"/>
        </p:xfrm>
        <a:graphic>
          <a:graphicData uri="http://schemas.openxmlformats.org/drawingml/2006/table">
            <a:tbl>
              <a:tblPr>
                <a:tableStyleId>{5C22544A-7EE6-4342-B048-85BDC9FD1C3A}</a:tableStyleId>
              </a:tblPr>
              <a:tblGrid>
                <a:gridCol w="2994990">
                  <a:extLst>
                    <a:ext uri="{9D8B030D-6E8A-4147-A177-3AD203B41FA5}">
                      <a16:colId xmlns:a16="http://schemas.microsoft.com/office/drawing/2014/main" val="592977212"/>
                    </a:ext>
                  </a:extLst>
                </a:gridCol>
                <a:gridCol w="3008244">
                  <a:extLst>
                    <a:ext uri="{9D8B030D-6E8A-4147-A177-3AD203B41FA5}">
                      <a16:colId xmlns:a16="http://schemas.microsoft.com/office/drawing/2014/main" val="1533911649"/>
                    </a:ext>
                  </a:extLst>
                </a:gridCol>
                <a:gridCol w="2557669">
                  <a:extLst>
                    <a:ext uri="{9D8B030D-6E8A-4147-A177-3AD203B41FA5}">
                      <a16:colId xmlns:a16="http://schemas.microsoft.com/office/drawing/2014/main" val="235078687"/>
                    </a:ext>
                  </a:extLst>
                </a:gridCol>
              </a:tblGrid>
              <a:tr h="686533">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10405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An Economy that Works for People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Econom</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y</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(decline</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&amp;</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recovery)</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773926">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Promoting our European Way of Life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Health care</a:t>
                      </a: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59411057"/>
                  </a:ext>
                </a:extLst>
              </a:tr>
              <a:tr h="773926">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EU </a:t>
                      </a:r>
                      <a:r>
                        <a:rPr lang="en-US" altLang="zh-CN" sz="2400" b="1" u="none" strike="noStrike" dirty="0">
                          <a:solidFill>
                            <a:srgbClr val="002060"/>
                          </a:solidFill>
                          <a:effectLst/>
                          <a:latin typeface="Times New Roman" panose="02020603050405020304" pitchFamily="18" charset="0"/>
                          <a:cs typeface="Times New Roman" panose="02020603050405020304" pitchFamily="18" charset="0"/>
                        </a:rPr>
                        <a:t>I</a:t>
                      </a:r>
                      <a:r>
                        <a:rPr lang="en-US" sz="2400" b="1" u="none" strike="noStrike" dirty="0">
                          <a:solidFill>
                            <a:srgbClr val="002060"/>
                          </a:solidFill>
                          <a:effectLst/>
                          <a:latin typeface="Times New Roman" panose="02020603050405020304" pitchFamily="18" charset="0"/>
                          <a:cs typeface="Times New Roman" panose="02020603050405020304" pitchFamily="18" charset="0"/>
                        </a:rPr>
                        <a:t>ntegration</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Solidarity</a:t>
                      </a:r>
                    </a:p>
                  </a:txBody>
                  <a:tcPr marL="9525" marR="9525" marT="9525" marB="0" anchor="ctr">
                    <a:solidFill>
                      <a:schemeClr val="accent1">
                        <a:tint val="20000"/>
                      </a:schemeClr>
                    </a:solidFill>
                  </a:tcPr>
                </a:tc>
                <a:tc hMerge="1">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extLst>
                  <a:ext uri="{0D108BD9-81ED-4DB2-BD59-A6C34878D82A}">
                    <a16:rowId xmlns:a16="http://schemas.microsoft.com/office/drawing/2014/main" val="1993566529"/>
                  </a:ext>
                </a:extLst>
              </a:tr>
              <a:tr h="77392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002060"/>
                          </a:solidFill>
                          <a:effectLst/>
                          <a:latin typeface="Times New Roman" panose="02020703060505090304" pitchFamily="18" charset="0"/>
                          <a:cs typeface="Times New Roman" panose="02020703060505090304" pitchFamily="18" charset="0"/>
                        </a:rPr>
                        <a:t>European Green Deal</a:t>
                      </a:r>
                      <a:endParaRPr lang="en-US" sz="2400" b="1"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703060505090304" pitchFamily="18" charset="0"/>
                          <a:cs typeface="Times New Roman" panose="02020703060505090304" pitchFamily="18" charset="0"/>
                        </a:rPr>
                        <a:t>Climate</a:t>
                      </a:r>
                      <a:r>
                        <a:rPr lang="zh-CN" altLang="en-US" sz="24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400" b="0" i="0" u="none" strike="noStrike" dirty="0">
                          <a:solidFill>
                            <a:srgbClr val="002060"/>
                          </a:solidFill>
                          <a:effectLst/>
                          <a:latin typeface="Times New Roman" panose="02020703060505090304" pitchFamily="18" charset="0"/>
                          <a:cs typeface="Times New Roman" panose="02020703060505090304" pitchFamily="18" charset="0"/>
                        </a:rPr>
                        <a:t>Change</a:t>
                      </a:r>
                      <a:endParaRPr lang="en-US" sz="24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800975064"/>
                  </a:ext>
                </a:extLst>
              </a:tr>
            </a:tbl>
          </a:graphicData>
        </a:graphic>
      </p:graphicFrame>
    </p:spTree>
    <p:extLst>
      <p:ext uri="{BB962C8B-B14F-4D97-AF65-F5344CB8AC3E}">
        <p14:creationId xmlns:p14="http://schemas.microsoft.com/office/powerpoint/2010/main" val="46952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335053"/>
            <a:ext cx="7886700" cy="723280"/>
          </a:xfrm>
        </p:spPr>
        <p:txBody>
          <a:bodyPr>
            <a:normAutofit/>
          </a:bodyPr>
          <a:lstStyle/>
          <a:p>
            <a:pPr algn="ctr"/>
            <a:r>
              <a:rPr lang="en-US" sz="3800" b="1" dirty="0">
                <a:solidFill>
                  <a:srgbClr val="0070C0"/>
                </a:solidFill>
                <a:latin typeface="Times New Roman" panose="02020603050405020304" pitchFamily="18" charset="0"/>
                <a:cs typeface="Times New Roman" panose="02020603050405020304" pitchFamily="18" charset="0"/>
              </a:rPr>
              <a:t>Extra-EU actions (</a:t>
            </a:r>
            <a:r>
              <a:rPr lang="en-US" sz="3800" b="1" u="sng" dirty="0">
                <a:solidFill>
                  <a:srgbClr val="0070C0"/>
                </a:solidFill>
                <a:latin typeface="Times New Roman" panose="02020603050405020304" pitchFamily="18" charset="0"/>
                <a:cs typeface="Times New Roman" panose="02020603050405020304" pitchFamily="18" charset="0"/>
              </a:rPr>
              <a:t>Major/2</a:t>
            </a:r>
            <a:r>
              <a:rPr lang="en-US" sz="3800" b="1" u="sng" baseline="30000" dirty="0">
                <a:solidFill>
                  <a:srgbClr val="0070C0"/>
                </a:solidFill>
                <a:latin typeface="Times New Roman" panose="02020603050405020304" pitchFamily="18" charset="0"/>
                <a:cs typeface="Times New Roman" panose="02020603050405020304" pitchFamily="18" charset="0"/>
              </a:rPr>
              <a:t>nd</a:t>
            </a:r>
            <a:r>
              <a:rPr lang="en-US" sz="3800" b="1" dirty="0">
                <a:solidFill>
                  <a:srgbClr val="0070C0"/>
                </a:solidFill>
                <a:latin typeface="Times New Roman" panose="02020603050405020304" pitchFamily="18" charset="0"/>
                <a:cs typeface="Times New Roman" panose="02020603050405020304" pitchFamily="18" charset="0"/>
              </a:rPr>
              <a:t>)</a:t>
            </a:r>
            <a:endParaRPr lang="en-US" sz="38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4226257442"/>
              </p:ext>
            </p:extLst>
          </p:nvPr>
        </p:nvGraphicFramePr>
        <p:xfrm>
          <a:off x="0" y="1058333"/>
          <a:ext cx="9144000" cy="5799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6D7AED0C-2B2B-E145-8AE2-7495E4D09F06}"/>
              </a:ext>
            </a:extLst>
          </p:cNvPr>
          <p:cNvGraphicFramePr>
            <a:graphicFrameLocks noGrp="1"/>
          </p:cNvGraphicFramePr>
          <p:nvPr>
            <p:extLst>
              <p:ext uri="{D42A27DB-BD31-4B8C-83A1-F6EECF244321}">
                <p14:modId xmlns:p14="http://schemas.microsoft.com/office/powerpoint/2010/main" val="3626010763"/>
              </p:ext>
            </p:extLst>
          </p:nvPr>
        </p:nvGraphicFramePr>
        <p:xfrm>
          <a:off x="4203064" y="1825625"/>
          <a:ext cx="737872" cy="4351338"/>
        </p:xfrm>
        <a:graphic>
          <a:graphicData uri="http://schemas.openxmlformats.org/drawingml/2006/table">
            <a:tbl>
              <a:tblPr/>
              <a:tblGrid>
                <a:gridCol w="737872">
                  <a:extLst>
                    <a:ext uri="{9D8B030D-6E8A-4147-A177-3AD203B41FA5}">
                      <a16:colId xmlns:a16="http://schemas.microsoft.com/office/drawing/2014/main" val="3531368735"/>
                    </a:ext>
                  </a:extLst>
                </a:gridCol>
              </a:tblGrid>
              <a:tr h="191144">
                <a:tc>
                  <a:txBody>
                    <a:bodyPr/>
                    <a:lstStyle/>
                    <a:p>
                      <a:pPr algn="l" fontAlgn="ct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67463" marR="67463" marT="33731" marB="33731" anchor="ctr">
                    <a:lnL>
                      <a:noFill/>
                    </a:lnL>
                    <a:lnR>
                      <a:noFill/>
                    </a:lnR>
                    <a:lnT>
                      <a:noFill/>
                    </a:lnT>
                    <a:lnB>
                      <a:noFill/>
                    </a:lnB>
                  </a:tcPr>
                </a:tc>
                <a:extLst>
                  <a:ext uri="{0D108BD9-81ED-4DB2-BD59-A6C34878D82A}">
                    <a16:rowId xmlns:a16="http://schemas.microsoft.com/office/drawing/2014/main" val="273730130"/>
                  </a:ext>
                </a:extLst>
              </a:tr>
              <a:tr h="1427958">
                <a:tc>
                  <a:txBody>
                    <a:bodyPr/>
                    <a:lstStyle/>
                    <a:p>
                      <a:pPr algn="l" fontAlgn="ct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67463" marR="67463" marT="33731" marB="33731" anchor="ctr">
                    <a:lnL>
                      <a:noFill/>
                    </a:lnL>
                    <a:lnR>
                      <a:noFill/>
                    </a:lnR>
                    <a:lnT>
                      <a:noFill/>
                    </a:lnT>
                    <a:lnB>
                      <a:noFill/>
                    </a:lnB>
                  </a:tcPr>
                </a:tc>
                <a:extLst>
                  <a:ext uri="{0D108BD9-81ED-4DB2-BD59-A6C34878D82A}">
                    <a16:rowId xmlns:a16="http://schemas.microsoft.com/office/drawing/2014/main" val="862799323"/>
                  </a:ext>
                </a:extLst>
              </a:tr>
              <a:tr h="1799003">
                <a:tc>
                  <a:txBody>
                    <a:bodyPr/>
                    <a:lstStyle/>
                    <a:p>
                      <a:pPr algn="l" fontAlgn="ct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67463" marR="67463" marT="33731" marB="33731" anchor="ctr">
                    <a:lnL>
                      <a:noFill/>
                    </a:lnL>
                    <a:lnR>
                      <a:noFill/>
                    </a:lnR>
                    <a:lnT>
                      <a:noFill/>
                    </a:lnT>
                    <a:lnB>
                      <a:noFill/>
                    </a:lnB>
                  </a:tcPr>
                </a:tc>
                <a:extLst>
                  <a:ext uri="{0D108BD9-81ED-4DB2-BD59-A6C34878D82A}">
                    <a16:rowId xmlns:a16="http://schemas.microsoft.com/office/drawing/2014/main" val="1495156350"/>
                  </a:ext>
                </a:extLst>
              </a:tr>
              <a:tr h="933233">
                <a:tc>
                  <a:txBody>
                    <a:bodyPr/>
                    <a:lstStyle/>
                    <a:p>
                      <a:pPr algn="l" fontAlgn="ct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67463" marR="67463" marT="33731" marB="33731" anchor="ctr">
                    <a:lnL>
                      <a:noFill/>
                    </a:lnL>
                    <a:lnR>
                      <a:noFill/>
                    </a:lnR>
                    <a:lnT>
                      <a:noFill/>
                    </a:lnT>
                    <a:lnB>
                      <a:noFill/>
                    </a:lnB>
                  </a:tcPr>
                </a:tc>
                <a:extLst>
                  <a:ext uri="{0D108BD9-81ED-4DB2-BD59-A6C34878D82A}">
                    <a16:rowId xmlns:a16="http://schemas.microsoft.com/office/drawing/2014/main" val="3620680431"/>
                  </a:ext>
                </a:extLst>
              </a:tr>
            </a:tbl>
          </a:graphicData>
        </a:graphic>
      </p:graphicFrame>
    </p:spTree>
    <p:extLst>
      <p:ext uri="{BB962C8B-B14F-4D97-AF65-F5344CB8AC3E}">
        <p14:creationId xmlns:p14="http://schemas.microsoft.com/office/powerpoint/2010/main" val="1973696220"/>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9" y="418252"/>
            <a:ext cx="8560904" cy="1160601"/>
          </a:xfrm>
        </p:spPr>
        <p:txBody>
          <a:bodyPr>
            <a:noAutofit/>
          </a:bodyPr>
          <a:lstStyle/>
          <a:p>
            <a:pPr algn="ctr"/>
            <a:r>
              <a:rPr lang="en-MY" sz="4000" b="1" dirty="0">
                <a:solidFill>
                  <a:srgbClr val="0070C0"/>
                </a:solidFill>
                <a:latin typeface="Times New Roman" panose="02020603050405020304" pitchFamily="18" charset="0"/>
                <a:cs typeface="Times New Roman" panose="02020603050405020304" pitchFamily="18" charset="0"/>
              </a:rPr>
              <a:t>Sub-frame of </a:t>
            </a:r>
            <a:r>
              <a:rPr lang="en-MY" sz="4000" b="1" u="sng" dirty="0">
                <a:solidFill>
                  <a:srgbClr val="0070C0"/>
                </a:solidFill>
                <a:latin typeface="Times New Roman" panose="02020603050405020304" pitchFamily="18" charset="0"/>
                <a:cs typeface="Times New Roman" panose="02020603050405020304" pitchFamily="18" charset="0"/>
              </a:rPr>
              <a:t>extra-EU actions</a:t>
            </a:r>
            <a:r>
              <a:rPr lang="en-MY" sz="4000" b="1" dirty="0">
                <a:solidFill>
                  <a:srgbClr val="0070C0"/>
                </a:solidFill>
                <a:latin typeface="Times New Roman" panose="02020603050405020304" pitchFamily="18" charset="0"/>
                <a:cs typeface="Times New Roman" panose="02020603050405020304" pitchFamily="18" charset="0"/>
              </a:rPr>
              <a:t> </a:t>
            </a:r>
            <a:br>
              <a:rPr lang="en-MY" sz="4000" b="1" dirty="0">
                <a:solidFill>
                  <a:srgbClr val="0070C0"/>
                </a:solidFill>
                <a:latin typeface="Times New Roman" panose="02020603050405020304" pitchFamily="18" charset="0"/>
                <a:cs typeface="Times New Roman" panose="02020603050405020304" pitchFamily="18" charset="0"/>
              </a:rPr>
            </a:br>
            <a:r>
              <a:rPr lang="en-MY" sz="2800" b="1" dirty="0">
                <a:solidFill>
                  <a:srgbClr val="0070C0"/>
                </a:solidFill>
                <a:latin typeface="Times New Roman" panose="02020603050405020304" pitchFamily="18" charset="0"/>
                <a:cs typeface="Times New Roman" panose="02020603050405020304" pitchFamily="18" charset="0"/>
              </a:rPr>
              <a:t>(Main/2</a:t>
            </a:r>
            <a:r>
              <a:rPr lang="en-MY" sz="2800" b="1" baseline="30000" dirty="0">
                <a:solidFill>
                  <a:srgbClr val="0070C0"/>
                </a:solidFill>
                <a:latin typeface="Times New Roman" panose="02020603050405020304" pitchFamily="18" charset="0"/>
                <a:cs typeface="Times New Roman" panose="02020603050405020304" pitchFamily="18" charset="0"/>
              </a:rPr>
              <a:t>nd</a:t>
            </a:r>
            <a:r>
              <a:rPr lang="en-MY" sz="2800" b="1" dirty="0">
                <a:solidFill>
                  <a:srgbClr val="0070C0"/>
                </a:solidFill>
                <a:latin typeface="Times New Roman" panose="02020603050405020304" pitchFamily="18" charset="0"/>
                <a:cs typeface="Times New Roman" panose="02020603050405020304" pitchFamily="18" charset="0"/>
              </a:rPr>
              <a:t> focus)</a:t>
            </a:r>
            <a:endParaRPr lang="zh-HK"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1408895466"/>
              </p:ext>
            </p:extLst>
          </p:nvPr>
        </p:nvGraphicFramePr>
        <p:xfrm>
          <a:off x="291549" y="1578853"/>
          <a:ext cx="8560904" cy="4615427"/>
        </p:xfrm>
        <a:graphic>
          <a:graphicData uri="http://schemas.openxmlformats.org/drawingml/2006/table">
            <a:tbl>
              <a:tblPr>
                <a:tableStyleId>{5C22544A-7EE6-4342-B048-85BDC9FD1C3A}</a:tableStyleId>
              </a:tblPr>
              <a:tblGrid>
                <a:gridCol w="2994990">
                  <a:extLst>
                    <a:ext uri="{9D8B030D-6E8A-4147-A177-3AD203B41FA5}">
                      <a16:colId xmlns:a16="http://schemas.microsoft.com/office/drawing/2014/main" val="592977212"/>
                    </a:ext>
                  </a:extLst>
                </a:gridCol>
                <a:gridCol w="3008245">
                  <a:extLst>
                    <a:ext uri="{9D8B030D-6E8A-4147-A177-3AD203B41FA5}">
                      <a16:colId xmlns:a16="http://schemas.microsoft.com/office/drawing/2014/main" val="1533911649"/>
                    </a:ext>
                  </a:extLst>
                </a:gridCol>
                <a:gridCol w="2557669">
                  <a:extLst>
                    <a:ext uri="{9D8B030D-6E8A-4147-A177-3AD203B41FA5}">
                      <a16:colId xmlns:a16="http://schemas.microsoft.com/office/drawing/2014/main" val="235078687"/>
                    </a:ext>
                  </a:extLst>
                </a:gridCol>
              </a:tblGrid>
              <a:tr h="686533">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6865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002060"/>
                          </a:solidFill>
                          <a:effectLst/>
                          <a:latin typeface="Times New Roman" panose="02020603050405020304" pitchFamily="18" charset="0"/>
                          <a:cs typeface="Times New Roman" panose="02020603050405020304" pitchFamily="18" charset="0"/>
                        </a:rPr>
                        <a:t>A </a:t>
                      </a:r>
                      <a:r>
                        <a:rPr lang="en-US" altLang="zh-CN" sz="2400" b="1" u="none" strike="noStrike" dirty="0">
                          <a:solidFill>
                            <a:srgbClr val="002060"/>
                          </a:solidFill>
                          <a:effectLst/>
                          <a:latin typeface="Times New Roman" panose="02020603050405020304" pitchFamily="18" charset="0"/>
                          <a:cs typeface="Times New Roman" panose="02020603050405020304" pitchFamily="18" charset="0"/>
                        </a:rPr>
                        <a:t>S</a:t>
                      </a:r>
                      <a:r>
                        <a:rPr lang="en-US" sz="2400" b="1" u="none" strike="noStrike" dirty="0">
                          <a:solidFill>
                            <a:srgbClr val="002060"/>
                          </a:solidFill>
                          <a:effectLst/>
                          <a:latin typeface="Times New Roman" panose="02020603050405020304" pitchFamily="18" charset="0"/>
                          <a:cs typeface="Times New Roman" panose="02020603050405020304" pitchFamily="18" charset="0"/>
                        </a:rPr>
                        <a:t>tronger Europe in the world</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CFSP</a:t>
                      </a:r>
                    </a:p>
                  </a:txBody>
                  <a:tcPr marL="9525" marR="9525" marT="9525" marB="0" anchor="ctr">
                    <a:solidFill>
                      <a:schemeClr val="accent1">
                        <a:tint val="20000"/>
                      </a:schemeClr>
                    </a:solidFill>
                  </a:tcPr>
                </a:tc>
                <a:tc hMerge="1">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CFSP</a:t>
                      </a:r>
                    </a:p>
                  </a:txBody>
                  <a:tcPr marL="9525" marR="9525" marT="9525" marB="0" anchor="ctr">
                    <a:solidFill>
                      <a:schemeClr val="accent1">
                        <a:tint val="20000"/>
                      </a:schemeClr>
                    </a:solidFill>
                  </a:tcPr>
                </a:tc>
                <a:extLst>
                  <a:ext uri="{0D108BD9-81ED-4DB2-BD59-A6C34878D82A}">
                    <a16:rowId xmlns:a16="http://schemas.microsoft.com/office/drawing/2014/main" val="55951872"/>
                  </a:ext>
                </a:extLst>
              </a:tr>
              <a:tr h="10405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Promoting our European Way of Life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Health care</a:t>
                      </a: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2005773104"/>
                  </a:ext>
                </a:extLst>
              </a:tr>
              <a:tr h="10405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zh-CN" sz="2400" b="1" u="none" strike="noStrike" dirty="0">
                          <a:solidFill>
                            <a:srgbClr val="002060"/>
                          </a:solidFill>
                          <a:effectLst/>
                          <a:latin typeface="Times New Roman" panose="02020603050405020304" pitchFamily="18" charset="0"/>
                          <a:cs typeface="Times New Roman" panose="02020603050405020304" pitchFamily="18" charset="0"/>
                        </a:rPr>
                        <a:t>EU</a:t>
                      </a:r>
                      <a:r>
                        <a:rPr lang="zh-CN" altLang="en-US" sz="2400" b="1"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1" u="none" strike="noStrike" dirty="0">
                          <a:solidFill>
                            <a:srgbClr val="002060"/>
                          </a:solidFill>
                          <a:effectLst/>
                          <a:latin typeface="Times New Roman" panose="02020603050405020304" pitchFamily="18" charset="0"/>
                          <a:cs typeface="Times New Roman" panose="02020603050405020304" pitchFamily="18" charset="0"/>
                        </a:rPr>
                        <a:t>Integration</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Post-Brexit negotiations</a:t>
                      </a:r>
                    </a:p>
                  </a:txBody>
                  <a:tcPr marL="9525" marR="9525" marT="9525" marB="0" anchor="ctr">
                    <a:solidFill>
                      <a:schemeClr val="accent1">
                        <a:tint val="20000"/>
                      </a:schemeClr>
                    </a:solidFill>
                  </a:tcPr>
                </a:tc>
                <a:tc>
                  <a:txBody>
                    <a:bodyPr/>
                    <a:lstStyle/>
                    <a:p>
                      <a:pPr algn="ctr" fontAlgn="b"/>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Post-Brexit</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issues</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(negotiations</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&amp;</a:t>
                      </a:r>
                      <a:r>
                        <a:rPr lang="zh-CN" alt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impact)</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10405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002060"/>
                          </a:solidFill>
                          <a:effectLst/>
                          <a:latin typeface="Times New Roman" panose="02020603050405020304" pitchFamily="18" charset="0"/>
                          <a:cs typeface="Times New Roman" panose="02020603050405020304" pitchFamily="18" charset="0"/>
                        </a:rPr>
                        <a:t>An Economy that Works for People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Economy/Trade</a:t>
                      </a:r>
                    </a:p>
                  </a:txBody>
                  <a:tcPr marL="9525" marR="9525" marT="9525" marB="0" anchor="ctr">
                    <a:solidFill>
                      <a:schemeClr val="accent1">
                        <a:tint val="20000"/>
                      </a:schemeClr>
                    </a:solidFill>
                  </a:tcPr>
                </a:tc>
                <a:tc>
                  <a:txBody>
                    <a:bodyPr/>
                    <a:lstStyle/>
                    <a:p>
                      <a:pPr algn="ctr" fontAlgn="b"/>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Trade</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826647610"/>
                  </a:ext>
                </a:extLst>
              </a:tr>
            </a:tbl>
          </a:graphicData>
        </a:graphic>
      </p:graphicFrame>
    </p:spTree>
    <p:extLst>
      <p:ext uri="{BB962C8B-B14F-4D97-AF65-F5344CB8AC3E}">
        <p14:creationId xmlns:p14="http://schemas.microsoft.com/office/powerpoint/2010/main" val="239215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492745"/>
            <a:ext cx="8560904" cy="819220"/>
          </a:xfrm>
        </p:spPr>
        <p:txBody>
          <a:bodyPr>
            <a:no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8. Bilateral</a:t>
            </a:r>
            <a:r>
              <a:rPr lang="zh-TW" altLang="en-US" sz="3600" b="1" dirty="0">
                <a:solidFill>
                  <a:srgbClr val="002060"/>
                </a:solidFill>
                <a:latin typeface="Times New Roman" panose="02020603050405020304" pitchFamily="18" charset="0"/>
                <a:cs typeface="Times New Roman" panose="02020603050405020304" pitchFamily="18" charset="0"/>
              </a:rPr>
              <a:t> </a:t>
            </a:r>
            <a:r>
              <a:rPr lang="en-US" altLang="zh-TW" sz="3600" b="1" dirty="0">
                <a:solidFill>
                  <a:srgbClr val="002060"/>
                </a:solidFill>
                <a:latin typeface="Times New Roman" panose="02020603050405020304" pitchFamily="18" charset="0"/>
                <a:cs typeface="Times New Roman" panose="02020603050405020304" pitchFamily="18" charset="0"/>
              </a:rPr>
              <a:t>relation</a:t>
            </a:r>
            <a:r>
              <a:rPr lang="en-MY" sz="3600" b="1" dirty="0">
                <a:solidFill>
                  <a:srgbClr val="002060"/>
                </a:solidFill>
                <a:latin typeface="Times New Roman" panose="02020603050405020304" pitchFamily="18" charset="0"/>
                <a:cs typeface="Times New Roman" panose="02020603050405020304" pitchFamily="18" charset="0"/>
              </a:rPr>
              <a:t> (Main/2</a:t>
            </a:r>
            <a:r>
              <a:rPr lang="en-MY" sz="3600" b="1" baseline="30000" dirty="0">
                <a:solidFill>
                  <a:srgbClr val="002060"/>
                </a:solidFill>
                <a:latin typeface="Times New Roman" panose="02020603050405020304" pitchFamily="18" charset="0"/>
                <a:cs typeface="Times New Roman" panose="02020603050405020304" pitchFamily="18" charset="0"/>
              </a:rPr>
              <a:t>nd</a:t>
            </a:r>
            <a:r>
              <a:rPr lang="en-MY" sz="3600" b="1" dirty="0">
                <a:solidFill>
                  <a:srgbClr val="002060"/>
                </a:solidFill>
                <a:latin typeface="Times New Roman" panose="02020603050405020304" pitchFamily="18" charset="0"/>
                <a:cs typeface="Times New Roman" panose="02020603050405020304" pitchFamily="18" charset="0"/>
              </a:rPr>
              <a:t> focus)</a:t>
            </a:r>
            <a:endParaRPr lang="zh-HK" alt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91F68F71-85D3-96AC-9A97-6952ACDC5D5C}"/>
              </a:ext>
            </a:extLst>
          </p:cNvPr>
          <p:cNvGraphicFramePr>
            <a:graphicFrameLocks noGrp="1"/>
          </p:cNvGraphicFramePr>
          <p:nvPr>
            <p:ph idx="1"/>
            <p:extLst>
              <p:ext uri="{D42A27DB-BD31-4B8C-83A1-F6EECF244321}">
                <p14:modId xmlns:p14="http://schemas.microsoft.com/office/powerpoint/2010/main" val="1378184458"/>
              </p:ext>
            </p:extLst>
          </p:nvPr>
        </p:nvGraphicFramePr>
        <p:xfrm>
          <a:off x="291548" y="1152939"/>
          <a:ext cx="8415131" cy="5459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0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508586"/>
            <a:ext cx="8560904" cy="1160601"/>
          </a:xfrm>
        </p:spPr>
        <p:txBody>
          <a:bodyPr>
            <a:noAutofit/>
          </a:bodyPr>
          <a:lstStyle/>
          <a:p>
            <a:pPr algn="ctr"/>
            <a:r>
              <a:rPr lang="en-US" sz="3600" b="1" i="0" u="none" strike="noStrike" dirty="0">
                <a:solidFill>
                  <a:srgbClr val="0070C0"/>
                </a:solidFill>
                <a:effectLst/>
                <a:latin typeface="Times New Roman" panose="02020603050405020304" pitchFamily="18" charset="0"/>
                <a:cs typeface="Times New Roman" panose="02020603050405020304" pitchFamily="18" charset="0"/>
              </a:rPr>
              <a:t>Bilateral relation with </a:t>
            </a:r>
            <a:r>
              <a:rPr lang="en-US" altLang="zh-CN" sz="3600" b="1" i="0" u="none" strike="noStrike" dirty="0">
                <a:solidFill>
                  <a:srgbClr val="0070C0"/>
                </a:solidFill>
                <a:effectLst/>
                <a:latin typeface="Times New Roman" panose="02020603050405020304" pitchFamily="18" charset="0"/>
                <a:cs typeface="Times New Roman" panose="02020603050405020304" pitchFamily="18" charset="0"/>
              </a:rPr>
              <a:t>China</a:t>
            </a:r>
            <a:br>
              <a:rPr lang="en-MY" sz="3600" b="1" dirty="0">
                <a:solidFill>
                  <a:srgbClr val="0070C0"/>
                </a:solidFill>
                <a:latin typeface="Times New Roman" panose="02020603050405020304" pitchFamily="18" charset="0"/>
                <a:cs typeface="Times New Roman" panose="02020603050405020304" pitchFamily="18" charset="0"/>
              </a:rPr>
            </a:br>
            <a:r>
              <a:rPr lang="en-MY" sz="3600" b="1" dirty="0">
                <a:solidFill>
                  <a:srgbClr val="0070C0"/>
                </a:solidFill>
                <a:latin typeface="Times New Roman" panose="02020603050405020304" pitchFamily="18" charset="0"/>
                <a:cs typeface="Times New Roman" panose="02020603050405020304" pitchFamily="18" charset="0"/>
              </a:rPr>
              <a:t>(Main/2</a:t>
            </a:r>
            <a:r>
              <a:rPr lang="en-MY" sz="3600" b="1" baseline="30000" dirty="0">
                <a:solidFill>
                  <a:srgbClr val="0070C0"/>
                </a:solidFill>
                <a:latin typeface="Times New Roman" panose="02020603050405020304" pitchFamily="18" charset="0"/>
                <a:cs typeface="Times New Roman" panose="02020603050405020304" pitchFamily="18" charset="0"/>
              </a:rPr>
              <a:t>nd</a:t>
            </a:r>
            <a:r>
              <a:rPr lang="en-MY" sz="3600" b="1" dirty="0">
                <a:solidFill>
                  <a:srgbClr val="0070C0"/>
                </a:solidFill>
                <a:latin typeface="Times New Roman" panose="02020603050405020304" pitchFamily="18" charset="0"/>
                <a:cs typeface="Times New Roman" panose="02020603050405020304" pitchFamily="18" charset="0"/>
              </a:rPr>
              <a:t> focus)</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944444779"/>
              </p:ext>
            </p:extLst>
          </p:nvPr>
        </p:nvGraphicFramePr>
        <p:xfrm>
          <a:off x="291548" y="1669187"/>
          <a:ext cx="8441633" cy="4600692"/>
        </p:xfrm>
        <a:graphic>
          <a:graphicData uri="http://schemas.openxmlformats.org/drawingml/2006/table">
            <a:tbl>
              <a:tblPr>
                <a:tableStyleId>{5C22544A-7EE6-4342-B048-85BDC9FD1C3A}</a:tableStyleId>
              </a:tblPr>
              <a:tblGrid>
                <a:gridCol w="1974574">
                  <a:extLst>
                    <a:ext uri="{9D8B030D-6E8A-4147-A177-3AD203B41FA5}">
                      <a16:colId xmlns:a16="http://schemas.microsoft.com/office/drawing/2014/main" val="592977212"/>
                    </a:ext>
                  </a:extLst>
                </a:gridCol>
                <a:gridCol w="3205288">
                  <a:extLst>
                    <a:ext uri="{9D8B030D-6E8A-4147-A177-3AD203B41FA5}">
                      <a16:colId xmlns:a16="http://schemas.microsoft.com/office/drawing/2014/main" val="2053259304"/>
                    </a:ext>
                  </a:extLst>
                </a:gridCol>
                <a:gridCol w="3261771">
                  <a:extLst>
                    <a:ext uri="{9D8B030D-6E8A-4147-A177-3AD203B41FA5}">
                      <a16:colId xmlns:a16="http://schemas.microsoft.com/office/drawing/2014/main" val="1533911649"/>
                    </a:ext>
                  </a:extLst>
                </a:gridCol>
              </a:tblGrid>
              <a:tr h="600192">
                <a:tc>
                  <a:txBody>
                    <a:bodyPr/>
                    <a:lstStyle/>
                    <a:p>
                      <a:pPr algn="ctr" fontAlgn="b"/>
                      <a:r>
                        <a:rPr lang="en-US" sz="22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2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2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737747">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People's Daily</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Coordinate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and</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cooperate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with</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in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global</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affairs</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Promote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comprehensive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cooperation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between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and</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EU</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member</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states</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4285172847"/>
                  </a:ext>
                </a:extLst>
              </a:tr>
              <a:tr h="783250">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Economic Daily</a:t>
                      </a:r>
                    </a:p>
                  </a:txBody>
                  <a:tcPr marL="9525" marR="9525" marT="9525" marB="0" anchor="ctr">
                    <a:solidFill>
                      <a:schemeClr val="accent1">
                        <a:tint val="20000"/>
                      </a:schemeClr>
                    </a:solidFill>
                  </a:tcPr>
                </a:tc>
                <a:tc rowSpan="2">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Cooperate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with</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in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economic</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revival</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and</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global</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public</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health</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Accelerate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efforts</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to</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allow</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CAI</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come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to</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effect</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and</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promote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cooperation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in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climate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change</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737747">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China Daily</a:t>
                      </a:r>
                    </a:p>
                  </a:txBody>
                  <a:tcPr marL="9525" marR="9525" marT="9525" marB="0" anchor="ctr">
                    <a:solidFill>
                      <a:schemeClr val="accent1">
                        <a:tint val="20000"/>
                      </a:schemeClr>
                    </a:solidFill>
                  </a:tcPr>
                </a:tc>
                <a:tc vMerge="1">
                  <a:txBody>
                    <a:bodyPr/>
                    <a:lstStyle/>
                    <a:p>
                      <a:pPr algn="ctr" fontAlgn="b"/>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EU’s</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economic</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sanctions</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on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 &amp; </a:t>
                      </a:r>
                    </a:p>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Promote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China-EU</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cooperation</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974202360"/>
                  </a:ext>
                </a:extLst>
              </a:tr>
              <a:tr h="669318">
                <a:tc>
                  <a:txBody>
                    <a:bodyPr/>
                    <a:lstStyle/>
                    <a:p>
                      <a:pPr algn="l" fontAlgn="b"/>
                      <a:r>
                        <a:rPr lang="en-US" altLang="zh-CN" sz="2200" b="1" i="1" u="none" strike="noStrike" dirty="0" err="1">
                          <a:solidFill>
                            <a:srgbClr val="002060"/>
                          </a:solidFill>
                          <a:effectLst/>
                          <a:latin typeface="Times New Roman" panose="02020603050405020304" pitchFamily="18" charset="0"/>
                          <a:cs typeface="Times New Roman" panose="02020603050405020304" pitchFamily="18" charset="0"/>
                        </a:rPr>
                        <a:t>Liaowang</a:t>
                      </a:r>
                      <a:endParaRPr lang="en-US" sz="22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Communicate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sz="2000" b="0" i="0" u="none" strike="noStrike" dirty="0">
                          <a:solidFill>
                            <a:srgbClr val="002060"/>
                          </a:solidFill>
                          <a:effectLst/>
                          <a:latin typeface="Times New Roman" panose="02020703060505090304" pitchFamily="18" charset="0"/>
                          <a:cs typeface="Times New Roman" panose="02020703060505090304" pitchFamily="18" charset="0"/>
                        </a:rPr>
                        <a:t>and cooperat</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e</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with</a:t>
                      </a:r>
                      <a:r>
                        <a:rPr lang="zh-CN" altLang="en-US" sz="2000" b="0" i="0" u="none" strike="noStrike" dirty="0">
                          <a:solidFill>
                            <a:srgbClr val="002060"/>
                          </a:solidFill>
                          <a:effectLst/>
                          <a:latin typeface="Times New Roman" panose="02020703060505090304" pitchFamily="18" charset="0"/>
                          <a:cs typeface="Times New Roman" panose="02020703060505090304" pitchFamily="18" charset="0"/>
                        </a:rPr>
                        <a:t> </a:t>
                      </a:r>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China</a:t>
                      </a:r>
                      <a:r>
                        <a:rPr lang="en-US" sz="2000" b="0" i="0" u="none" strike="noStrike" dirty="0">
                          <a:solidFill>
                            <a:srgbClr val="002060"/>
                          </a:solidFill>
                          <a:effectLst/>
                          <a:latin typeface="Times New Roman" panose="02020703060505090304" pitchFamily="18" charset="0"/>
                          <a:cs typeface="Times New Roman" panose="02020703060505090304" pitchFamily="18" charset="0"/>
                        </a:rPr>
                        <a:t> in Covid19</a:t>
                      </a:r>
                    </a:p>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&amp; 45</a:t>
                      </a:r>
                      <a:r>
                        <a:rPr lang="en-US" sz="2000" b="0" i="0" u="none" strike="noStrike" baseline="30000" dirty="0">
                          <a:solidFill>
                            <a:srgbClr val="002060"/>
                          </a:solidFill>
                          <a:effectLst/>
                          <a:latin typeface="Times New Roman" panose="02020703060505090304" pitchFamily="18" charset="0"/>
                          <a:cs typeface="Times New Roman" panose="02020703060505090304" pitchFamily="18" charset="0"/>
                        </a:rPr>
                        <a:t>th</a:t>
                      </a:r>
                      <a:r>
                        <a:rPr lang="en-US" sz="2000" b="0" i="0" u="none" strike="noStrike" dirty="0">
                          <a:solidFill>
                            <a:srgbClr val="002060"/>
                          </a:solidFill>
                          <a:effectLst/>
                          <a:latin typeface="Times New Roman" panose="02020703060505090304" pitchFamily="18" charset="0"/>
                          <a:cs typeface="Times New Roman" panose="02020703060505090304" pitchFamily="18" charset="0"/>
                        </a:rPr>
                        <a:t> anniversary of diplomatic ties</a:t>
                      </a: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Promote China-EU cooperation </a:t>
                      </a:r>
                    </a:p>
                  </a:txBody>
                  <a:tcPr marL="9525" marR="9525" marT="9525" marB="0" anchor="ctr">
                    <a:solidFill>
                      <a:schemeClr val="accent1">
                        <a:tint val="20000"/>
                      </a:schemeClr>
                    </a:solidFill>
                  </a:tcP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105472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25896" y="511245"/>
            <a:ext cx="9018104" cy="723280"/>
          </a:xfrm>
        </p:spPr>
        <p:txBody>
          <a:bodyPr>
            <a:normAutofit fontScale="90000"/>
          </a:bodyPr>
          <a:lstStyle/>
          <a:p>
            <a:pPr algn="ctr"/>
            <a:r>
              <a:rPr lang="en-MY" sz="4200" b="1" dirty="0">
                <a:solidFill>
                  <a:srgbClr val="002060"/>
                </a:solidFill>
                <a:latin typeface="Times New Roman" panose="02020603050405020304" pitchFamily="18" charset="0"/>
                <a:cs typeface="Times New Roman" panose="02020603050405020304" pitchFamily="18" charset="0"/>
              </a:rPr>
              <a:t>9. Evaluation of EU </a:t>
            </a:r>
            <a:r>
              <a:rPr lang="en-US" sz="4200" b="1" dirty="0">
                <a:solidFill>
                  <a:srgbClr val="002060"/>
                </a:solidFill>
                <a:latin typeface="Times New Roman" panose="02020603050405020304" pitchFamily="18" charset="0"/>
                <a:cs typeface="Times New Roman" panose="02020603050405020304" pitchFamily="18" charset="0"/>
              </a:rPr>
              <a:t>(Major/2</a:t>
            </a:r>
            <a:r>
              <a:rPr lang="en-US" sz="4200" b="1" baseline="30000" dirty="0">
                <a:solidFill>
                  <a:srgbClr val="002060"/>
                </a:solidFill>
                <a:latin typeface="Times New Roman" panose="02020603050405020304" pitchFamily="18" charset="0"/>
                <a:cs typeface="Times New Roman" panose="02020603050405020304" pitchFamily="18" charset="0"/>
              </a:rPr>
              <a:t>nd</a:t>
            </a:r>
            <a:r>
              <a:rPr lang="en-US" sz="4200" b="1" dirty="0">
                <a:solidFill>
                  <a:srgbClr val="002060"/>
                </a:solidFill>
                <a:latin typeface="Times New Roman" panose="02020603050405020304" pitchFamily="18" charset="0"/>
                <a:cs typeface="Times New Roman" panose="02020603050405020304" pitchFamily="18" charset="0"/>
              </a:rPr>
              <a:t>, n=</a:t>
            </a:r>
            <a:r>
              <a:rPr lang="en-US" altLang="zh-CN" sz="4200" b="1" dirty="0">
                <a:solidFill>
                  <a:srgbClr val="002060"/>
                </a:solidFill>
                <a:latin typeface="Times New Roman" panose="02020603050405020304" pitchFamily="18" charset="0"/>
                <a:cs typeface="Times New Roman" panose="02020603050405020304" pitchFamily="18" charset="0"/>
              </a:rPr>
              <a:t>498</a:t>
            </a:r>
            <a:r>
              <a:rPr lang="en-US" sz="4200" b="1" dirty="0">
                <a:solidFill>
                  <a:srgbClr val="002060"/>
                </a:solidFill>
                <a:latin typeface="Times New Roman" panose="02020603050405020304" pitchFamily="18" charset="0"/>
                <a:cs typeface="Times New Roman" panose="02020603050405020304" pitchFamily="18" charset="0"/>
              </a:rPr>
              <a:t>)</a:t>
            </a:r>
            <a:endParaRPr lang="en-US" sz="4200" b="1" dirty="0">
              <a:solidFill>
                <a:srgbClr val="00206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2914829042"/>
              </p:ext>
            </p:extLst>
          </p:nvPr>
        </p:nvGraphicFramePr>
        <p:xfrm>
          <a:off x="271256" y="1234525"/>
          <a:ext cx="8588539" cy="545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464615"/>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25896" y="530087"/>
            <a:ext cx="9018104" cy="723280"/>
          </a:xfrm>
        </p:spPr>
        <p:txBody>
          <a:bodyPr>
            <a:norm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a:t>
            </a:r>
            <a:r>
              <a:rPr lang="en-MY" sz="3600" b="1" u="sng" dirty="0">
                <a:solidFill>
                  <a:srgbClr val="0070C0"/>
                </a:solidFill>
                <a:latin typeface="Times New Roman" panose="02020603050405020304" pitchFamily="18" charset="0"/>
                <a:cs typeface="Times New Roman" panose="02020603050405020304" pitchFamily="18" charset="0"/>
              </a:rPr>
              <a:t>intra-EU</a:t>
            </a:r>
            <a:r>
              <a:rPr lang="en-MY" sz="3600" b="1" dirty="0">
                <a:solidFill>
                  <a:srgbClr val="0070C0"/>
                </a:solidFill>
                <a:latin typeface="Times New Roman" panose="02020603050405020304" pitchFamily="18" charset="0"/>
                <a:cs typeface="Times New Roman" panose="02020603050405020304" pitchFamily="18" charset="0"/>
              </a:rPr>
              <a:t> actions</a:t>
            </a:r>
            <a:endParaRPr lang="en-US" sz="36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2578433066"/>
              </p:ext>
            </p:extLst>
          </p:nvPr>
        </p:nvGraphicFramePr>
        <p:xfrm>
          <a:off x="377273" y="1073012"/>
          <a:ext cx="8389453" cy="5254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5923"/>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59370" y="495889"/>
            <a:ext cx="691046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Bilateral relations with EU</a:t>
            </a:r>
          </a:p>
        </p:txBody>
      </p:sp>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DC15C-5319-43A0-8A01-B778B9B00AC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3">
            <a:extLst>
              <a:ext uri="{FF2B5EF4-FFF2-40B4-BE49-F238E27FC236}">
                <a16:creationId xmlns:a16="http://schemas.microsoft.com/office/drawing/2014/main" id="{10F33E29-8FB3-984E-CDB3-2A9CEC4F4085}"/>
              </a:ext>
            </a:extLst>
          </p:cNvPr>
          <p:cNvGraphicFramePr>
            <a:graphicFrameLocks/>
          </p:cNvGraphicFramePr>
          <p:nvPr>
            <p:extLst>
              <p:ext uri="{D42A27DB-BD31-4B8C-83A1-F6EECF244321}">
                <p14:modId xmlns:p14="http://schemas.microsoft.com/office/powerpoint/2010/main" val="1647877075"/>
              </p:ext>
            </p:extLst>
          </p:nvPr>
        </p:nvGraphicFramePr>
        <p:xfrm>
          <a:off x="398923" y="1227020"/>
          <a:ext cx="8346154" cy="5241504"/>
        </p:xfrm>
        <a:graphic>
          <a:graphicData uri="http://schemas.openxmlformats.org/drawingml/2006/table">
            <a:tbl>
              <a:tblPr>
                <a:tableStyleId>{5C22544A-7EE6-4342-B048-85BDC9FD1C3A}</a:tableStyleId>
              </a:tblPr>
              <a:tblGrid>
                <a:gridCol w="5247016">
                  <a:extLst>
                    <a:ext uri="{9D8B030D-6E8A-4147-A177-3AD203B41FA5}">
                      <a16:colId xmlns:a16="http://schemas.microsoft.com/office/drawing/2014/main" val="2053259304"/>
                    </a:ext>
                  </a:extLst>
                </a:gridCol>
                <a:gridCol w="3099138">
                  <a:extLst>
                    <a:ext uri="{9D8B030D-6E8A-4147-A177-3AD203B41FA5}">
                      <a16:colId xmlns:a16="http://schemas.microsoft.com/office/drawing/2014/main" val="1533911649"/>
                    </a:ext>
                  </a:extLst>
                </a:gridCol>
              </a:tblGrid>
              <a:tr h="496234">
                <a:tc>
                  <a:txBody>
                    <a:bodyPr/>
                    <a:lstStyle/>
                    <a:p>
                      <a:pPr algn="l"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Diplomatic relations was established in</a:t>
                      </a:r>
                    </a:p>
                  </a:txBody>
                  <a:tcPr marL="9525" marR="9525" marT="9525" marB="0" anchor="ctr">
                    <a:solidFill>
                      <a:schemeClr val="accent5">
                        <a:lumMod val="60000"/>
                        <a:lumOff val="4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1975</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632105">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lang="en-US" sz="2400" b="1" i="0" u="none" strike="noStrike" dirty="0">
                          <a:solidFill>
                            <a:srgbClr val="002060"/>
                          </a:solidFill>
                          <a:effectLst/>
                          <a:latin typeface="Times New Roman" panose="02020703060505090304" pitchFamily="18" charset="0"/>
                          <a:cs typeface="Times New Roman" panose="02020703060505090304" pitchFamily="18" charset="0"/>
                        </a:rPr>
                        <a:t>First bilateral agreement was signed in</a:t>
                      </a:r>
                    </a:p>
                  </a:txBody>
                  <a:tcPr marL="9525" marR="9525" marT="9525"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200" dirty="0">
                          <a:solidFill>
                            <a:srgbClr val="002060"/>
                          </a:solidFill>
                          <a:latin typeface="Times New Roman" panose="02020603050405020304" pitchFamily="18" charset="0"/>
                          <a:cs typeface="Times New Roman" panose="02020603050405020304" pitchFamily="18" charset="0"/>
                        </a:rPr>
                        <a:t>China-EEC Trade Agreement in May 1978</a:t>
                      </a:r>
                      <a:endParaRPr lang="en-US" sz="22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4285172847"/>
                  </a:ext>
                </a:extLst>
              </a:tr>
              <a:tr h="609964">
                <a:tc>
                  <a:txBody>
                    <a:bodyPr/>
                    <a:lstStyle/>
                    <a:p>
                      <a:pPr algn="l"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EU Delegation Office opened in</a:t>
                      </a:r>
                    </a:p>
                  </a:txBody>
                  <a:tcPr marL="9525" marR="9525" marT="9525" marB="0" anchor="ctr">
                    <a:solidFill>
                      <a:schemeClr val="accent5">
                        <a:lumMod val="60000"/>
                        <a:lumOff val="40000"/>
                      </a:schemeClr>
                    </a:solidFill>
                  </a:tcPr>
                </a:tc>
                <a:tc>
                  <a:txBody>
                    <a:bodyPr/>
                    <a:lstStyle/>
                    <a:p>
                      <a:pPr algn="ctr" fontAlgn="b"/>
                      <a:r>
                        <a:rPr lang="en-US" sz="2200" b="0" i="0" u="none" strike="noStrike" dirty="0">
                          <a:solidFill>
                            <a:srgbClr val="002060"/>
                          </a:solidFill>
                          <a:effectLst/>
                          <a:latin typeface="Times New Roman" panose="02020703060505090304" pitchFamily="18" charset="0"/>
                          <a:cs typeface="Times New Roman" panose="02020703060505090304" pitchFamily="18" charset="0"/>
                        </a:rPr>
                        <a:t>1988 (Beijing)</a:t>
                      </a:r>
                    </a:p>
                  </a:txBody>
                  <a:tcPr marL="9525" marR="9525" marT="9525" marB="0" anchor="ctr">
                    <a:solidFill>
                      <a:schemeClr val="accent1">
                        <a:tint val="20000"/>
                      </a:schemeClr>
                    </a:solidFill>
                  </a:tcPr>
                </a:tc>
                <a:extLst>
                  <a:ext uri="{0D108BD9-81ED-4DB2-BD59-A6C34878D82A}">
                    <a16:rowId xmlns:a16="http://schemas.microsoft.com/office/drawing/2014/main" val="1973235310"/>
                  </a:ext>
                </a:extLst>
              </a:tr>
              <a:tr h="609964">
                <a:tc>
                  <a:txBody>
                    <a:bodyPr/>
                    <a:lstStyle/>
                    <a:p>
                      <a:pPr algn="l"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Annul summit began in </a:t>
                      </a:r>
                    </a:p>
                  </a:txBody>
                  <a:tcPr marL="9525" marR="9525" marT="9525" marB="0" anchor="ctr">
                    <a:solidFill>
                      <a:schemeClr val="accent5">
                        <a:lumMod val="60000"/>
                        <a:lumOff val="40000"/>
                      </a:schemeClr>
                    </a:solidFill>
                  </a:tcPr>
                </a:tc>
                <a:tc>
                  <a:txBody>
                    <a:bodyPr/>
                    <a:lstStyle/>
                    <a:p>
                      <a:pPr algn="ctr" fontAlgn="b"/>
                      <a:r>
                        <a:rPr lang="en-US" sz="2200" b="0" i="0" u="none" strike="noStrike" dirty="0">
                          <a:solidFill>
                            <a:srgbClr val="002060"/>
                          </a:solidFill>
                          <a:effectLst/>
                          <a:latin typeface="Times New Roman" panose="02020703060505090304" pitchFamily="18" charset="0"/>
                          <a:cs typeface="Times New Roman" panose="02020703060505090304" pitchFamily="18" charset="0"/>
                        </a:rPr>
                        <a:t>1998</a:t>
                      </a:r>
                    </a:p>
                  </a:txBody>
                  <a:tcPr marL="9525" marR="9525" marT="9525" marB="0" anchor="ctr">
                    <a:solidFill>
                      <a:schemeClr val="accent1">
                        <a:tint val="20000"/>
                      </a:schemeClr>
                    </a:solidFill>
                  </a:tcPr>
                </a:tc>
                <a:extLst>
                  <a:ext uri="{0D108BD9-81ED-4DB2-BD59-A6C34878D82A}">
                    <a16:rowId xmlns:a16="http://schemas.microsoft.com/office/drawing/2014/main" val="4143535774"/>
                  </a:ext>
                </a:extLst>
              </a:tr>
              <a:tr h="609964">
                <a:tc>
                  <a:txBody>
                    <a:bodyPr/>
                    <a:lstStyle/>
                    <a:p>
                      <a:pPr algn="l"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Strategic partnership was established in</a:t>
                      </a:r>
                      <a:endParaRPr lang="en-US" sz="2400" b="1"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5">
                        <a:lumMod val="60000"/>
                        <a:lumOff val="40000"/>
                      </a:schemeClr>
                    </a:solidFill>
                  </a:tcPr>
                </a:tc>
                <a:tc>
                  <a:txBody>
                    <a:bodyPr/>
                    <a:lstStyle/>
                    <a:p>
                      <a:pPr algn="ctr" fontAlgn="b"/>
                      <a:r>
                        <a:rPr lang="en-US" sz="2200" b="0" i="0" u="none" strike="noStrike" dirty="0">
                          <a:solidFill>
                            <a:srgbClr val="002060"/>
                          </a:solidFill>
                          <a:effectLst/>
                          <a:latin typeface="Times New Roman" panose="02020703060505090304" pitchFamily="18" charset="0"/>
                          <a:cs typeface="Times New Roman" panose="02020703060505090304" pitchFamily="18" charset="0"/>
                        </a:rPr>
                        <a:t>2003</a:t>
                      </a:r>
                    </a:p>
                  </a:txBody>
                  <a:tcPr marL="9525" marR="9525" marT="9525" marB="0" anchor="ctr">
                    <a:solidFill>
                      <a:schemeClr val="accent1">
                        <a:tint val="20000"/>
                      </a:schemeClr>
                    </a:solidFill>
                  </a:tcPr>
                </a:tc>
                <a:extLst>
                  <a:ext uri="{0D108BD9-81ED-4DB2-BD59-A6C34878D82A}">
                    <a16:rowId xmlns:a16="http://schemas.microsoft.com/office/drawing/2014/main" val="2791595389"/>
                  </a:ext>
                </a:extLst>
              </a:tr>
              <a:tr h="609964">
                <a:tc>
                  <a:txBody>
                    <a:bodyPr/>
                    <a:lstStyle/>
                    <a:p>
                      <a:pPr algn="l"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EU as trade partner</a:t>
                      </a:r>
                    </a:p>
                  </a:txBody>
                  <a:tcPr marL="9525" marR="9525" marT="9525" marB="0" anchor="ctr">
                    <a:solidFill>
                      <a:schemeClr val="accent5">
                        <a:lumMod val="60000"/>
                        <a:lumOff val="40000"/>
                      </a:schemeClr>
                    </a:solidFill>
                  </a:tcPr>
                </a:tc>
                <a:tc>
                  <a:txBody>
                    <a:bodyPr/>
                    <a:lstStyle/>
                    <a:p>
                      <a:pPr algn="ctr" fontAlgn="b"/>
                      <a:r>
                        <a:rPr lang="en-US" altLang="zh-CN" sz="2200" b="0" i="0" u="none" strike="noStrike" dirty="0">
                          <a:solidFill>
                            <a:srgbClr val="002060"/>
                          </a:solidFill>
                          <a:effectLst/>
                          <a:latin typeface="Times New Roman" panose="02020703060505090304" pitchFamily="18" charset="0"/>
                          <a:cs typeface="Times New Roman" panose="02020703060505090304" pitchFamily="18" charset="0"/>
                        </a:rPr>
                        <a:t>N</a:t>
                      </a:r>
                      <a:r>
                        <a:rPr lang="en-US" sz="2200" b="0" i="0" u="none" strike="noStrike" dirty="0">
                          <a:solidFill>
                            <a:srgbClr val="002060"/>
                          </a:solidFill>
                          <a:effectLst/>
                          <a:latin typeface="Times New Roman" panose="02020703060505090304" pitchFamily="18" charset="0"/>
                          <a:cs typeface="Times New Roman" panose="02020703060505090304" pitchFamily="18" charset="0"/>
                        </a:rPr>
                        <a:t>o.2 (after ASEAN)</a:t>
                      </a:r>
                    </a:p>
                  </a:txBody>
                  <a:tcPr marL="9525" marR="9525" marT="9525" marB="0" anchor="ctr">
                    <a:solidFill>
                      <a:schemeClr val="accent1">
                        <a:tint val="20000"/>
                      </a:schemeClr>
                    </a:solidFill>
                  </a:tcPr>
                </a:tc>
                <a:extLst>
                  <a:ext uri="{0D108BD9-81ED-4DB2-BD59-A6C34878D82A}">
                    <a16:rowId xmlns:a16="http://schemas.microsoft.com/office/drawing/2014/main" val="1974202360"/>
                  </a:ext>
                </a:extLst>
              </a:tr>
              <a:tr h="609964">
                <a:tc>
                  <a:txBody>
                    <a:bodyPr/>
                    <a:lstStyle/>
                    <a:p>
                      <a:pPr algn="l"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EU as investor</a:t>
                      </a:r>
                    </a:p>
                  </a:txBody>
                  <a:tcPr marL="9525" marR="9525" marT="9525" marB="0" anchor="ctr">
                    <a:solidFill>
                      <a:schemeClr val="accent5">
                        <a:lumMod val="60000"/>
                        <a:lumOff val="40000"/>
                      </a:schemeClr>
                    </a:solidFill>
                  </a:tcPr>
                </a:tc>
                <a:tc>
                  <a:txBody>
                    <a:bodyPr/>
                    <a:lstStyle/>
                    <a:p>
                      <a:pPr algn="ctr" fontAlgn="b"/>
                      <a:r>
                        <a:rPr lang="en-US" sz="2200" b="0" i="0" u="none" strike="noStrike" dirty="0">
                          <a:solidFill>
                            <a:srgbClr val="002060"/>
                          </a:solidFill>
                          <a:effectLst/>
                          <a:latin typeface="Times New Roman" panose="02020703060505090304" pitchFamily="18" charset="0"/>
                          <a:cs typeface="Times New Roman" panose="02020703060505090304" pitchFamily="18" charset="0"/>
                        </a:rPr>
                        <a:t>3</a:t>
                      </a:r>
                      <a:r>
                        <a:rPr lang="en-US" sz="2200" b="0" i="0" u="none" strike="noStrike" baseline="30000" dirty="0">
                          <a:solidFill>
                            <a:srgbClr val="002060"/>
                          </a:solidFill>
                          <a:effectLst/>
                          <a:latin typeface="Times New Roman" panose="02020703060505090304" pitchFamily="18" charset="0"/>
                          <a:cs typeface="Times New Roman" panose="02020703060505090304" pitchFamily="18" charset="0"/>
                        </a:rPr>
                        <a:t>rd</a:t>
                      </a:r>
                      <a:r>
                        <a:rPr lang="en-US" sz="2200" b="0" i="0" u="none" strike="noStrike" dirty="0">
                          <a:solidFill>
                            <a:srgbClr val="002060"/>
                          </a:solidFill>
                          <a:effectLst/>
                          <a:latin typeface="Times New Roman" panose="02020703060505090304" pitchFamily="18" charset="0"/>
                          <a:cs typeface="Times New Roman" panose="02020703060505090304" pitchFamily="18" charset="0"/>
                        </a:rPr>
                        <a:t> (2020 data)</a:t>
                      </a:r>
                    </a:p>
                  </a:txBody>
                  <a:tcPr marL="9525" marR="9525" marT="9525" marB="0" anchor="ctr">
                    <a:solidFill>
                      <a:schemeClr val="accent1">
                        <a:tint val="20000"/>
                      </a:schemeClr>
                    </a:solidFill>
                  </a:tcPr>
                </a:tc>
                <a:extLst>
                  <a:ext uri="{0D108BD9-81ED-4DB2-BD59-A6C34878D82A}">
                    <a16:rowId xmlns:a16="http://schemas.microsoft.com/office/drawing/2014/main" val="637781390"/>
                  </a:ext>
                </a:extLst>
              </a:tr>
              <a:tr h="632105">
                <a:tc>
                  <a:txBody>
                    <a:bodyPr/>
                    <a:lstStyle/>
                    <a:p>
                      <a:pPr algn="l"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Problems</a:t>
                      </a:r>
                    </a:p>
                  </a:txBody>
                  <a:tcPr marL="9525" marR="9525" marT="9525" marB="0" anchor="ctr">
                    <a:solidFill>
                      <a:schemeClr val="accent5">
                        <a:lumMod val="60000"/>
                        <a:lumOff val="40000"/>
                      </a:schemeClr>
                    </a:solidFill>
                  </a:tcPr>
                </a:tc>
                <a:tc>
                  <a:txBody>
                    <a:bodyPr/>
                    <a:lstStyle/>
                    <a:p>
                      <a:pPr algn="ctr" fontAlgn="b"/>
                      <a:r>
                        <a:rPr lang="en-US" altLang="zh-CN" sz="2200" b="0" i="0" u="none" strike="noStrike" dirty="0">
                          <a:solidFill>
                            <a:srgbClr val="002060"/>
                          </a:solidFill>
                          <a:effectLst/>
                          <a:latin typeface="Times New Roman" panose="02020703060505090304" pitchFamily="18" charset="0"/>
                          <a:cs typeface="Times New Roman" panose="02020703060505090304" pitchFamily="18" charset="0"/>
                        </a:rPr>
                        <a:t>EU arm embargo on China since 1989; trade disputes; mutual sanction in 2021</a:t>
                      </a:r>
                    </a:p>
                  </a:txBody>
                  <a:tcPr marL="9525" marR="9525" marT="9525" marB="0" anchor="ctr">
                    <a:solidFill>
                      <a:schemeClr val="accent1">
                        <a:tint val="20000"/>
                      </a:schemeClr>
                    </a:solidFill>
                  </a:tcP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22832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25896" y="530087"/>
            <a:ext cx="9018104" cy="723280"/>
          </a:xfrm>
        </p:spPr>
        <p:txBody>
          <a:bodyPr>
            <a:norm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a:t>
            </a:r>
            <a:r>
              <a:rPr lang="en-MY" sz="3600" b="1" u="sng" dirty="0">
                <a:solidFill>
                  <a:srgbClr val="0070C0"/>
                </a:solidFill>
                <a:latin typeface="Times New Roman" panose="02020603050405020304" pitchFamily="18" charset="0"/>
                <a:cs typeface="Times New Roman" panose="02020603050405020304" pitchFamily="18" charset="0"/>
              </a:rPr>
              <a:t>extra-EU</a:t>
            </a:r>
            <a:r>
              <a:rPr lang="en-MY" sz="3600" b="1" dirty="0">
                <a:solidFill>
                  <a:srgbClr val="0070C0"/>
                </a:solidFill>
                <a:latin typeface="Times New Roman" panose="02020603050405020304" pitchFamily="18" charset="0"/>
                <a:cs typeface="Times New Roman" panose="02020603050405020304" pitchFamily="18" charset="0"/>
              </a:rPr>
              <a:t> actions</a:t>
            </a:r>
            <a:endParaRPr lang="en-US" sz="36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2341796414"/>
              </p:ext>
            </p:extLst>
          </p:nvPr>
        </p:nvGraphicFramePr>
        <p:xfrm>
          <a:off x="377273" y="1073012"/>
          <a:ext cx="8389453" cy="5254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88044"/>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411464" y="572593"/>
            <a:ext cx="8560904" cy="668365"/>
          </a:xfrm>
        </p:spPr>
        <p:txBody>
          <a:bodyPr>
            <a:no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EU (Main/2</a:t>
            </a:r>
            <a:r>
              <a:rPr lang="en-MY" sz="3600" b="1" baseline="30000" dirty="0">
                <a:solidFill>
                  <a:srgbClr val="0070C0"/>
                </a:solidFill>
                <a:latin typeface="Times New Roman" panose="02020603050405020304" pitchFamily="18" charset="0"/>
                <a:cs typeface="Times New Roman" panose="02020603050405020304" pitchFamily="18" charset="0"/>
              </a:rPr>
              <a:t>nd</a:t>
            </a:r>
            <a:r>
              <a:rPr lang="en-MY" sz="3600" b="1" dirty="0">
                <a:solidFill>
                  <a:srgbClr val="0070C0"/>
                </a:solidFill>
                <a:latin typeface="Times New Roman" panose="02020603050405020304" pitchFamily="18" charset="0"/>
                <a:cs typeface="Times New Roman" panose="02020603050405020304" pitchFamily="18" charset="0"/>
              </a:rPr>
              <a:t> focus , n=</a:t>
            </a:r>
            <a:r>
              <a:rPr lang="en-US" altLang="zh-CN" sz="3600" b="1" dirty="0">
                <a:solidFill>
                  <a:srgbClr val="0070C0"/>
                </a:solidFill>
                <a:latin typeface="Times New Roman" panose="02020603050405020304" pitchFamily="18" charset="0"/>
                <a:cs typeface="Times New Roman" panose="02020603050405020304" pitchFamily="18" charset="0"/>
              </a:rPr>
              <a:t>498</a:t>
            </a:r>
            <a:r>
              <a:rPr lang="en-MY" sz="3600" b="1" dirty="0">
                <a:solidFill>
                  <a:srgbClr val="0070C0"/>
                </a:solidFill>
                <a:latin typeface="Times New Roman" panose="02020603050405020304" pitchFamily="18" charset="0"/>
                <a:cs typeface="Times New Roman" panose="02020603050405020304" pitchFamily="18" charset="0"/>
              </a:rPr>
              <a:t>)</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3711059969"/>
              </p:ext>
            </p:extLst>
          </p:nvPr>
        </p:nvGraphicFramePr>
        <p:xfrm>
          <a:off x="411466" y="1147791"/>
          <a:ext cx="8560902" cy="5191852"/>
        </p:xfrm>
        <a:graphic>
          <a:graphicData uri="http://schemas.openxmlformats.org/drawingml/2006/table">
            <a:tbl>
              <a:tblPr>
                <a:tableStyleId>{5C22544A-7EE6-4342-B048-85BDC9FD1C3A}</a:tableStyleId>
              </a:tblPr>
              <a:tblGrid>
                <a:gridCol w="771329">
                  <a:extLst>
                    <a:ext uri="{9D8B030D-6E8A-4147-A177-3AD203B41FA5}">
                      <a16:colId xmlns:a16="http://schemas.microsoft.com/office/drawing/2014/main" val="592977212"/>
                    </a:ext>
                  </a:extLst>
                </a:gridCol>
                <a:gridCol w="631015">
                  <a:extLst>
                    <a:ext uri="{9D8B030D-6E8A-4147-A177-3AD203B41FA5}">
                      <a16:colId xmlns:a16="http://schemas.microsoft.com/office/drawing/2014/main" val="2913350115"/>
                    </a:ext>
                  </a:extLst>
                </a:gridCol>
                <a:gridCol w="2923082">
                  <a:extLst>
                    <a:ext uri="{9D8B030D-6E8A-4147-A177-3AD203B41FA5}">
                      <a16:colId xmlns:a16="http://schemas.microsoft.com/office/drawing/2014/main" val="1533911649"/>
                    </a:ext>
                  </a:extLst>
                </a:gridCol>
                <a:gridCol w="4235476">
                  <a:extLst>
                    <a:ext uri="{9D8B030D-6E8A-4147-A177-3AD203B41FA5}">
                      <a16:colId xmlns:a16="http://schemas.microsoft.com/office/drawing/2014/main" val="2570623223"/>
                    </a:ext>
                  </a:extLst>
                </a:gridCol>
              </a:tblGrid>
              <a:tr h="649378">
                <a:tc>
                  <a:txBody>
                    <a:bodyPr/>
                    <a:lstStyle/>
                    <a:p>
                      <a:pPr algn="l" fontAlgn="b"/>
                      <a:r>
                        <a:rPr lang="en-US" sz="20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l" fontAlgn="b"/>
                      <a:endParaRPr lang="en-US"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000" b="1" i="0" u="none" strike="noStrike" dirty="0">
                          <a:solidFill>
                            <a:srgbClr val="00B050"/>
                          </a:solidFill>
                          <a:effectLst/>
                          <a:latin typeface="Times New Roman" panose="02020603050405020304" pitchFamily="18" charset="0"/>
                          <a:cs typeface="Times New Roman" panose="02020603050405020304" pitchFamily="18" charset="0"/>
                        </a:rPr>
                        <a:t>Leading positive Story</a:t>
                      </a:r>
                    </a:p>
                  </a:txBody>
                  <a:tcPr marL="9525" marR="9525" marT="9525" marB="0" anchor="ctr">
                    <a:solidFill>
                      <a:schemeClr val="accent1">
                        <a:tint val="20000"/>
                      </a:schemeClr>
                    </a:solidFill>
                  </a:tcPr>
                </a:tc>
                <a:tc>
                  <a:txBody>
                    <a:bodyPr/>
                    <a:lstStyle/>
                    <a:p>
                      <a:pPr algn="ctr" fontAlgn="b"/>
                      <a:r>
                        <a:rPr lang="en-US" sz="2000" b="1" i="0" u="none" strike="noStrike" dirty="0">
                          <a:solidFill>
                            <a:srgbClr val="FF0000"/>
                          </a:solidFill>
                          <a:effectLst/>
                          <a:latin typeface="Times New Roman" panose="02020603050405020304" pitchFamily="18" charset="0"/>
                          <a:cs typeface="Times New Roman" panose="02020603050405020304" pitchFamily="18" charset="0"/>
                        </a:rPr>
                        <a:t>Leading </a:t>
                      </a:r>
                      <a:r>
                        <a:rPr lang="en-US" altLang="zh-CN" sz="2000" b="1" i="0" u="none" strike="noStrike" dirty="0">
                          <a:solidFill>
                            <a:srgbClr val="FF0000"/>
                          </a:solidFill>
                          <a:effectLst/>
                          <a:latin typeface="Times New Roman" panose="02020603050405020304" pitchFamily="18" charset="0"/>
                          <a:cs typeface="Times New Roman" panose="02020603050405020304" pitchFamily="18" charset="0"/>
                        </a:rPr>
                        <a:t>negati</a:t>
                      </a:r>
                      <a:r>
                        <a:rPr lang="en-US" sz="2000" b="1" i="0" u="none" strike="noStrike" dirty="0">
                          <a:solidFill>
                            <a:srgbClr val="FF0000"/>
                          </a:solidFill>
                          <a:effectLst/>
                          <a:latin typeface="Times New Roman" panose="02020603050405020304" pitchFamily="18" charset="0"/>
                          <a:cs typeface="Times New Roman" panose="02020603050405020304" pitchFamily="18" charset="0"/>
                        </a:rPr>
                        <a:t>ve Story</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514939">
                <a:tc row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PD</a:t>
                      </a:r>
                    </a:p>
                  </a:txBody>
                  <a:tcPr marL="9525" marR="9525" marT="9525" marB="0" anchor="ctr">
                    <a:solidFill>
                      <a:schemeClr val="accent1">
                        <a:tint val="20000"/>
                      </a:schemeClr>
                    </a:solidFill>
                  </a:tcPr>
                </a:tc>
                <a:tc rowSpan="4">
                  <a:txBody>
                    <a:bodyPr/>
                    <a:lstStyle/>
                    <a:p>
                      <a:pPr algn="ctr" fontAlgn="b"/>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EU-China</a:t>
                      </a:r>
                      <a:r>
                        <a:rPr lang="zh-CN" altLang="en-US" sz="2000" b="0" i="0" u="none" strike="noStrike" dirty="0">
                          <a:solidFill>
                            <a:srgbClr val="00B050"/>
                          </a:solidFill>
                          <a:effectLst/>
                          <a:latin typeface="Times New Roman" panose="02020603050405020304" pitchFamily="18" charset="0"/>
                          <a:cs typeface="Times New Roman" panose="02020603050405020304" pitchFamily="18" charset="0"/>
                        </a:rPr>
                        <a:t> </a:t>
                      </a:r>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cooperation in COVID-19</a:t>
                      </a:r>
                      <a:endParaRPr lang="en-US" sz="20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Refugee</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crisis</a:t>
                      </a:r>
                    </a:p>
                  </a:txBody>
                  <a:tcPr marL="9525" marR="9525" marT="9525" marB="0" anchor="ctr">
                    <a:solidFill>
                      <a:schemeClr val="accent1">
                        <a:tint val="20000"/>
                      </a:schemeClr>
                    </a:solidFill>
                  </a:tcPr>
                </a:tc>
                <a:extLst>
                  <a:ext uri="{0D108BD9-81ED-4DB2-BD59-A6C34878D82A}">
                    <a16:rowId xmlns:a16="http://schemas.microsoft.com/office/drawing/2014/main" val="2005773104"/>
                  </a:ext>
                </a:extLst>
              </a:tr>
              <a:tr h="655685">
                <a:tc vMerge="1">
                  <a:txBody>
                    <a:bodyPr/>
                    <a:lstStyle/>
                    <a:p>
                      <a:endParaRPr lang="en-US"/>
                    </a:p>
                  </a:txBody>
                  <a:tcPr/>
                </a:tc>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ED</a:t>
                      </a:r>
                    </a:p>
                  </a:txBody>
                  <a:tcPr marL="9525" marR="9525" marT="9525" marB="0" anchor="ctr">
                    <a:solidFill>
                      <a:schemeClr val="accent1">
                        <a:tint val="20000"/>
                      </a:schemeClr>
                    </a:solidFill>
                  </a:tcPr>
                </a:tc>
                <a:tc v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Economic crisis &amp; inability to reach consensus on solution</a:t>
                      </a:r>
                    </a:p>
                  </a:txBody>
                  <a:tcPr marL="9525" marR="9525" marT="9525" marB="0" anchor="ctr">
                    <a:solidFill>
                      <a:schemeClr val="accent1">
                        <a:tint val="20000"/>
                      </a:schemeClr>
                    </a:solidFill>
                  </a:tcPr>
                </a:tc>
                <a:extLst>
                  <a:ext uri="{0D108BD9-81ED-4DB2-BD59-A6C34878D82A}">
                    <a16:rowId xmlns:a16="http://schemas.microsoft.com/office/drawing/2014/main" val="3304690511"/>
                  </a:ext>
                </a:extLst>
              </a:tr>
              <a:tr h="228735">
                <a:tc vMerge="1">
                  <a:txBody>
                    <a:bodyPr/>
                    <a:lstStyle/>
                    <a:p>
                      <a:endParaRPr lang="en-US"/>
                    </a:p>
                  </a:txBody>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vMerge="1">
                  <a:txBody>
                    <a:bodyPr/>
                    <a:lstStyle/>
                    <a:p>
                      <a:endParaRPr lang="en-US"/>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Inability to reach consensus on Covid solution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post-Brexit</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negotiations</a:t>
                      </a:r>
                      <a:endParaRPr lang="en-US" dirty="0"/>
                    </a:p>
                  </a:txBody>
                  <a:tcPr marL="9525" marR="9525" marT="9525" marB="0" anchor="ctr">
                    <a:solidFill>
                      <a:schemeClr val="accent1">
                        <a:tint val="20000"/>
                      </a:schemeClr>
                    </a:solidFill>
                  </a:tcPr>
                </a:tc>
                <a:extLst>
                  <a:ext uri="{0D108BD9-81ED-4DB2-BD59-A6C34878D82A}">
                    <a16:rowId xmlns:a16="http://schemas.microsoft.com/office/drawing/2014/main" val="3786390917"/>
                  </a:ext>
                </a:extLst>
              </a:tr>
              <a:tr h="580734">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CD</a:t>
                      </a:r>
                    </a:p>
                  </a:txBody>
                  <a:tcPr marL="9525" marR="9525" marT="9525" marB="0" anchor="ctr">
                    <a:solidFill>
                      <a:schemeClr val="accent1">
                        <a:tint val="20000"/>
                      </a:schemeClr>
                    </a:solidFill>
                  </a:tcPr>
                </a:tc>
                <a:tc vMerge="1">
                  <a:txBody>
                    <a:bodyPr/>
                    <a:lstStyle/>
                    <a:p>
                      <a:endParaRPr lang="en-US"/>
                    </a:p>
                  </a:txBody>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708211153"/>
                  </a:ext>
                </a:extLst>
              </a:tr>
              <a:tr h="815975">
                <a:tc rowSpan="3">
                  <a:txBody>
                    <a:bodyPr/>
                    <a:lstStyle/>
                    <a:p>
                      <a:pPr algn="l" fontAlgn="b"/>
                      <a:r>
                        <a:rPr lang="en-US" sz="20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PD</a:t>
                      </a: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EU-China</a:t>
                      </a:r>
                      <a:r>
                        <a:rPr lang="zh-CN" altLang="en-US" sz="2000" b="0" i="0" u="none" strike="noStrike" dirty="0">
                          <a:solidFill>
                            <a:srgbClr val="00B050"/>
                          </a:solidFill>
                          <a:effectLst/>
                          <a:latin typeface="Times New Roman" panose="02020603050405020304" pitchFamily="18" charset="0"/>
                          <a:cs typeface="Times New Roman" panose="02020603050405020304" pitchFamily="18" charset="0"/>
                        </a:rPr>
                        <a:t> </a:t>
                      </a:r>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cooperation</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China-EU tensions on Xinjiang issue</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815975">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ED</a:t>
                      </a:r>
                    </a:p>
                  </a:txBody>
                  <a:tcPr marL="9525" marR="9525" marT="9525" marB="0" anchor="ctr">
                    <a:solidFill>
                      <a:schemeClr val="accent1">
                        <a:tint val="20000"/>
                      </a:schemeClr>
                    </a:solidFill>
                  </a:tcPr>
                </a:tc>
                <a:tc>
                  <a:txBody>
                    <a:bodyPr/>
                    <a:lstStyle/>
                    <a:p>
                      <a:pPr algn="ctr" fontAlgn="b"/>
                      <a:r>
                        <a:rPr lang="en-US" sz="2000" b="0" i="0" u="none" strike="noStrike" dirty="0">
                          <a:solidFill>
                            <a:srgbClr val="00B050"/>
                          </a:solidFill>
                          <a:effectLst/>
                          <a:latin typeface="Times New Roman" panose="02020603050405020304" pitchFamily="18" charset="0"/>
                          <a:cs typeface="Times New Roman" panose="02020603050405020304" pitchFamily="18" charset="0"/>
                        </a:rPr>
                        <a:t>Eco</a:t>
                      </a:r>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nomic</a:t>
                      </a:r>
                      <a:r>
                        <a:rPr lang="en-US" sz="2000" b="0" i="0" u="none" strike="noStrike" dirty="0">
                          <a:solidFill>
                            <a:srgbClr val="00B050"/>
                          </a:solidFill>
                          <a:effectLst/>
                          <a:latin typeface="Times New Roman" panose="02020603050405020304" pitchFamily="18" charset="0"/>
                          <a:cs typeface="Times New Roman" panose="02020603050405020304" pitchFamily="18" charset="0"/>
                        </a:rPr>
                        <a:t> recovery</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EU’s</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diverse</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economic</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challenges</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3302815979"/>
                  </a:ext>
                </a:extLst>
              </a:tr>
              <a:tr h="815975">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2060"/>
                          </a:solidFill>
                          <a:effectLst/>
                          <a:latin typeface="Times New Roman" panose="02020603050405020304" pitchFamily="18" charset="0"/>
                          <a:cs typeface="Times New Roman" panose="02020603050405020304" pitchFamily="18" charset="0"/>
                        </a:rPr>
                        <a:t>CD</a:t>
                      </a:r>
                    </a:p>
                  </a:txBody>
                  <a:tcPr marL="9525" marR="9525" marT="9525" marB="0" anchor="ctr">
                    <a:solidFill>
                      <a:schemeClr val="accent1">
                        <a:tint val="20000"/>
                      </a:schemeClr>
                    </a:solidFill>
                  </a:tcPr>
                </a:tc>
                <a:tc>
                  <a:txBody>
                    <a:bodyPr/>
                    <a:lstStyle/>
                    <a:p>
                      <a:pPr algn="ctr" fontAlgn="b"/>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EU-China</a:t>
                      </a:r>
                      <a:r>
                        <a:rPr lang="zh-CN" altLang="en-US" sz="2000" b="0" i="0" u="none" strike="noStrike" dirty="0">
                          <a:solidFill>
                            <a:srgbClr val="00B050"/>
                          </a:solidFill>
                          <a:effectLst/>
                          <a:latin typeface="Times New Roman" panose="02020603050405020304" pitchFamily="18" charset="0"/>
                          <a:cs typeface="Times New Roman" panose="02020603050405020304" pitchFamily="18" charset="0"/>
                        </a:rPr>
                        <a:t> </a:t>
                      </a:r>
                      <a:r>
                        <a:rPr lang="en-US" altLang="zh-CN" sz="2000" b="0" i="0" u="none" strike="noStrike" dirty="0">
                          <a:solidFill>
                            <a:srgbClr val="00B050"/>
                          </a:solidFill>
                          <a:effectLst/>
                          <a:latin typeface="Times New Roman" panose="02020603050405020304" pitchFamily="18" charset="0"/>
                          <a:cs typeface="Times New Roman" panose="02020603050405020304" pitchFamily="18" charset="0"/>
                        </a:rPr>
                        <a:t>cooperation</a:t>
                      </a:r>
                      <a:endParaRPr lang="en-US" sz="20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China-EU tensions on Xinjiang issue</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&amp;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Russia-EU</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tensions</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431254572"/>
                  </a:ext>
                </a:extLst>
              </a:tr>
            </a:tbl>
          </a:graphicData>
        </a:graphic>
      </p:graphicFrame>
    </p:spTree>
    <p:extLst>
      <p:ext uri="{BB962C8B-B14F-4D97-AF65-F5344CB8AC3E}">
        <p14:creationId xmlns:p14="http://schemas.microsoft.com/office/powerpoint/2010/main" val="168851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324678"/>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10. Expectation on EU </a:t>
            </a:r>
            <a:br>
              <a:rPr lang="en-MY" sz="4000" b="1" dirty="0">
                <a:solidFill>
                  <a:srgbClr val="002060"/>
                </a:solidFill>
                <a:latin typeface="Times New Roman" panose="02020603050405020304" pitchFamily="18" charset="0"/>
                <a:cs typeface="Times New Roman" panose="02020603050405020304" pitchFamily="18" charset="0"/>
              </a:rPr>
            </a:br>
            <a:r>
              <a:rPr lang="en-MY" sz="2800" b="1" dirty="0">
                <a:solidFill>
                  <a:srgbClr val="002060"/>
                </a:solidFill>
                <a:latin typeface="Times New Roman" panose="02020603050405020304" pitchFamily="18" charset="0"/>
                <a:cs typeface="Times New Roman" panose="02020603050405020304" pitchFamily="18" charset="0"/>
              </a:rPr>
              <a:t>(Main/2</a:t>
            </a:r>
            <a:r>
              <a:rPr lang="en-MY" sz="2800" b="1" baseline="30000" dirty="0">
                <a:solidFill>
                  <a:srgbClr val="002060"/>
                </a:solidFill>
                <a:latin typeface="Times New Roman" panose="02020603050405020304" pitchFamily="18" charset="0"/>
                <a:cs typeface="Times New Roman" panose="02020603050405020304" pitchFamily="18" charset="0"/>
              </a:rPr>
              <a:t>nd</a:t>
            </a:r>
            <a:r>
              <a:rPr lang="en-MY" sz="2800" b="1" dirty="0">
                <a:solidFill>
                  <a:srgbClr val="002060"/>
                </a:solidFill>
                <a:latin typeface="Times New Roman" panose="02020603050405020304" pitchFamily="18" charset="0"/>
                <a:cs typeface="Times New Roman" panose="02020603050405020304" pitchFamily="18" charset="0"/>
              </a:rPr>
              <a:t> focus , n=</a:t>
            </a:r>
            <a:r>
              <a:rPr lang="en-US" altLang="zh-CN" sz="2800" b="1" dirty="0">
                <a:solidFill>
                  <a:srgbClr val="002060"/>
                </a:solidFill>
                <a:latin typeface="Times New Roman" panose="02020603050405020304" pitchFamily="18" charset="0"/>
                <a:cs typeface="Times New Roman" panose="02020603050405020304" pitchFamily="18" charset="0"/>
              </a:rPr>
              <a:t>499,</a:t>
            </a:r>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808</a:t>
            </a:r>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expectations</a:t>
            </a:r>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in</a:t>
            </a:r>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total</a:t>
            </a:r>
            <a:r>
              <a:rPr lang="en-MY" sz="2800" b="1" dirty="0">
                <a:solidFill>
                  <a:srgbClr val="002060"/>
                </a:solidFill>
                <a:latin typeface="Times New Roman" panose="02020603050405020304" pitchFamily="18" charset="0"/>
                <a:cs typeface="Times New Roman" panose="02020603050405020304" pitchFamily="18" charset="0"/>
              </a:rPr>
              <a:t>)</a:t>
            </a:r>
            <a:endParaRPr lang="zh-HK" altLang="en-US" sz="3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D783F22D-3743-AB58-6A09-2743819DD479}"/>
              </a:ext>
            </a:extLst>
          </p:cNvPr>
          <p:cNvGraphicFramePr>
            <a:graphicFrameLocks noGrp="1"/>
          </p:cNvGraphicFramePr>
          <p:nvPr>
            <p:ph idx="1"/>
            <p:extLst>
              <p:ext uri="{D42A27DB-BD31-4B8C-83A1-F6EECF244321}">
                <p14:modId xmlns:p14="http://schemas.microsoft.com/office/powerpoint/2010/main" val="1801799924"/>
              </p:ext>
            </p:extLst>
          </p:nvPr>
        </p:nvGraphicFramePr>
        <p:xfrm>
          <a:off x="470452" y="1444488"/>
          <a:ext cx="8203096" cy="5088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3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31914" y="441748"/>
            <a:ext cx="8560904" cy="871468"/>
          </a:xfrm>
        </p:spPr>
        <p:txBody>
          <a:bodyPr>
            <a:noAutofit/>
          </a:bodyPr>
          <a:lstStyle/>
          <a:p>
            <a:pPr algn="ctr"/>
            <a:r>
              <a:rPr lang="en-US" altLang="zh-CN" sz="3600" b="1" dirty="0">
                <a:solidFill>
                  <a:srgbClr val="FFC000"/>
                </a:solidFill>
                <a:latin typeface="Times New Roman" panose="02020603050405020304" pitchFamily="18" charset="0"/>
                <a:cs typeface="Times New Roman" panose="02020603050405020304" pitchFamily="18" charset="0"/>
              </a:rPr>
              <a:t>China’s</a:t>
            </a:r>
            <a:r>
              <a:rPr lang="zh-CN" altLang="en-US" sz="3600" b="1" dirty="0">
                <a:solidFill>
                  <a:srgbClr val="FFC000"/>
                </a:solidFill>
                <a:latin typeface="Times New Roman" panose="02020603050405020304" pitchFamily="18" charset="0"/>
                <a:cs typeface="Times New Roman" panose="02020603050405020304" pitchFamily="18" charset="0"/>
              </a:rPr>
              <a:t> </a:t>
            </a:r>
            <a:r>
              <a:rPr lang="en-MY" sz="3600" b="1" dirty="0">
                <a:solidFill>
                  <a:srgbClr val="FFC000"/>
                </a:solidFill>
                <a:latin typeface="Times New Roman" panose="02020603050405020304" pitchFamily="18" charset="0"/>
                <a:cs typeface="Times New Roman" panose="02020603050405020304" pitchFamily="18" charset="0"/>
              </a:rPr>
              <a:t>Expectation on EU</a:t>
            </a:r>
            <a:endParaRPr lang="zh-HK" altLang="en-US" sz="36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2491519834"/>
              </p:ext>
            </p:extLst>
          </p:nvPr>
        </p:nvGraphicFramePr>
        <p:xfrm>
          <a:off x="291548" y="1525616"/>
          <a:ext cx="8441636" cy="4454902"/>
        </p:xfrm>
        <a:graphic>
          <a:graphicData uri="http://schemas.openxmlformats.org/drawingml/2006/table">
            <a:tbl>
              <a:tblPr>
                <a:tableStyleId>{00A15C55-8517-42AA-B614-E9B94910E393}</a:tableStyleId>
              </a:tblPr>
              <a:tblGrid>
                <a:gridCol w="1053548">
                  <a:extLst>
                    <a:ext uri="{9D8B030D-6E8A-4147-A177-3AD203B41FA5}">
                      <a16:colId xmlns:a16="http://schemas.microsoft.com/office/drawing/2014/main" val="592977212"/>
                    </a:ext>
                  </a:extLst>
                </a:gridCol>
                <a:gridCol w="3496727">
                  <a:extLst>
                    <a:ext uri="{9D8B030D-6E8A-4147-A177-3AD203B41FA5}">
                      <a16:colId xmlns:a16="http://schemas.microsoft.com/office/drawing/2014/main" val="1533911649"/>
                    </a:ext>
                  </a:extLst>
                </a:gridCol>
                <a:gridCol w="3891361">
                  <a:extLst>
                    <a:ext uri="{9D8B030D-6E8A-4147-A177-3AD203B41FA5}">
                      <a16:colId xmlns:a16="http://schemas.microsoft.com/office/drawing/2014/main" val="2570623223"/>
                    </a:ext>
                  </a:extLst>
                </a:gridCol>
              </a:tblGrid>
              <a:tr h="726612">
                <a:tc>
                  <a:txBody>
                    <a:bodyPr/>
                    <a:lstStyle/>
                    <a:p>
                      <a:pPr algn="l" fontAlgn="b"/>
                      <a:r>
                        <a:rPr lang="en-US" sz="2400"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2020 (</a:t>
                      </a:r>
                      <a:r>
                        <a:rPr lang="en-US" altLang="zh-CN" sz="2400" b="1" u="none" strike="noStrike" dirty="0">
                          <a:solidFill>
                            <a:srgbClr val="FFC000"/>
                          </a:solidFill>
                          <a:effectLst/>
                          <a:latin typeface="Times New Roman" panose="02020603050405020304" pitchFamily="18" charset="0"/>
                          <a:cs typeface="Times New Roman" panose="02020603050405020304" pitchFamily="18" charset="0"/>
                        </a:rPr>
                        <a:t>167</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expectation)</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2021 (</a:t>
                      </a:r>
                      <a:r>
                        <a:rPr lang="en-US" altLang="zh-CN" sz="2400" b="1" u="none" strike="noStrike" dirty="0">
                          <a:solidFill>
                            <a:srgbClr val="FFC000"/>
                          </a:solidFill>
                          <a:effectLst/>
                          <a:latin typeface="Times New Roman" panose="02020603050405020304" pitchFamily="18" charset="0"/>
                          <a:cs typeface="Times New Roman" panose="02020603050405020304" pitchFamily="18" charset="0"/>
                        </a:rPr>
                        <a:t>191</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expectations)</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25427"/>
                  </a:ext>
                </a:extLst>
              </a:tr>
              <a:tr h="959371">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1</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st</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Promote EU-China relations (generally)</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Promote EU-China relations</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2005773104"/>
                  </a:ext>
                </a:extLst>
              </a:tr>
              <a:tr h="1296354">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nd</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Control</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and</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prevent</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the</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COVID-19</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pandemic</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Strengthen strategic communication</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and deepen practical cooperation </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618941625"/>
                  </a:ext>
                </a:extLst>
              </a:tr>
              <a:tr h="1176111">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3</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rd</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Promote</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the</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economic</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recovery</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in</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EU</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Work with</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China to address various global challenges (climate</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change</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&amp;</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global</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economic</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rebound</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in</a:t>
                      </a:r>
                      <a:r>
                        <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rPr>
                        <a:t>particular)</a:t>
                      </a:r>
                      <a:endParaRPr kumimoji="0" lang="zh-CN" altLang="en-US" sz="2400" b="0" u="none" strike="noStrike" kern="1200" cap="none" spc="0" normalizeH="0" baseline="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3667171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858405"/>
            <a:ext cx="8560904" cy="871468"/>
          </a:xfrm>
        </p:spPr>
        <p:txBody>
          <a:bodyPr>
            <a:no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Reported EU’s self-expectation</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1110029609"/>
              </p:ext>
            </p:extLst>
          </p:nvPr>
        </p:nvGraphicFramePr>
        <p:xfrm>
          <a:off x="291548" y="1630946"/>
          <a:ext cx="8441636" cy="4188037"/>
        </p:xfrm>
        <a:graphic>
          <a:graphicData uri="http://schemas.openxmlformats.org/drawingml/2006/table">
            <a:tbl>
              <a:tblPr>
                <a:tableStyleId>{5C22544A-7EE6-4342-B048-85BDC9FD1C3A}</a:tableStyleId>
              </a:tblPr>
              <a:tblGrid>
                <a:gridCol w="1053548">
                  <a:extLst>
                    <a:ext uri="{9D8B030D-6E8A-4147-A177-3AD203B41FA5}">
                      <a16:colId xmlns:a16="http://schemas.microsoft.com/office/drawing/2014/main" val="592977212"/>
                    </a:ext>
                  </a:extLst>
                </a:gridCol>
                <a:gridCol w="3503322">
                  <a:extLst>
                    <a:ext uri="{9D8B030D-6E8A-4147-A177-3AD203B41FA5}">
                      <a16:colId xmlns:a16="http://schemas.microsoft.com/office/drawing/2014/main" val="1533911649"/>
                    </a:ext>
                  </a:extLst>
                </a:gridCol>
                <a:gridCol w="3884766">
                  <a:extLst>
                    <a:ext uri="{9D8B030D-6E8A-4147-A177-3AD203B41FA5}">
                      <a16:colId xmlns:a16="http://schemas.microsoft.com/office/drawing/2014/main" val="2570623223"/>
                    </a:ext>
                  </a:extLst>
                </a:gridCol>
              </a:tblGrid>
              <a:tr h="721284">
                <a:tc>
                  <a:txBody>
                    <a:bodyPr/>
                    <a:lstStyle/>
                    <a:p>
                      <a:pPr algn="l" fontAlgn="b"/>
                      <a:r>
                        <a:rPr lang="en-US" sz="2400"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2020 (</a:t>
                      </a:r>
                      <a:r>
                        <a:rPr lang="en-US" altLang="zh-CN" sz="2400" b="1" u="none" strike="noStrike" dirty="0">
                          <a:solidFill>
                            <a:srgbClr val="0070C0"/>
                          </a:solidFill>
                          <a:effectLst/>
                          <a:latin typeface="Times New Roman" panose="02020603050405020304" pitchFamily="18" charset="0"/>
                          <a:cs typeface="Times New Roman" panose="02020603050405020304" pitchFamily="18" charset="0"/>
                        </a:rPr>
                        <a:t>186</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expectations)</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2021 (</a:t>
                      </a:r>
                      <a:r>
                        <a:rPr lang="en-US" altLang="zh-CN" sz="2400" b="1" u="none" strike="noStrike" dirty="0">
                          <a:solidFill>
                            <a:srgbClr val="0070C0"/>
                          </a:solidFill>
                          <a:effectLst/>
                          <a:latin typeface="Times New Roman" panose="02020603050405020304" pitchFamily="18" charset="0"/>
                          <a:cs typeface="Times New Roman" panose="02020603050405020304" pitchFamily="18" charset="0"/>
                        </a:rPr>
                        <a:t>167</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expectations)</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25427"/>
                  </a:ext>
                </a:extLst>
              </a:tr>
              <a:tr h="1156957">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1</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st</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Work</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with</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China/IOs</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in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combating</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against</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the</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COVID-19</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pandemic</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Strengthen</a:t>
                      </a:r>
                      <a:r>
                        <a:rPr kumimoji="0" lang="zh-CN"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cooperation </a:t>
                      </a:r>
                      <a:r>
                        <a:rPr kumimoji="0" lang="en-US" altLang="zh-C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with</a:t>
                      </a:r>
                      <a:r>
                        <a:rPr kumimoji="0" lang="zh-CN"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zh-C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China</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2005773104"/>
                  </a:ext>
                </a:extLst>
              </a:tr>
              <a:tr h="1156957">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nd</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Strengthen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joint</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efforts</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in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addressing</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climate</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change</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Strengthen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communication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with</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China</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941625"/>
                  </a:ext>
                </a:extLst>
              </a:tr>
              <a:tr h="1152839">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3</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rd</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Accelerate</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efforts</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in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negotiating</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the</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EU-China</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CAI</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Boost</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economic</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recovery</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(both</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in</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the</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EU</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&amp;</a:t>
                      </a:r>
                      <a:r>
                        <a:rPr lang="zh-CN" altLang="en-US" sz="2400" b="0" i="0" u="none" strike="noStrike" dirty="0">
                          <a:solidFill>
                            <a:srgbClr val="0070C0"/>
                          </a:solidFill>
                          <a:effectLst/>
                          <a:latin typeface="Times New Roman" panose="02020603050405020304" pitchFamily="18" charset="0"/>
                          <a:cs typeface="Times New Roman" panose="02020603050405020304" pitchFamily="18" charset="0"/>
                        </a:rPr>
                        <a:t> </a:t>
                      </a: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global)</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3919499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457200" y="620272"/>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Visual images of EU (2020)</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pic>
        <p:nvPicPr>
          <p:cNvPr id="8" name="图片 3">
            <a:extLst>
              <a:ext uri="{FF2B5EF4-FFF2-40B4-BE49-F238E27FC236}">
                <a16:creationId xmlns:a16="http://schemas.microsoft.com/office/drawing/2014/main" id="{99571A55-4B12-F942-8BD0-C6FB4FF1A34A}"/>
              </a:ext>
            </a:extLst>
          </p:cNvPr>
          <p:cNvPicPr>
            <a:picLocks noChangeAspect="1"/>
          </p:cNvPicPr>
          <p:nvPr/>
        </p:nvPicPr>
        <p:blipFill>
          <a:blip r:embed="rId3"/>
          <a:stretch>
            <a:fillRect/>
          </a:stretch>
        </p:blipFill>
        <p:spPr>
          <a:xfrm>
            <a:off x="4777407" y="1638275"/>
            <a:ext cx="4116355" cy="2795056"/>
          </a:xfrm>
          <a:prstGeom prst="rect">
            <a:avLst/>
          </a:prstGeom>
        </p:spPr>
      </p:pic>
      <p:pic>
        <p:nvPicPr>
          <p:cNvPr id="9" name="图片 2">
            <a:extLst>
              <a:ext uri="{FF2B5EF4-FFF2-40B4-BE49-F238E27FC236}">
                <a16:creationId xmlns:a16="http://schemas.microsoft.com/office/drawing/2014/main" id="{1389CBA5-815C-2D46-B277-79ED1644E878}"/>
              </a:ext>
            </a:extLst>
          </p:cNvPr>
          <p:cNvPicPr>
            <a:picLocks noChangeAspect="1"/>
          </p:cNvPicPr>
          <p:nvPr/>
        </p:nvPicPr>
        <p:blipFill>
          <a:blip r:embed="rId4"/>
          <a:stretch>
            <a:fillRect/>
          </a:stretch>
        </p:blipFill>
        <p:spPr>
          <a:xfrm>
            <a:off x="337277" y="1638275"/>
            <a:ext cx="3909393" cy="2919013"/>
          </a:xfrm>
          <a:prstGeom prst="rect">
            <a:avLst/>
          </a:prstGeom>
        </p:spPr>
      </p:pic>
      <p:sp>
        <p:nvSpPr>
          <p:cNvPr id="10" name="矩形 5">
            <a:extLst>
              <a:ext uri="{FF2B5EF4-FFF2-40B4-BE49-F238E27FC236}">
                <a16:creationId xmlns:a16="http://schemas.microsoft.com/office/drawing/2014/main" id="{1373DB33-CBE6-1646-B2B1-8150C5DA7AFC}"/>
              </a:ext>
            </a:extLst>
          </p:cNvPr>
          <p:cNvSpPr/>
          <p:nvPr/>
        </p:nvSpPr>
        <p:spPr>
          <a:xfrm>
            <a:off x="4777408" y="4560463"/>
            <a:ext cx="4240696" cy="1754326"/>
          </a:xfrm>
          <a:prstGeom prst="rect">
            <a:avLst/>
          </a:prstGeom>
        </p:spPr>
        <p:txBody>
          <a:bodyPr wrap="square">
            <a:spAutoFit/>
          </a:bodyPr>
          <a:lstStyle/>
          <a:p>
            <a:r>
              <a:rPr lang="zh-CN" altLang="en-US" dirty="0">
                <a:latin typeface="Times New Roman" panose="02020703060505090304" pitchFamily="18" charset="0"/>
                <a:cs typeface="Times New Roman" panose="02020703060505090304" pitchFamily="18" charset="0"/>
              </a:rPr>
              <a:t>European Economic Commissioner Paolo Gentiloni holds a news conference in Brussels.</a:t>
            </a:r>
            <a:endParaRPr lang="en-US" altLang="zh-CN" dirty="0">
              <a:latin typeface="Times New Roman" panose="02020703060505090304" pitchFamily="18" charset="0"/>
              <a:cs typeface="Times New Roman" panose="02020703060505090304" pitchFamily="18" charset="0"/>
            </a:endParaRPr>
          </a:p>
          <a:p>
            <a:endParaRPr lang="en-US" altLang="zh-CN" dirty="0">
              <a:latin typeface="Times New Roman" panose="02020703060505090304" pitchFamily="18" charset="0"/>
              <a:cs typeface="Times New Roman" panose="02020703060505090304" pitchFamily="18" charset="0"/>
            </a:endParaRPr>
          </a:p>
          <a:p>
            <a:r>
              <a:rPr lang="en-US" altLang="zh-CN" i="1" dirty="0">
                <a:latin typeface="Times New Roman" panose="02020703060505090304" pitchFamily="18" charset="0"/>
                <a:cs typeface="Times New Roman" panose="02020703060505090304" pitchFamily="18" charset="0"/>
              </a:rPr>
              <a:t>China</a:t>
            </a:r>
            <a:r>
              <a:rPr lang="zh-CN" altLang="en-US" i="1" dirty="0">
                <a:latin typeface="Times New Roman" panose="02020703060505090304" pitchFamily="18" charset="0"/>
                <a:cs typeface="Times New Roman" panose="02020703060505090304" pitchFamily="18" charset="0"/>
              </a:rPr>
              <a:t> </a:t>
            </a:r>
            <a:r>
              <a:rPr lang="en-US" altLang="zh-CN" i="1" dirty="0">
                <a:latin typeface="Times New Roman" panose="02020703060505090304" pitchFamily="18" charset="0"/>
                <a:cs typeface="Times New Roman" panose="02020703060505090304" pitchFamily="18" charset="0"/>
              </a:rPr>
              <a:t>Daily</a:t>
            </a:r>
            <a:r>
              <a:rPr lang="en-US" altLang="zh-CN" dirty="0">
                <a:latin typeface="Times New Roman" panose="02020703060505090304" pitchFamily="18" charset="0"/>
                <a:cs typeface="Times New Roman" panose="02020703060505090304" pitchFamily="18" charset="0"/>
              </a:rPr>
              <a:t>,</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2020.05.08,p.12</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a:t>
            </a:r>
            <a:r>
              <a:rPr lang="en-US" altLang="zh-CN" i="1" dirty="0">
                <a:latin typeface="Times New Roman" panose="02020703060505090304" pitchFamily="18" charset="0"/>
                <a:cs typeface="Times New Roman" panose="02020703060505090304" pitchFamily="18" charset="0"/>
              </a:rPr>
              <a:t>EU predicts historic recession for this year</a:t>
            </a:r>
            <a:r>
              <a:rPr lang="en-US" altLang="zh-CN" dirty="0">
                <a:latin typeface="Times New Roman" panose="02020703060505090304" pitchFamily="18" charset="0"/>
                <a:cs typeface="Times New Roman" panose="02020703060505090304" pitchFamily="18" charset="0"/>
              </a:rPr>
              <a:t> )</a:t>
            </a:r>
          </a:p>
        </p:txBody>
      </p:sp>
      <p:sp>
        <p:nvSpPr>
          <p:cNvPr id="11" name="矩形 6">
            <a:extLst>
              <a:ext uri="{FF2B5EF4-FFF2-40B4-BE49-F238E27FC236}">
                <a16:creationId xmlns:a16="http://schemas.microsoft.com/office/drawing/2014/main" id="{F84A72D1-4832-C44C-8188-7A8D8DDFA428}"/>
              </a:ext>
            </a:extLst>
          </p:cNvPr>
          <p:cNvSpPr/>
          <p:nvPr/>
        </p:nvSpPr>
        <p:spPr>
          <a:xfrm>
            <a:off x="205408" y="4663356"/>
            <a:ext cx="4572000" cy="1200329"/>
          </a:xfrm>
          <a:prstGeom prst="rect">
            <a:avLst/>
          </a:prstGeom>
        </p:spPr>
        <p:txBody>
          <a:bodyPr>
            <a:spAutoFit/>
          </a:bodyPr>
          <a:lstStyle/>
          <a:p>
            <a:r>
              <a:rPr lang="en-US" altLang="zh-CN" dirty="0">
                <a:latin typeface="Times New Roman" panose="02020703060505090304" pitchFamily="18" charset="0"/>
                <a:cs typeface="Times New Roman" panose="02020703060505090304" pitchFamily="18" charset="0"/>
              </a:rPr>
              <a:t>A group photo of Chinese experts and Italian personnel in the airport.</a:t>
            </a:r>
          </a:p>
          <a:p>
            <a:endParaRPr lang="en-US" altLang="zh-CN" dirty="0">
              <a:latin typeface="Times New Roman" panose="02020703060505090304" pitchFamily="18" charset="0"/>
              <a:cs typeface="Times New Roman" panose="02020703060505090304" pitchFamily="18" charset="0"/>
            </a:endParaRPr>
          </a:p>
          <a:p>
            <a:r>
              <a:rPr lang="en-US" altLang="zh-CN" i="1" dirty="0">
                <a:latin typeface="Times New Roman" panose="02020703060505090304" pitchFamily="18" charset="0"/>
                <a:cs typeface="Times New Roman" panose="02020703060505090304" pitchFamily="18" charset="0"/>
              </a:rPr>
              <a:t>People’s</a:t>
            </a:r>
            <a:r>
              <a:rPr lang="zh-CN" altLang="en-US" i="1" dirty="0">
                <a:latin typeface="Times New Roman" panose="02020703060505090304" pitchFamily="18" charset="0"/>
                <a:cs typeface="Times New Roman" panose="02020703060505090304" pitchFamily="18" charset="0"/>
              </a:rPr>
              <a:t> </a:t>
            </a:r>
            <a:r>
              <a:rPr lang="en-US" altLang="zh-CN" i="1" dirty="0">
                <a:latin typeface="Times New Roman" panose="02020703060505090304" pitchFamily="18" charset="0"/>
                <a:cs typeface="Times New Roman" panose="02020703060505090304" pitchFamily="18" charset="0"/>
              </a:rPr>
              <a:t>Daily</a:t>
            </a:r>
            <a:r>
              <a:rPr lang="en-US" altLang="zh-CN" dirty="0">
                <a:latin typeface="Times New Roman" panose="02020703060505090304" pitchFamily="18" charset="0"/>
                <a:cs typeface="Times New Roman" panose="02020703060505090304" pitchFamily="18" charset="0"/>
              </a:rPr>
              <a:t>,</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2020.03.14,</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p.3</a:t>
            </a:r>
            <a:endParaRPr lang="zh-CN" altLang="en-US" dirty="0">
              <a:latin typeface="Times New Roman" panose="02020703060505090304" pitchFamily="18" charset="0"/>
              <a:cs typeface="Times New Roman" panose="02020703060505090304" pitchFamily="18" charset="0"/>
            </a:endParaRPr>
          </a:p>
        </p:txBody>
      </p:sp>
    </p:spTree>
    <p:extLst>
      <p:ext uri="{BB962C8B-B14F-4D97-AF65-F5344CB8AC3E}">
        <p14:creationId xmlns:p14="http://schemas.microsoft.com/office/powerpoint/2010/main" val="2526111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726505"/>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Visual images of EU (2021)</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矩形 5">
            <a:extLst>
              <a:ext uri="{FF2B5EF4-FFF2-40B4-BE49-F238E27FC236}">
                <a16:creationId xmlns:a16="http://schemas.microsoft.com/office/drawing/2014/main" id="{26A64177-110B-0C49-8867-5C18E3EEDC0C}"/>
              </a:ext>
            </a:extLst>
          </p:cNvPr>
          <p:cNvSpPr/>
          <p:nvPr/>
        </p:nvSpPr>
        <p:spPr>
          <a:xfrm>
            <a:off x="4737652" y="4905157"/>
            <a:ext cx="4240696" cy="1477328"/>
          </a:xfrm>
          <a:prstGeom prst="rect">
            <a:avLst/>
          </a:prstGeom>
        </p:spPr>
        <p:txBody>
          <a:bodyPr wrap="square">
            <a:spAutoFit/>
          </a:bodyPr>
          <a:lstStyle/>
          <a:p>
            <a:pPr indent="431800"/>
            <a:r>
              <a:rPr lang="en-US" altLang="zh-CN" dirty="0">
                <a:latin typeface="Times New Roman" panose="02020703060505090304" pitchFamily="18" charset="0"/>
                <a:cs typeface="Times New Roman" panose="02020703060505090304" pitchFamily="18" charset="0"/>
              </a:rPr>
              <a:t>A gondolier, with his empty boat in Venice on Thursday, will be keen to see tourists</a:t>
            </a:r>
            <a:r>
              <a:rPr lang="zh-CN" altLang="en-US" dirty="0">
                <a:latin typeface="Times New Roman" panose="02020703060505090304" pitchFamily="18" charset="0"/>
                <a:cs typeface="Times New Roman" panose="02020703060505090304" pitchFamily="18" charset="0"/>
              </a:rPr>
              <a:t>.</a:t>
            </a:r>
            <a:endParaRPr lang="en-US" altLang="zh-CN" dirty="0">
              <a:latin typeface="Times New Roman" panose="02020703060505090304" pitchFamily="18" charset="0"/>
              <a:cs typeface="Times New Roman" panose="02020703060505090304" pitchFamily="18" charset="0"/>
            </a:endParaRPr>
          </a:p>
          <a:p>
            <a:endParaRPr lang="en-US" altLang="zh-CN" dirty="0">
              <a:latin typeface="Times New Roman" panose="02020703060505090304" pitchFamily="18" charset="0"/>
              <a:cs typeface="Times New Roman" panose="02020703060505090304" pitchFamily="18" charset="0"/>
            </a:endParaRPr>
          </a:p>
          <a:p>
            <a:r>
              <a:rPr lang="en-US" altLang="zh-CN" i="1" dirty="0">
                <a:latin typeface="Times New Roman" panose="02020703060505090304" pitchFamily="18" charset="0"/>
                <a:cs typeface="Times New Roman" panose="02020703060505090304" pitchFamily="18" charset="0"/>
              </a:rPr>
              <a:t>China</a:t>
            </a:r>
            <a:r>
              <a:rPr lang="zh-CN" altLang="en-US" i="1" dirty="0">
                <a:latin typeface="Times New Roman" panose="02020703060505090304" pitchFamily="18" charset="0"/>
                <a:cs typeface="Times New Roman" panose="02020703060505090304" pitchFamily="18" charset="0"/>
              </a:rPr>
              <a:t> </a:t>
            </a:r>
            <a:r>
              <a:rPr lang="en-US" altLang="zh-CN" i="1" dirty="0">
                <a:latin typeface="Times New Roman" panose="02020703060505090304" pitchFamily="18" charset="0"/>
                <a:cs typeface="Times New Roman" panose="02020703060505090304" pitchFamily="18" charset="0"/>
              </a:rPr>
              <a:t>Daily</a:t>
            </a:r>
            <a:r>
              <a:rPr lang="en-US" altLang="zh-CN" dirty="0">
                <a:latin typeface="Times New Roman" panose="02020703060505090304" pitchFamily="18" charset="0"/>
                <a:cs typeface="Times New Roman" panose="02020703060505090304" pitchFamily="18" charset="0"/>
              </a:rPr>
              <a:t>,</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2021.05.22,</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p.8</a:t>
            </a:r>
          </a:p>
        </p:txBody>
      </p:sp>
      <p:sp>
        <p:nvSpPr>
          <p:cNvPr id="11" name="矩形 6">
            <a:extLst>
              <a:ext uri="{FF2B5EF4-FFF2-40B4-BE49-F238E27FC236}">
                <a16:creationId xmlns:a16="http://schemas.microsoft.com/office/drawing/2014/main" id="{A9888AE7-B9CA-F446-827C-6786BC0AE537}"/>
              </a:ext>
            </a:extLst>
          </p:cNvPr>
          <p:cNvSpPr/>
          <p:nvPr/>
        </p:nvSpPr>
        <p:spPr>
          <a:xfrm>
            <a:off x="165652" y="4529575"/>
            <a:ext cx="4572000" cy="1754326"/>
          </a:xfrm>
          <a:prstGeom prst="rect">
            <a:avLst/>
          </a:prstGeom>
        </p:spPr>
        <p:txBody>
          <a:bodyPr>
            <a:spAutoFit/>
          </a:bodyPr>
          <a:lstStyle/>
          <a:p>
            <a:pPr indent="431800"/>
            <a:r>
              <a:rPr lang="en-US" altLang="zh-CN" dirty="0">
                <a:latin typeface="Times New Roman" panose="02020703060505090304" pitchFamily="18" charset="0"/>
                <a:cs typeface="Times New Roman" panose="02020703060505090304" pitchFamily="18" charset="0"/>
              </a:rPr>
              <a:t>Chinese President Xi Jinping and French President Emmanuel Macron and German Chancellor Angela Merkel take part in a virtual summit on climate issues.</a:t>
            </a:r>
            <a:r>
              <a:rPr lang="zh-CN" altLang="en-US" dirty="0">
                <a:latin typeface="Times New Roman" panose="02020703060505090304" pitchFamily="18" charset="0"/>
                <a:cs typeface="Times New Roman" panose="02020703060505090304" pitchFamily="18" charset="0"/>
              </a:rPr>
              <a:t> </a:t>
            </a:r>
            <a:endParaRPr lang="en-US" altLang="zh-CN" dirty="0">
              <a:latin typeface="Times New Roman" panose="02020703060505090304" pitchFamily="18" charset="0"/>
              <a:cs typeface="Times New Roman" panose="02020703060505090304" pitchFamily="18" charset="0"/>
            </a:endParaRPr>
          </a:p>
          <a:p>
            <a:pPr indent="431800"/>
            <a:endParaRPr lang="en-US" altLang="zh-CN" dirty="0">
              <a:latin typeface="Times New Roman" panose="02020703060505090304" pitchFamily="18" charset="0"/>
              <a:cs typeface="Times New Roman" panose="02020703060505090304" pitchFamily="18" charset="0"/>
            </a:endParaRPr>
          </a:p>
          <a:p>
            <a:r>
              <a:rPr lang="en-US" altLang="zh-CN" i="1" dirty="0">
                <a:latin typeface="Times New Roman" panose="02020703060505090304" pitchFamily="18" charset="0"/>
                <a:cs typeface="Times New Roman" panose="02020703060505090304" pitchFamily="18" charset="0"/>
              </a:rPr>
              <a:t>China</a:t>
            </a:r>
            <a:r>
              <a:rPr lang="zh-CN" altLang="en-US" i="1" dirty="0">
                <a:latin typeface="Times New Roman" panose="02020703060505090304" pitchFamily="18" charset="0"/>
                <a:cs typeface="Times New Roman" panose="02020703060505090304" pitchFamily="18" charset="0"/>
              </a:rPr>
              <a:t> </a:t>
            </a:r>
            <a:r>
              <a:rPr lang="en-US" altLang="zh-CN" i="1" dirty="0">
                <a:latin typeface="Times New Roman" panose="02020703060505090304" pitchFamily="18" charset="0"/>
                <a:cs typeface="Times New Roman" panose="02020703060505090304" pitchFamily="18" charset="0"/>
              </a:rPr>
              <a:t>Daily</a:t>
            </a:r>
            <a:r>
              <a:rPr lang="en-US" altLang="zh-CN" dirty="0">
                <a:latin typeface="Times New Roman" panose="02020703060505090304" pitchFamily="18" charset="0"/>
                <a:cs typeface="Times New Roman" panose="02020703060505090304" pitchFamily="18" charset="0"/>
              </a:rPr>
              <a:t>,</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2021.04.18,</a:t>
            </a:r>
            <a:r>
              <a:rPr lang="zh-CN" altLang="en-US" dirty="0">
                <a:latin typeface="Times New Roman" panose="02020703060505090304" pitchFamily="18" charset="0"/>
                <a:cs typeface="Times New Roman" panose="02020703060505090304" pitchFamily="18" charset="0"/>
              </a:rPr>
              <a:t> </a:t>
            </a:r>
            <a:r>
              <a:rPr lang="en-US" altLang="zh-CN" dirty="0">
                <a:latin typeface="Times New Roman" panose="02020703060505090304" pitchFamily="18" charset="0"/>
                <a:cs typeface="Times New Roman" panose="02020703060505090304" pitchFamily="18" charset="0"/>
              </a:rPr>
              <a:t>p.1-2</a:t>
            </a:r>
            <a:endParaRPr lang="zh-CN" altLang="en-US" dirty="0">
              <a:latin typeface="Times New Roman" panose="02020703060505090304" pitchFamily="18" charset="0"/>
              <a:cs typeface="Times New Roman" panose="02020703060505090304" pitchFamily="18" charset="0"/>
            </a:endParaRPr>
          </a:p>
        </p:txBody>
      </p:sp>
      <p:pic>
        <p:nvPicPr>
          <p:cNvPr id="12" name="图片 24" descr="IMG_256">
            <a:extLst>
              <a:ext uri="{FF2B5EF4-FFF2-40B4-BE49-F238E27FC236}">
                <a16:creationId xmlns:a16="http://schemas.microsoft.com/office/drawing/2014/main" id="{2F723166-6580-E049-914E-4CAF0145F956}"/>
              </a:ext>
            </a:extLst>
          </p:cNvPr>
          <p:cNvPicPr>
            <a:picLocks noChangeAspect="1"/>
          </p:cNvPicPr>
          <p:nvPr/>
        </p:nvPicPr>
        <p:blipFill>
          <a:blip r:embed="rId3"/>
          <a:stretch>
            <a:fillRect/>
          </a:stretch>
        </p:blipFill>
        <p:spPr>
          <a:xfrm>
            <a:off x="165652" y="1863737"/>
            <a:ext cx="4932300" cy="2665838"/>
          </a:xfrm>
          <a:prstGeom prst="rect">
            <a:avLst/>
          </a:prstGeom>
          <a:noFill/>
          <a:ln w="9525">
            <a:noFill/>
          </a:ln>
        </p:spPr>
      </p:pic>
      <p:pic>
        <p:nvPicPr>
          <p:cNvPr id="13" name="Picture 38" descr="IMG_256">
            <a:extLst>
              <a:ext uri="{FF2B5EF4-FFF2-40B4-BE49-F238E27FC236}">
                <a16:creationId xmlns:a16="http://schemas.microsoft.com/office/drawing/2014/main" id="{86CDA60D-8E34-1143-9CE5-008577380014}"/>
              </a:ext>
            </a:extLst>
          </p:cNvPr>
          <p:cNvPicPr>
            <a:picLocks noChangeAspect="1"/>
          </p:cNvPicPr>
          <p:nvPr/>
        </p:nvPicPr>
        <p:blipFill>
          <a:blip r:embed="rId4"/>
          <a:stretch>
            <a:fillRect/>
          </a:stretch>
        </p:blipFill>
        <p:spPr>
          <a:xfrm>
            <a:off x="4961365" y="1806857"/>
            <a:ext cx="4016983" cy="2841947"/>
          </a:xfrm>
          <a:prstGeom prst="rect">
            <a:avLst/>
          </a:prstGeom>
          <a:noFill/>
          <a:ln w="9525">
            <a:noFill/>
          </a:ln>
        </p:spPr>
      </p:pic>
    </p:spTree>
    <p:extLst>
      <p:ext uri="{BB962C8B-B14F-4D97-AF65-F5344CB8AC3E}">
        <p14:creationId xmlns:p14="http://schemas.microsoft.com/office/powerpoint/2010/main" val="180851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77000" b="-20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628648" y="495829"/>
            <a:ext cx="7886700" cy="827569"/>
          </a:xfrm>
        </p:spPr>
        <p:txBody>
          <a:bodyPr>
            <a:noAutofit/>
          </a:bodyPr>
          <a:lstStyle/>
          <a:p>
            <a:pPr algn="ctr"/>
            <a:r>
              <a:rPr lang="en-MY" b="1" dirty="0">
                <a:solidFill>
                  <a:srgbClr val="002060"/>
                </a:solidFill>
                <a:latin typeface="Times New Roman" panose="02020603050405020304" pitchFamily="18" charset="0"/>
                <a:cs typeface="Times New Roman" panose="02020603050405020304" pitchFamily="18" charset="0"/>
              </a:rPr>
              <a:t>Conclusions</a:t>
            </a:r>
            <a:endParaRPr lang="zh-HK" altLang="en-US"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6D34884-4A27-46E5-8983-28C67D06E7A9}"/>
              </a:ext>
            </a:extLst>
          </p:cNvPr>
          <p:cNvSpPr>
            <a:spLocks noGrp="1"/>
          </p:cNvSpPr>
          <p:nvPr>
            <p:ph idx="1"/>
          </p:nvPr>
        </p:nvSpPr>
        <p:spPr>
          <a:xfrm>
            <a:off x="234479" y="1323398"/>
            <a:ext cx="8675039" cy="2817056"/>
          </a:xfrm>
        </p:spPr>
        <p:txBody>
          <a:bodyPr>
            <a:noAutofit/>
          </a:bodyPr>
          <a:lstStyle/>
          <a:p>
            <a:pPr marL="514350" indent="-514350" algn="just">
              <a:buFont typeface="+mj-lt"/>
              <a:buAutoNum type="arabicPeriod"/>
            </a:pPr>
            <a:r>
              <a:rPr lang="en-MY" sz="2400" b="1" dirty="0">
                <a:solidFill>
                  <a:srgbClr val="002060"/>
                </a:solidFill>
                <a:latin typeface="Times New Roman" panose="02020603050405020304" pitchFamily="18" charset="0"/>
                <a:cs typeface="Times New Roman" panose="02020603050405020304" pitchFamily="18" charset="0"/>
              </a:rPr>
              <a:t>EU </a:t>
            </a:r>
            <a:r>
              <a:rPr lang="en-US" altLang="zh-CN" sz="2400" b="1" dirty="0">
                <a:solidFill>
                  <a:srgbClr val="002060"/>
                </a:solidFill>
                <a:latin typeface="Times New Roman" panose="02020603050405020304" pitchFamily="18" charset="0"/>
                <a:cs typeface="Times New Roman" panose="02020603050405020304" pitchFamily="18" charset="0"/>
              </a:rPr>
              <a:t>has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been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important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MY" sz="2400" b="1" dirty="0">
                <a:solidFill>
                  <a:srgbClr val="002060"/>
                </a:solidFill>
                <a:latin typeface="Times New Roman" panose="02020603050405020304" pitchFamily="18" charset="0"/>
                <a:cs typeface="Times New Roman" panose="02020603050405020304" pitchFamily="18" charset="0"/>
              </a:rPr>
              <a:t>actor</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in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Chinese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media.</a:t>
            </a:r>
            <a:r>
              <a:rPr lang="zh-CN" altLang="en-US" sz="2400" b="1" dirty="0">
                <a:solidFill>
                  <a:srgbClr val="002060"/>
                </a:solidFill>
                <a:latin typeface="Times New Roman" panose="02020603050405020304" pitchFamily="18" charset="0"/>
                <a:cs typeface="Times New Roman" panose="02020603050405020304" pitchFamily="18" charset="0"/>
              </a:rPr>
              <a:t> </a:t>
            </a:r>
            <a:endParaRPr lang="en-MY" sz="24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zh-CN" sz="2400" b="1" dirty="0">
                <a:solidFill>
                  <a:srgbClr val="002060"/>
                </a:solidFill>
                <a:latin typeface="Times New Roman" panose="02020603050405020304" pitchFamily="18" charset="0"/>
                <a:cs typeface="Times New Roman" panose="02020603050405020304" pitchFamily="18" charset="0"/>
              </a:rPr>
              <a:t>China</a:t>
            </a:r>
            <a:r>
              <a:rPr lang="en-MY" sz="2400" b="1" dirty="0">
                <a:solidFill>
                  <a:srgbClr val="002060"/>
                </a:solidFill>
                <a:latin typeface="Times New Roman" panose="02020603050405020304" pitchFamily="18" charset="0"/>
                <a:cs typeface="Times New Roman" panose="02020603050405020304" pitchFamily="18" charset="0"/>
              </a:rPr>
              <a:t>’s attention </a:t>
            </a:r>
            <a:r>
              <a:rPr lang="en-US" altLang="zh-CN" sz="2400" b="1" dirty="0">
                <a:solidFill>
                  <a:srgbClr val="002060"/>
                </a:solidFill>
                <a:latin typeface="Times New Roman" panose="02020603050405020304" pitchFamily="18" charset="0"/>
                <a:cs typeface="Times New Roman" panose="02020603050405020304" pitchFamily="18" charset="0"/>
              </a:rPr>
              <a:t>to</a:t>
            </a:r>
            <a:r>
              <a:rPr lang="en-MY" sz="2400" b="1" dirty="0">
                <a:solidFill>
                  <a:srgbClr val="002060"/>
                </a:solidFill>
                <a:latin typeface="Times New Roman" panose="02020603050405020304" pitchFamily="18" charset="0"/>
                <a:cs typeface="Times New Roman" panose="02020603050405020304" pitchFamily="18" charset="0"/>
              </a:rPr>
              <a:t> EU has </a:t>
            </a:r>
            <a:r>
              <a:rPr lang="en-US" altLang="zh-CN" sz="2400" b="1" dirty="0">
                <a:solidFill>
                  <a:srgbClr val="002060"/>
                </a:solidFill>
                <a:latin typeface="Times New Roman" panose="02020603050405020304" pitchFamily="18" charset="0"/>
                <a:cs typeface="Times New Roman" panose="02020603050405020304" pitchFamily="18" charset="0"/>
              </a:rPr>
              <a:t>slightly</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decreased</a:t>
            </a:r>
            <a:r>
              <a:rPr lang="en-MY" sz="2400" b="1" dirty="0">
                <a:solidFill>
                  <a:srgbClr val="002060"/>
                </a:solidFill>
                <a:latin typeface="Times New Roman" panose="02020603050405020304" pitchFamily="18" charset="0"/>
                <a:cs typeface="Times New Roman" panose="02020603050405020304" pitchFamily="18" charset="0"/>
              </a:rPr>
              <a:t> between 2020 and 2021 (</a:t>
            </a:r>
            <a:r>
              <a:rPr lang="en-US" altLang="zh-CN" sz="2400" b="1" dirty="0">
                <a:solidFill>
                  <a:srgbClr val="002060"/>
                </a:solidFill>
                <a:latin typeface="Times New Roman" panose="02020603050405020304" pitchFamily="18" charset="0"/>
                <a:cs typeface="Times New Roman" panose="02020603050405020304" pitchFamily="18" charset="0"/>
              </a:rPr>
              <a:t>The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14</a:t>
            </a:r>
            <a:r>
              <a:rPr lang="en-US" altLang="zh-CN" sz="2400" b="1" baseline="30000" dirty="0">
                <a:solidFill>
                  <a:srgbClr val="002060"/>
                </a:solidFill>
                <a:latin typeface="Times New Roman" panose="02020603050405020304" pitchFamily="18" charset="0"/>
                <a:cs typeface="Times New Roman" panose="02020603050405020304" pitchFamily="18" charset="0"/>
              </a:rPr>
              <a:t>th</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Five-Year</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Plan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MY" sz="2400" b="1" dirty="0">
                <a:solidFill>
                  <a:srgbClr val="002060"/>
                </a:solidFill>
                <a:latin typeface="Times New Roman" panose="02020603050405020304" pitchFamily="18" charset="0"/>
                <a:cs typeface="Times New Roman" panose="02020603050405020304" pitchFamily="18" charset="0"/>
              </a:rPr>
              <a:t>was one of the reason</a:t>
            </a:r>
            <a:r>
              <a:rPr lang="en-US" altLang="zh-CN" sz="2400" b="1" dirty="0">
                <a:solidFill>
                  <a:srgbClr val="002060"/>
                </a:solidFill>
                <a:latin typeface="Times New Roman" panose="02020603050405020304" pitchFamily="18" charset="0"/>
                <a:cs typeface="Times New Roman" panose="02020603050405020304" pitchFamily="18" charset="0"/>
              </a:rPr>
              <a:t>s</a:t>
            </a:r>
            <a:r>
              <a:rPr lang="en-MY" sz="2400" b="1" dirty="0">
                <a:solidFill>
                  <a:srgbClr val="002060"/>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altLang="zh-CN" sz="2400" b="1" dirty="0">
                <a:solidFill>
                  <a:srgbClr val="002060"/>
                </a:solidFill>
                <a:latin typeface="Times New Roman" panose="02020603050405020304" pitchFamily="18" charset="0"/>
                <a:cs typeface="Times New Roman" panose="02020603050405020304" pitchFamily="18" charset="0"/>
              </a:rPr>
              <a:t>China</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Daily</a:t>
            </a:r>
            <a:r>
              <a:rPr lang="en-MY"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English-language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daily</a:t>
            </a:r>
            <a:r>
              <a:rPr lang="en-MY" sz="2400" b="1" dirty="0">
                <a:solidFill>
                  <a:srgbClr val="002060"/>
                </a:solidFill>
                <a:latin typeface="Times New Roman" panose="02020603050405020304" pitchFamily="18" charset="0"/>
                <a:cs typeface="Times New Roman" panose="02020603050405020304" pitchFamily="18" charset="0"/>
              </a:rPr>
              <a:t>) has been the most interested in reporting the EU</a:t>
            </a:r>
          </a:p>
          <a:p>
            <a:pPr marL="514350" indent="-514350" algn="just">
              <a:buFont typeface="+mj-lt"/>
              <a:buAutoNum type="arabicPeriod"/>
            </a:pPr>
            <a:r>
              <a:rPr lang="en-US" altLang="zh-CN" sz="2400" b="1" dirty="0">
                <a:solidFill>
                  <a:srgbClr val="002060"/>
                </a:solidFill>
                <a:latin typeface="Times New Roman" panose="02020603050405020304" pitchFamily="18" charset="0"/>
                <a:cs typeface="Times New Roman" panose="02020603050405020304" pitchFamily="18" charset="0"/>
              </a:rPr>
              <a:t>The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s</a:t>
            </a:r>
            <a:r>
              <a:rPr lang="en-MY" sz="2400" b="1" dirty="0" err="1">
                <a:solidFill>
                  <a:srgbClr val="002060"/>
                </a:solidFill>
                <a:latin typeface="Times New Roman" panose="02020603050405020304" pitchFamily="18" charset="0"/>
                <a:cs typeface="Times New Roman" panose="02020603050405020304" pitchFamily="18" charset="0"/>
              </a:rPr>
              <a:t>hadow</a:t>
            </a:r>
            <a:r>
              <a:rPr lang="en-MY" sz="2400" b="1" dirty="0">
                <a:solidFill>
                  <a:srgbClr val="002060"/>
                </a:solidFill>
                <a:latin typeface="Times New Roman" panose="02020603050405020304" pitchFamily="18" charset="0"/>
                <a:cs typeface="Times New Roman" panose="02020603050405020304" pitchFamily="18" charset="0"/>
              </a:rPr>
              <a:t> of Covid</a:t>
            </a:r>
            <a:r>
              <a:rPr lang="en-US" altLang="zh-CN" sz="2400" b="1" dirty="0">
                <a:solidFill>
                  <a:srgbClr val="002060"/>
                </a:solidFill>
                <a:latin typeface="Times New Roman" panose="02020603050405020304" pitchFamily="18" charset="0"/>
                <a:cs typeface="Times New Roman" panose="02020603050405020304" pitchFamily="18" charset="0"/>
              </a:rPr>
              <a:t>-</a:t>
            </a:r>
            <a:r>
              <a:rPr lang="en-MY" sz="2400" b="1" dirty="0">
                <a:solidFill>
                  <a:srgbClr val="002060"/>
                </a:solidFill>
                <a:latin typeface="Times New Roman" panose="02020603050405020304" pitchFamily="18" charset="0"/>
                <a:cs typeface="Times New Roman" panose="02020603050405020304" pitchFamily="18" charset="0"/>
              </a:rPr>
              <a:t>19 </a:t>
            </a:r>
            <a:r>
              <a:rPr lang="en-US" altLang="zh-CN" sz="2400" b="1" dirty="0">
                <a:solidFill>
                  <a:srgbClr val="002060"/>
                </a:solidFill>
                <a:latin typeface="Times New Roman" panose="02020603050405020304" pitchFamily="18" charset="0"/>
                <a:cs typeface="Times New Roman" panose="02020603050405020304" pitchFamily="18" charset="0"/>
              </a:rPr>
              <a:t>reduced</a:t>
            </a:r>
            <a:r>
              <a:rPr lang="en-MY" sz="2400" b="1" dirty="0">
                <a:solidFill>
                  <a:srgbClr val="002060"/>
                </a:solidFill>
                <a:latin typeface="Times New Roman" panose="02020603050405020304" pitchFamily="18" charset="0"/>
                <a:cs typeface="Times New Roman" panose="02020603050405020304" pitchFamily="18" charset="0"/>
              </a:rPr>
              <a:t> in 2021</a:t>
            </a:r>
          </a:p>
          <a:p>
            <a:pPr marL="514350" indent="-514350" algn="just">
              <a:buFont typeface="+mj-lt"/>
              <a:buAutoNum type="arabicPeriod"/>
            </a:pPr>
            <a:r>
              <a:rPr lang="en-US" altLang="zh-CN" sz="2400" b="1" dirty="0">
                <a:solidFill>
                  <a:srgbClr val="002060"/>
                </a:solidFill>
                <a:latin typeface="Times New Roman" panose="02020603050405020304" pitchFamily="18" charset="0"/>
                <a:cs typeface="Times New Roman" panose="02020603050405020304" pitchFamily="18" charset="0"/>
              </a:rPr>
              <a:t>Chinese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MY" sz="2400" b="1" dirty="0">
                <a:solidFill>
                  <a:srgbClr val="002060"/>
                </a:solidFill>
                <a:latin typeface="Times New Roman" panose="02020603050405020304" pitchFamily="18" charset="0"/>
                <a:cs typeface="Times New Roman" panose="02020603050405020304" pitchFamily="18" charset="0"/>
              </a:rPr>
              <a:t>press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paid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stable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and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low</a:t>
            </a:r>
            <a:r>
              <a:rPr lang="en-MY"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attention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to</a:t>
            </a:r>
            <a:r>
              <a:rPr lang="en-MY" sz="2400" b="1" dirty="0">
                <a:solidFill>
                  <a:srgbClr val="002060"/>
                </a:solidFill>
                <a:latin typeface="Times New Roman" panose="02020603050405020304" pitchFamily="18" charset="0"/>
                <a:cs typeface="Times New Roman" panose="02020603050405020304" pitchFamily="18" charset="0"/>
              </a:rPr>
              <a:t> Brexit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and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the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interest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decreased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between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2020</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and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2021;</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most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reports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on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Brexit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focused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on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the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struggles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in</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post-Brexit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negotiations.</a:t>
            </a:r>
            <a:endParaRPr lang="en-MY" sz="24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MY" sz="2400" b="1" dirty="0">
                <a:solidFill>
                  <a:srgbClr val="002060"/>
                </a:solidFill>
                <a:latin typeface="Times New Roman" panose="02020603050405020304" pitchFamily="18" charset="0"/>
                <a:cs typeface="Times New Roman" panose="02020603050405020304" pitchFamily="18" charset="0"/>
              </a:rPr>
              <a:t>EU appeared </a:t>
            </a:r>
            <a:r>
              <a:rPr lang="en-US" altLang="zh-CN" sz="2400" b="1" dirty="0">
                <a:solidFill>
                  <a:srgbClr val="002060"/>
                </a:solidFill>
                <a:latin typeface="Times New Roman" panose="02020603050405020304" pitchFamily="18" charset="0"/>
                <a:cs typeface="Times New Roman" panose="02020603050405020304" pitchFamily="18" charset="0"/>
              </a:rPr>
              <a:t>most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MY" sz="2400" b="1" dirty="0">
                <a:solidFill>
                  <a:srgbClr val="002060"/>
                </a:solidFill>
                <a:latin typeface="Times New Roman" panose="02020603050405020304" pitchFamily="18" charset="0"/>
                <a:cs typeface="Times New Roman" panose="02020603050405020304" pitchFamily="18" charset="0"/>
              </a:rPr>
              <a:t>frequently in local-context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(487)</a:t>
            </a:r>
            <a:r>
              <a:rPr lang="en-MY" sz="2400" b="1" dirty="0">
                <a:solidFill>
                  <a:srgbClr val="002060"/>
                </a:solidFill>
                <a:latin typeface="Times New Roman" panose="02020603050405020304" pitchFamily="18" charset="0"/>
                <a:cs typeface="Times New Roman" panose="02020603050405020304" pitchFamily="18" charset="0"/>
              </a:rPr>
              <a:t>, yet, these news stories always featured EU only as a minor actor</a:t>
            </a:r>
            <a:r>
              <a:rPr lang="en-US" altLang="zh-CN" sz="2400" b="1" dirty="0">
                <a:solidFill>
                  <a:srgbClr val="002060"/>
                </a:solidFill>
                <a:latin typeface="Times New Roman" panose="02020603050405020304" pitchFamily="18" charset="0"/>
                <a:cs typeface="Times New Roman" panose="02020603050405020304" pitchFamily="18" charset="0"/>
              </a:rPr>
              <a: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The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second-most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frequent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context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was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EU/Europe-context</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(484),</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where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EU</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always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featured</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as</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major/secondary</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actor.</a:t>
            </a:r>
            <a:endParaRPr lang="en-MY" sz="24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MY" sz="24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MY"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091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77000" b="-20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628647" y="799072"/>
            <a:ext cx="7886700" cy="642040"/>
          </a:xfrm>
        </p:spPr>
        <p:txBody>
          <a:bodyPr>
            <a:noAutofit/>
          </a:bodyPr>
          <a:lstStyle/>
          <a:p>
            <a:pPr algn="ctr"/>
            <a:r>
              <a:rPr lang="en-MY" sz="3800" b="1" dirty="0">
                <a:solidFill>
                  <a:srgbClr val="002060"/>
                </a:solidFill>
                <a:latin typeface="Times New Roman" panose="02020603050405020304" pitchFamily="18" charset="0"/>
                <a:cs typeface="Times New Roman" panose="02020603050405020304" pitchFamily="18" charset="0"/>
              </a:rPr>
              <a:t>Conclusions (2)</a:t>
            </a:r>
            <a:endParaRPr lang="zh-HK" altLang="en-US" sz="3800"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6D34884-4A27-46E5-8983-28C67D06E7A9}"/>
              </a:ext>
            </a:extLst>
          </p:cNvPr>
          <p:cNvSpPr>
            <a:spLocks noGrp="1"/>
          </p:cNvSpPr>
          <p:nvPr>
            <p:ph idx="1"/>
          </p:nvPr>
        </p:nvSpPr>
        <p:spPr>
          <a:xfrm>
            <a:off x="196534" y="1441112"/>
            <a:ext cx="8750927" cy="2835967"/>
          </a:xfrm>
        </p:spPr>
        <p:txBody>
          <a:bodyPr>
            <a:noAutofit/>
          </a:bodyPr>
          <a:lstStyle/>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A</a:t>
            </a:r>
            <a:r>
              <a:rPr lang="en-US" altLang="zh-CN" sz="2500" b="1" dirty="0">
                <a:solidFill>
                  <a:srgbClr val="002060"/>
                </a:solidFill>
                <a:latin typeface="Times New Roman" panose="02020603050405020304" pitchFamily="18" charset="0"/>
                <a:cs typeface="Times New Roman" panose="02020603050405020304" pitchFamily="18" charset="0"/>
              </a:rPr>
              <a:t>n</a:t>
            </a:r>
            <a:r>
              <a:rPr lang="en-MY" sz="2500" b="1" dirty="0">
                <a:solidFill>
                  <a:srgbClr val="002060"/>
                </a:solidFill>
                <a:latin typeface="Times New Roman" panose="02020603050405020304" pitchFamily="18" charset="0"/>
                <a:cs typeface="Times New Roman" panose="02020603050405020304" pitchFamily="18" charset="0"/>
              </a:rPr>
              <a:t> in</a:t>
            </a:r>
            <a:r>
              <a:rPr lang="en-US" altLang="zh-CN" sz="2500" b="1" dirty="0">
                <a:solidFill>
                  <a:srgbClr val="002060"/>
                </a:solidFill>
                <a:latin typeface="Times New Roman" panose="02020603050405020304" pitchFamily="18" charset="0"/>
                <a:cs typeface="Times New Roman" panose="02020603050405020304" pitchFamily="18" charset="0"/>
              </a:rPr>
              <a:t>crease</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in</a:t>
            </a:r>
            <a:r>
              <a:rPr lang="en-MY" sz="2500" b="1" dirty="0">
                <a:solidFill>
                  <a:srgbClr val="002060"/>
                </a:solidFill>
                <a:latin typeface="Times New Roman" panose="02020603050405020304" pitchFamily="18" charset="0"/>
                <a:cs typeface="Times New Roman" panose="02020603050405020304" pitchFamily="18" charset="0"/>
              </a:rPr>
              <a:t> extra-EU action was found in 2021; yet there is also </a:t>
            </a:r>
            <a:r>
              <a:rPr lang="en-US" altLang="zh-CN" sz="2500" b="1" dirty="0">
                <a:solidFill>
                  <a:srgbClr val="002060"/>
                </a:solidFill>
                <a:latin typeface="Times New Roman" panose="02020603050405020304" pitchFamily="18" charset="0"/>
                <a:cs typeface="Times New Roman" panose="02020603050405020304" pitchFamily="18" charset="0"/>
              </a:rPr>
              <a:t>a</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significant</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increase</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in</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negative</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extra-EU reports,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mainly</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driven</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by</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China’s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dissatisfaction</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with</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the EU’s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critics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on</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the</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Xinjiang and Hong</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Kong</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issues.</a:t>
            </a:r>
            <a:r>
              <a:rPr lang="zh-CN" altLang="en-US" sz="2500" b="1" dirty="0">
                <a:solidFill>
                  <a:srgbClr val="002060"/>
                </a:solidFill>
                <a:latin typeface="Times New Roman" panose="02020603050405020304" pitchFamily="18" charset="0"/>
                <a:cs typeface="Times New Roman" panose="02020603050405020304" pitchFamily="18" charset="0"/>
              </a:rPr>
              <a:t> </a:t>
            </a:r>
            <a:endParaRPr lang="en-US" altLang="zh-CN"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For intra-EU actions, </a:t>
            </a:r>
            <a:r>
              <a:rPr lang="en-US" altLang="zh-CN" sz="2500" b="1" dirty="0">
                <a:solidFill>
                  <a:srgbClr val="002060"/>
                </a:solidFill>
                <a:latin typeface="Times New Roman" panose="02020603050405020304" pitchFamily="18" charset="0"/>
                <a:cs typeface="Times New Roman" panose="02020603050405020304" pitchFamily="18" charset="0"/>
              </a:rPr>
              <a:t>Chinese</a:t>
            </a:r>
            <a:r>
              <a:rPr lang="en-MY" sz="2500" b="1" dirty="0">
                <a:solidFill>
                  <a:srgbClr val="002060"/>
                </a:solidFill>
                <a:latin typeface="Times New Roman" panose="02020603050405020304" pitchFamily="18" charset="0"/>
                <a:cs typeface="Times New Roman" panose="02020603050405020304" pitchFamily="18" charset="0"/>
              </a:rPr>
              <a:t> press focused on the Covid-hit economy and EU’s lack of quick remedies in 2020</a:t>
            </a:r>
            <a:r>
              <a:rPr lang="en-US" altLang="zh-CN" sz="2500" b="1" dirty="0">
                <a:solidFill>
                  <a:srgbClr val="002060"/>
                </a:solidFill>
                <a:latin typeface="Times New Roman" panose="02020603050405020304" pitchFamily="18" charset="0"/>
                <a:cs typeface="Times New Roman" panose="02020603050405020304" pitchFamily="18" charset="0"/>
              </a:rPr>
              <a:t>.</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Such</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lack</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of</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quick</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remedies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also</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led to the perception of a lack of   </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solidarity.</a:t>
            </a:r>
            <a:r>
              <a:rPr lang="zh-CN" altLang="en-US" sz="2500" b="1" dirty="0">
                <a:solidFill>
                  <a:srgbClr val="002060"/>
                </a:solidFill>
                <a:latin typeface="Times New Roman" panose="02020603050405020304" pitchFamily="18" charset="0"/>
                <a:cs typeface="Times New Roman" panose="02020603050405020304" pitchFamily="18" charset="0"/>
              </a:rPr>
              <a:t> </a:t>
            </a: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In 2021, the focus shifted to </a:t>
            </a:r>
            <a:r>
              <a:rPr lang="en-US" altLang="zh-CN" sz="2500" b="1" dirty="0">
                <a:solidFill>
                  <a:srgbClr val="002060"/>
                </a:solidFill>
                <a:latin typeface="Times New Roman" panose="02020603050405020304" pitchFamily="18" charset="0"/>
                <a:cs typeface="Times New Roman" panose="02020603050405020304" pitchFamily="18" charset="0"/>
              </a:rPr>
              <a:t>EU’s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economic</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MY" sz="2500" b="1" dirty="0">
                <a:solidFill>
                  <a:srgbClr val="002060"/>
                </a:solidFill>
                <a:latin typeface="Times New Roman" panose="02020603050405020304" pitchFamily="18" charset="0"/>
                <a:cs typeface="Times New Roman" panose="02020603050405020304" pitchFamily="18" charset="0"/>
              </a:rPr>
              <a:t>recovery</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and</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its</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uncertainty,</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MY" sz="2500" b="1" dirty="0">
                <a:solidFill>
                  <a:srgbClr val="002060"/>
                </a:solidFill>
                <a:latin typeface="Times New Roman" panose="02020603050405020304" pitchFamily="18" charset="0"/>
                <a:cs typeface="Times New Roman" panose="02020603050405020304" pitchFamily="18" charset="0"/>
              </a:rPr>
              <a:t>which w</a:t>
            </a:r>
            <a:r>
              <a:rPr lang="en-US" altLang="zh-CN" sz="2500" b="1" dirty="0">
                <a:solidFill>
                  <a:srgbClr val="002060"/>
                </a:solidFill>
                <a:latin typeface="Times New Roman" panose="02020603050405020304" pitchFamily="18" charset="0"/>
                <a:cs typeface="Times New Roman" panose="02020603050405020304" pitchFamily="18" charset="0"/>
              </a:rPr>
              <a:t>as</a:t>
            </a:r>
            <a:r>
              <a:rPr lang="en-MY"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also</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MY" sz="2500" b="1" dirty="0">
                <a:solidFill>
                  <a:srgbClr val="002060"/>
                </a:solidFill>
                <a:latin typeface="Times New Roman" panose="02020603050405020304" pitchFamily="18" charset="0"/>
                <a:cs typeface="Times New Roman" panose="02020603050405020304" pitchFamily="18" charset="0"/>
              </a:rPr>
              <a:t>reported in a </a:t>
            </a:r>
            <a:r>
              <a:rPr lang="en-US" altLang="zh-CN" sz="2500" b="1" dirty="0">
                <a:solidFill>
                  <a:srgbClr val="002060"/>
                </a:solidFill>
                <a:latin typeface="Times New Roman" panose="02020603050405020304" pitchFamily="18" charset="0"/>
                <a:cs typeface="Times New Roman" panose="02020603050405020304" pitchFamily="18" charset="0"/>
              </a:rPr>
              <a:t>negative</a:t>
            </a:r>
            <a:r>
              <a:rPr lang="en-MY" sz="2500" b="1" dirty="0">
                <a:solidFill>
                  <a:srgbClr val="002060"/>
                </a:solidFill>
                <a:latin typeface="Times New Roman" panose="02020603050405020304" pitchFamily="18" charset="0"/>
                <a:cs typeface="Times New Roman" panose="02020603050405020304" pitchFamily="18" charset="0"/>
              </a:rPr>
              <a:t> tone.</a:t>
            </a:r>
          </a:p>
          <a:p>
            <a:pPr marL="514350" indent="-514350" algn="just">
              <a:buFont typeface="+mj-lt"/>
              <a:buAutoNum type="arabicPeriod" startAt="7"/>
            </a:pPr>
            <a:r>
              <a:rPr lang="en-US" altLang="zh-CN" sz="2500" b="1" dirty="0">
                <a:solidFill>
                  <a:srgbClr val="002060"/>
                </a:solidFill>
                <a:latin typeface="Times New Roman" panose="02020603050405020304" pitchFamily="18" charset="0"/>
                <a:cs typeface="Times New Roman" panose="02020603050405020304" pitchFamily="18" charset="0"/>
              </a:rPr>
              <a:t>China</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MY" sz="2500" b="1" dirty="0">
                <a:solidFill>
                  <a:srgbClr val="002060"/>
                </a:solidFill>
                <a:latin typeface="Times New Roman" panose="02020603050405020304" pitchFamily="18" charset="0"/>
                <a:cs typeface="Times New Roman" panose="02020603050405020304" pitchFamily="18" charset="0"/>
              </a:rPr>
              <a:t>expressed </a:t>
            </a:r>
            <a:r>
              <a:rPr lang="en-US" altLang="zh-CN" sz="2500" b="1" dirty="0">
                <a:solidFill>
                  <a:srgbClr val="002060"/>
                </a:solidFill>
                <a:latin typeface="Times New Roman" panose="02020603050405020304" pitchFamily="18" charset="0"/>
                <a:cs typeface="Times New Roman" panose="02020603050405020304" pitchFamily="18" charset="0"/>
              </a:rPr>
              <a:t>many and high</a:t>
            </a:r>
            <a:r>
              <a:rPr lang="en-MY"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expectations</a:t>
            </a:r>
            <a:r>
              <a:rPr lang="en-MY" sz="2500" b="1" dirty="0">
                <a:solidFill>
                  <a:srgbClr val="002060"/>
                </a:solidFill>
                <a:latin typeface="Times New Roman" panose="02020603050405020304" pitchFamily="18" charset="0"/>
                <a:cs typeface="Times New Roman" panose="02020603050405020304" pitchFamily="18" charset="0"/>
              </a:rPr>
              <a:t> towards EU in 2020, and </a:t>
            </a:r>
            <a:r>
              <a:rPr lang="en-US" altLang="zh-CN" sz="2500" b="1" dirty="0">
                <a:solidFill>
                  <a:srgbClr val="002060"/>
                </a:solidFill>
                <a:latin typeface="Times New Roman" panose="02020603050405020304" pitchFamily="18" charset="0"/>
                <a:cs typeface="Times New Roman" panose="02020603050405020304" pitchFamily="18" charset="0"/>
              </a:rPr>
              <a:t>the</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number</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even</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US" altLang="zh-CN" sz="2500" b="1" dirty="0">
                <a:solidFill>
                  <a:srgbClr val="002060"/>
                </a:solidFill>
                <a:latin typeface="Times New Roman" panose="02020603050405020304" pitchFamily="18" charset="0"/>
                <a:cs typeface="Times New Roman" panose="02020603050405020304" pitchFamily="18" charset="0"/>
              </a:rPr>
              <a:t>increased</a:t>
            </a:r>
            <a:r>
              <a:rPr lang="zh-CN" altLang="en-US" sz="2500" b="1" dirty="0">
                <a:solidFill>
                  <a:srgbClr val="002060"/>
                </a:solidFill>
                <a:latin typeface="Times New Roman" panose="02020603050405020304" pitchFamily="18" charset="0"/>
                <a:cs typeface="Times New Roman" panose="02020603050405020304" pitchFamily="18" charset="0"/>
              </a:rPr>
              <a:t> </a:t>
            </a:r>
            <a:r>
              <a:rPr lang="en-MY" sz="2500" b="1" dirty="0">
                <a:solidFill>
                  <a:srgbClr val="002060"/>
                </a:solidFill>
                <a:latin typeface="Times New Roman" panose="02020603050405020304" pitchFamily="18" charset="0"/>
                <a:cs typeface="Times New Roman" panose="02020603050405020304" pitchFamily="18" charset="0"/>
              </a:rPr>
              <a:t>in 2021</a:t>
            </a:r>
            <a:r>
              <a:rPr lang="en-US" altLang="zh-CN" sz="2500" b="1" dirty="0">
                <a:solidFill>
                  <a:srgbClr val="002060"/>
                </a:solidFill>
                <a:latin typeface="Times New Roman" panose="02020603050405020304" pitchFamily="18" charset="0"/>
                <a:cs typeface="Times New Roman" panose="02020603050405020304" pitchFamily="18" charset="0"/>
              </a:rPr>
              <a:t>.</a:t>
            </a: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39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710277" y="594439"/>
            <a:ext cx="3497384" cy="1323439"/>
          </a:xfrm>
          <a:prstGeom prst="rect">
            <a:avLst/>
          </a:prstGeom>
          <a:noFill/>
        </p:spPr>
        <p:txBody>
          <a:bodyPr wrap="square" rtlCol="0">
            <a:spAutoFit/>
          </a:bodyPr>
          <a:lstStyle/>
          <a:p>
            <a:pPr algn="ctr"/>
            <a:r>
              <a:rPr lang="en-US" sz="4000" dirty="0">
                <a:solidFill>
                  <a:srgbClr val="002060"/>
                </a:solidFill>
                <a:latin typeface="Times New Roman" panose="02020603050405020304" pitchFamily="18" charset="0"/>
                <a:cs typeface="Times New Roman" panose="02020603050405020304" pitchFamily="18" charset="0"/>
              </a:rPr>
              <a:t>2. Monitored Press in China</a:t>
            </a:r>
          </a:p>
        </p:txBody>
      </p:sp>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fld id="{1D8DC15C-5319-43A0-8A01-B778B9B00ACD}" type="slidenum">
              <a:rPr lang="en-IN" smtClean="0"/>
              <a:t>4</a:t>
            </a:fld>
            <a:endParaRPr lang="en-IN"/>
          </a:p>
        </p:txBody>
      </p:sp>
      <p:pic>
        <p:nvPicPr>
          <p:cNvPr id="4" name="Picture 3">
            <a:extLst>
              <a:ext uri="{FF2B5EF4-FFF2-40B4-BE49-F238E27FC236}">
                <a16:creationId xmlns:a16="http://schemas.microsoft.com/office/drawing/2014/main" id="{53B63ED4-F1EB-486A-BC2B-CEFC4A144168}"/>
              </a:ext>
            </a:extLst>
          </p:cNvPr>
          <p:cNvPicPr>
            <a:picLocks noChangeAspect="1"/>
          </p:cNvPicPr>
          <p:nvPr/>
        </p:nvPicPr>
        <p:blipFill>
          <a:blip r:embed="rId3"/>
          <a:stretch>
            <a:fillRect/>
          </a:stretch>
        </p:blipFill>
        <p:spPr>
          <a:xfrm>
            <a:off x="228832" y="586924"/>
            <a:ext cx="2559153" cy="3649939"/>
          </a:xfrm>
          <a:prstGeom prst="rect">
            <a:avLst/>
          </a:prstGeom>
        </p:spPr>
      </p:pic>
      <p:pic>
        <p:nvPicPr>
          <p:cNvPr id="3" name="Picture 2">
            <a:extLst>
              <a:ext uri="{FF2B5EF4-FFF2-40B4-BE49-F238E27FC236}">
                <a16:creationId xmlns:a16="http://schemas.microsoft.com/office/drawing/2014/main" id="{CE98CCC0-CD5C-472C-B60F-445A746135B1}"/>
              </a:ext>
            </a:extLst>
          </p:cNvPr>
          <p:cNvPicPr>
            <a:picLocks noChangeAspect="1"/>
          </p:cNvPicPr>
          <p:nvPr/>
        </p:nvPicPr>
        <p:blipFill>
          <a:blip r:embed="rId4"/>
          <a:stretch>
            <a:fillRect/>
          </a:stretch>
        </p:blipFill>
        <p:spPr>
          <a:xfrm>
            <a:off x="1986429" y="2888974"/>
            <a:ext cx="2472540" cy="3649939"/>
          </a:xfrm>
          <a:prstGeom prst="rect">
            <a:avLst/>
          </a:prstGeom>
        </p:spPr>
      </p:pic>
      <p:pic>
        <p:nvPicPr>
          <p:cNvPr id="5" name="Picture 4">
            <a:extLst>
              <a:ext uri="{FF2B5EF4-FFF2-40B4-BE49-F238E27FC236}">
                <a16:creationId xmlns:a16="http://schemas.microsoft.com/office/drawing/2014/main" id="{C1B59A54-803B-467D-8196-DA5D1D5EC3CE}"/>
              </a:ext>
            </a:extLst>
          </p:cNvPr>
          <p:cNvPicPr>
            <a:picLocks noChangeAspect="1"/>
          </p:cNvPicPr>
          <p:nvPr/>
        </p:nvPicPr>
        <p:blipFill>
          <a:blip r:embed="rId5"/>
          <a:stretch>
            <a:fillRect/>
          </a:stretch>
        </p:blipFill>
        <p:spPr>
          <a:xfrm>
            <a:off x="6149953" y="594439"/>
            <a:ext cx="2673394" cy="3642424"/>
          </a:xfrm>
          <a:prstGeom prst="rect">
            <a:avLst/>
          </a:prstGeom>
        </p:spPr>
      </p:pic>
      <p:pic>
        <p:nvPicPr>
          <p:cNvPr id="7" name="Picture 6">
            <a:extLst>
              <a:ext uri="{FF2B5EF4-FFF2-40B4-BE49-F238E27FC236}">
                <a16:creationId xmlns:a16="http://schemas.microsoft.com/office/drawing/2014/main" id="{3166AF3E-C8B4-44B9-BFA5-54FDAD43D9CA}"/>
              </a:ext>
            </a:extLst>
          </p:cNvPr>
          <p:cNvPicPr>
            <a:picLocks noChangeAspect="1"/>
          </p:cNvPicPr>
          <p:nvPr/>
        </p:nvPicPr>
        <p:blipFill>
          <a:blip r:embed="rId6"/>
          <a:stretch>
            <a:fillRect/>
          </a:stretch>
        </p:blipFill>
        <p:spPr>
          <a:xfrm>
            <a:off x="4685032" y="2888974"/>
            <a:ext cx="2616328" cy="3649939"/>
          </a:xfrm>
          <a:prstGeom prst="rect">
            <a:avLst/>
          </a:prstGeom>
        </p:spPr>
      </p:pic>
    </p:spTree>
    <p:extLst>
      <p:ext uri="{BB962C8B-B14F-4D97-AF65-F5344CB8AC3E}">
        <p14:creationId xmlns:p14="http://schemas.microsoft.com/office/powerpoint/2010/main" val="42367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表格 -1">
            <a:extLst>
              <a:ext uri="{FF2B5EF4-FFF2-40B4-BE49-F238E27FC236}">
                <a16:creationId xmlns:a16="http://schemas.microsoft.com/office/drawing/2014/main" id="{1094E2C1-4E4E-F6EB-62B7-F1B96F83667C}"/>
              </a:ext>
            </a:extLst>
          </p:cNvPr>
          <p:cNvGraphicFramePr>
            <a:graphicFrameLocks noGrp="1"/>
          </p:cNvGraphicFramePr>
          <p:nvPr>
            <p:ph idx="1"/>
            <p:extLst>
              <p:ext uri="{D42A27DB-BD31-4B8C-83A1-F6EECF244321}">
                <p14:modId xmlns:p14="http://schemas.microsoft.com/office/powerpoint/2010/main" val="735661182"/>
              </p:ext>
            </p:extLst>
          </p:nvPr>
        </p:nvGraphicFramePr>
        <p:xfrm>
          <a:off x="156928" y="1098518"/>
          <a:ext cx="8830143" cy="4660964"/>
        </p:xfrm>
        <a:graphic>
          <a:graphicData uri="http://schemas.openxmlformats.org/drawingml/2006/table">
            <a:tbl>
              <a:tblPr firstRow="1" bandRow="1">
                <a:tableStyleId>{5940675A-B579-460E-94D1-54222C63F5DA}</a:tableStyleId>
              </a:tblPr>
              <a:tblGrid>
                <a:gridCol w="1297118">
                  <a:extLst>
                    <a:ext uri="{9D8B030D-6E8A-4147-A177-3AD203B41FA5}">
                      <a16:colId xmlns:a16="http://schemas.microsoft.com/office/drawing/2014/main" val="20000"/>
                    </a:ext>
                  </a:extLst>
                </a:gridCol>
                <a:gridCol w="1214203">
                  <a:extLst>
                    <a:ext uri="{9D8B030D-6E8A-4147-A177-3AD203B41FA5}">
                      <a16:colId xmlns:a16="http://schemas.microsoft.com/office/drawing/2014/main" val="20001"/>
                    </a:ext>
                  </a:extLst>
                </a:gridCol>
                <a:gridCol w="2353456">
                  <a:extLst>
                    <a:ext uri="{9D8B030D-6E8A-4147-A177-3AD203B41FA5}">
                      <a16:colId xmlns:a16="http://schemas.microsoft.com/office/drawing/2014/main" val="20002"/>
                    </a:ext>
                  </a:extLst>
                </a:gridCol>
                <a:gridCol w="2098623">
                  <a:extLst>
                    <a:ext uri="{9D8B030D-6E8A-4147-A177-3AD203B41FA5}">
                      <a16:colId xmlns:a16="http://schemas.microsoft.com/office/drawing/2014/main" val="20003"/>
                    </a:ext>
                  </a:extLst>
                </a:gridCol>
                <a:gridCol w="1866743">
                  <a:extLst>
                    <a:ext uri="{9D8B030D-6E8A-4147-A177-3AD203B41FA5}">
                      <a16:colId xmlns:a16="http://schemas.microsoft.com/office/drawing/2014/main" val="20004"/>
                    </a:ext>
                  </a:extLst>
                </a:gridCol>
              </a:tblGrid>
              <a:tr h="662742">
                <a:tc>
                  <a:txBody>
                    <a:bodyPr/>
                    <a:lstStyle/>
                    <a:p>
                      <a:pPr algn="ctr">
                        <a:buNone/>
                      </a:pPr>
                      <a:r>
                        <a:rPr lang="en-US" altLang="zh-CN" sz="2100" b="1" dirty="0">
                          <a:latin typeface="Times New Roman" panose="02020603050405020304" pitchFamily="18" charset="0"/>
                          <a:cs typeface="Times New Roman" panose="02020603050405020304" pitchFamily="18" charset="0"/>
                        </a:rPr>
                        <a:t>Type </a:t>
                      </a:r>
                      <a:endParaRPr lang="en-US" altLang="zh-CN" sz="21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1" dirty="0">
                          <a:latin typeface="Times New Roman" panose="02020603050405020304" pitchFamily="18" charset="0"/>
                          <a:cs typeface="Times New Roman" panose="02020603050405020304" pitchFamily="18" charset="0"/>
                        </a:rPr>
                        <a:t>Selected outlets</a:t>
                      </a:r>
                      <a:endParaRPr lang="en-US" altLang="zh-CN" sz="21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1" dirty="0">
                          <a:latin typeface="Times New Roman" panose="02020603050405020304" pitchFamily="18" charset="0"/>
                          <a:cs typeface="Times New Roman" panose="02020603050405020304" pitchFamily="18" charset="0"/>
                        </a:rPr>
                        <a:t>Ownership</a:t>
                      </a:r>
                      <a:endParaRPr lang="en-US" altLang="zh-CN" sz="21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1" dirty="0">
                          <a:latin typeface="Times New Roman" panose="02020603050405020304" pitchFamily="18" charset="0"/>
                          <a:cs typeface="Times New Roman" panose="02020603050405020304" pitchFamily="18" charset="0"/>
                        </a:rPr>
                        <a:t>Founding year,  online Presence</a:t>
                      </a:r>
                      <a:endParaRPr lang="en-US" altLang="zh-CN" sz="21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1" dirty="0">
                          <a:latin typeface="Times New Roman" panose="02020603050405020304" pitchFamily="18" charset="0"/>
                          <a:cs typeface="Times New Roman" panose="02020603050405020304" pitchFamily="18" charset="0"/>
                        </a:rPr>
                        <a:t>Circulation </a:t>
                      </a:r>
                      <a:endParaRPr lang="en-US" altLang="zh-CN" sz="21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7232">
                <a:tc>
                  <a:txBody>
                    <a:bodyPr/>
                    <a:lstStyle/>
                    <a:p>
                      <a:pPr algn="ctr">
                        <a:buNone/>
                      </a:pPr>
                      <a:r>
                        <a:rPr lang="en-US" altLang="zh-CN" sz="2100" dirty="0">
                          <a:latin typeface="Times New Roman" panose="02020603050405020304" pitchFamily="18" charset="0"/>
                          <a:cs typeface="Times New Roman" panose="02020603050405020304" pitchFamily="18" charset="0"/>
                        </a:rPr>
                        <a:t>Popular daily</a:t>
                      </a:r>
                      <a:endParaRPr lang="en-US" altLang="zh-CN" sz="21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i="1" dirty="0">
                          <a:latin typeface="Times New Roman" panose="02020603050405020304" pitchFamily="18" charset="0"/>
                          <a:cs typeface="Times New Roman" panose="02020603050405020304" pitchFamily="18" charset="0"/>
                        </a:rPr>
                        <a:t>People’s Daily</a:t>
                      </a:r>
                      <a:endParaRPr lang="en-US" altLang="zh-CN" sz="210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dirty="0">
                          <a:latin typeface="Times New Roman" panose="02020603050405020304" pitchFamily="18" charset="0"/>
                          <a:cs typeface="Times New Roman" panose="02020603050405020304" pitchFamily="18" charset="0"/>
                        </a:rPr>
                        <a:t>People’s Daily Group (owned by China Communist Party)</a:t>
                      </a:r>
                      <a:endParaRPr lang="en-US" altLang="zh-CN" sz="21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dirty="0">
                          <a:latin typeface="Times New Roman" panose="02020603050405020304" pitchFamily="18" charset="0"/>
                          <a:cs typeface="Times New Roman" panose="02020603050405020304" pitchFamily="18" charset="0"/>
                        </a:rPr>
                        <a:t>1948</a:t>
                      </a:r>
                    </a:p>
                    <a:p>
                      <a:pPr algn="ctr">
                        <a:buNone/>
                      </a:pPr>
                      <a:r>
                        <a:rPr lang="en-US" altLang="zh-CN" sz="2100" dirty="0">
                          <a:latin typeface="Times New Roman" panose="02020603050405020304" pitchFamily="18" charset="0"/>
                          <a:cs typeface="Times New Roman" panose="02020603050405020304" pitchFamily="18" charset="0"/>
                        </a:rPr>
                        <a:t>www.people.com.cn</a:t>
                      </a:r>
                      <a:endParaRPr lang="en-US" altLang="zh-CN" sz="21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dirty="0">
                          <a:latin typeface="Times New Roman" panose="02020603050405020304" pitchFamily="18" charset="0"/>
                          <a:cs typeface="Times New Roman" panose="02020603050405020304" pitchFamily="18" charset="0"/>
                          <a:hlinkClick r:id="rId3"/>
                        </a:rPr>
                        <a:t>3.46 million</a:t>
                      </a:r>
                      <a:endParaRPr lang="en-US" altLang="zh-CN" sz="21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5408">
                <a:tc>
                  <a:txBody>
                    <a:bodyPr/>
                    <a:lstStyle/>
                    <a:p>
                      <a:pPr algn="ctr">
                        <a:buNone/>
                      </a:pPr>
                      <a:r>
                        <a:rPr lang="en-US" altLang="zh-CN" sz="2100" b="0" i="0" dirty="0">
                          <a:latin typeface="Times New Roman" panose="02020603050405020304" pitchFamily="18" charset="0"/>
                          <a:cs typeface="Times New Roman" panose="02020603050405020304" pitchFamily="18" charset="0"/>
                        </a:rPr>
                        <a:t>Business daily </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1" dirty="0">
                          <a:latin typeface="Times New Roman" panose="02020603050405020304" pitchFamily="18" charset="0"/>
                          <a:cs typeface="Times New Roman" panose="02020603050405020304" pitchFamily="18" charset="0"/>
                        </a:rPr>
                        <a:t>Economic Daily</a:t>
                      </a:r>
                      <a:endParaRPr lang="en-US" altLang="zh-CN" sz="2100" b="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rPr>
                        <a:t>The Economic Daily Group</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rPr>
                        <a:t>1983</a:t>
                      </a:r>
                      <a:endParaRPr lang="zh-CN" altLang="en-US" sz="2100" b="0" i="0" dirty="0">
                        <a:latin typeface="Times New Roman" panose="02020603050405020304" pitchFamily="18" charset="0"/>
                        <a:cs typeface="Times New Roman" panose="02020603050405020304" pitchFamily="18" charset="0"/>
                      </a:endParaRPr>
                    </a:p>
                    <a:p>
                      <a:pPr algn="ctr">
                        <a:buNone/>
                      </a:pPr>
                      <a:r>
                        <a:rPr lang="zh-CN" altLang="en-US" sz="2100" b="0" i="0" dirty="0">
                          <a:latin typeface="Times New Roman" panose="02020603050405020304" pitchFamily="18" charset="0"/>
                          <a:cs typeface="Times New Roman" panose="02020603050405020304" pitchFamily="18" charset="0"/>
                        </a:rPr>
                        <a:t>http://www.ce.cn</a:t>
                      </a:r>
                      <a:r>
                        <a:rPr lang="en-US" altLang="zh-CN" sz="2100" b="0" i="0" dirty="0">
                          <a:latin typeface="Times New Roman" panose="02020603050405020304" pitchFamily="18" charset="0"/>
                          <a:cs typeface="Times New Roman" panose="02020603050405020304" pitchFamily="18" charset="0"/>
                        </a:rPr>
                        <a:t>/</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hlinkClick r:id="rId4"/>
                        </a:rPr>
                        <a:t>1.15</a:t>
                      </a:r>
                      <a:r>
                        <a:rPr lang="zh-CN" altLang="en-US" sz="2100" b="0" i="0" dirty="0">
                          <a:latin typeface="Times New Roman" panose="02020603050405020304" pitchFamily="18" charset="0"/>
                          <a:cs typeface="Times New Roman" panose="02020603050405020304" pitchFamily="18" charset="0"/>
                          <a:hlinkClick r:id="rId4"/>
                        </a:rPr>
                        <a:t> </a:t>
                      </a:r>
                      <a:r>
                        <a:rPr lang="en-US" altLang="zh-CN" sz="2100" b="0" i="0" dirty="0">
                          <a:latin typeface="Times New Roman" panose="02020603050405020304" pitchFamily="18" charset="0"/>
                          <a:cs typeface="Times New Roman" panose="02020603050405020304" pitchFamily="18" charset="0"/>
                          <a:hlinkClick r:id="rId4"/>
                        </a:rPr>
                        <a:t>million</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9410">
                <a:tc>
                  <a:txBody>
                    <a:bodyPr/>
                    <a:lstStyle/>
                    <a:p>
                      <a:pPr algn="ctr">
                        <a:buNone/>
                      </a:pPr>
                      <a:r>
                        <a:rPr lang="en-US" altLang="zh-CN" sz="2100" b="0" i="0" dirty="0">
                          <a:latin typeface="Times New Roman" panose="02020603050405020304" pitchFamily="18" charset="0"/>
                          <a:cs typeface="Times New Roman" panose="02020603050405020304" pitchFamily="18" charset="0"/>
                        </a:rPr>
                        <a:t>English-language daily</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1" dirty="0">
                          <a:latin typeface="Times New Roman" panose="02020603050405020304" pitchFamily="18" charset="0"/>
                          <a:cs typeface="Times New Roman" panose="02020603050405020304" pitchFamily="18" charset="0"/>
                        </a:rPr>
                        <a:t>China Daily</a:t>
                      </a:r>
                      <a:endParaRPr lang="en-US" altLang="zh-CN" sz="2100" b="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rPr>
                        <a:t>China Daily  Group</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2100" b="0" i="0" dirty="0">
                          <a:latin typeface="Times New Roman" panose="02020603050405020304" pitchFamily="18" charset="0"/>
                          <a:cs typeface="Times New Roman" panose="02020603050405020304" pitchFamily="18" charset="0"/>
                        </a:rPr>
                        <a:t>1981</a:t>
                      </a:r>
                      <a:endParaRPr sz="2100" b="0" i="0" dirty="0">
                        <a:latin typeface="Times New Roman" panose="02020603050405020304" pitchFamily="18" charset="0"/>
                        <a:cs typeface="Times New Roman" panose="02020603050405020304" pitchFamily="18" charset="0"/>
                      </a:endParaRPr>
                    </a:p>
                    <a:p>
                      <a:pPr algn="ctr">
                        <a:buNone/>
                      </a:pPr>
                      <a:r>
                        <a:rPr sz="2100" b="0" i="0" dirty="0">
                          <a:latin typeface="Times New Roman" panose="02020603050405020304" pitchFamily="18" charset="0"/>
                          <a:cs typeface="Times New Roman" panose="02020603050405020304" pitchFamily="18" charset="0"/>
                        </a:rPr>
                        <a:t>https://www.chinadaily.com.cn/</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hlinkClick r:id="rId5"/>
                        </a:rPr>
                        <a:t>0.7</a:t>
                      </a:r>
                      <a:r>
                        <a:rPr lang="zh-CN" altLang="en-US" sz="2100" b="0" i="0" dirty="0">
                          <a:latin typeface="Times New Roman" panose="02020603050405020304" pitchFamily="18" charset="0"/>
                          <a:cs typeface="Times New Roman" panose="02020603050405020304" pitchFamily="18" charset="0"/>
                          <a:hlinkClick r:id="rId5"/>
                        </a:rPr>
                        <a:t> </a:t>
                      </a:r>
                      <a:r>
                        <a:rPr lang="en-US" altLang="zh-CN" sz="2100" b="0" i="0" dirty="0">
                          <a:latin typeface="Times New Roman" panose="02020603050405020304" pitchFamily="18" charset="0"/>
                          <a:cs typeface="Times New Roman" panose="02020603050405020304" pitchFamily="18" charset="0"/>
                          <a:hlinkClick r:id="rId5"/>
                        </a:rPr>
                        <a:t>million</a:t>
                      </a:r>
                      <a:endParaRPr lang="en-US" altLang="zh-CN" sz="21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5461">
                <a:tc>
                  <a:txBody>
                    <a:bodyPr/>
                    <a:lstStyle/>
                    <a:p>
                      <a:pPr algn="ctr">
                        <a:buNone/>
                      </a:pPr>
                      <a:r>
                        <a:rPr lang="en-US" altLang="zh-CN" sz="2100" b="0" i="0" dirty="0">
                          <a:latin typeface="Times New Roman" panose="02020603050405020304" pitchFamily="18" charset="0"/>
                          <a:ea typeface="Times New Roman" panose="02020703060505090304" charset="0"/>
                          <a:cs typeface="Times New Roman" panose="02020603050405020304" pitchFamily="18" charset="0"/>
                        </a:rPr>
                        <a:t>Weekly</a:t>
                      </a:r>
                    </a:p>
                  </a:txBody>
                  <a:tcPr marL="0" marR="0" marT="0" marB="1"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0" i="1" dirty="0" err="1">
                          <a:latin typeface="Times New Roman" panose="02020603050405020304" pitchFamily="18" charset="0"/>
                          <a:ea typeface="Times New Roman" panose="02020703060505090304" charset="0"/>
                          <a:cs typeface="Times New Roman" panose="02020603050405020304" pitchFamily="18" charset="0"/>
                        </a:rPr>
                        <a:t>Liaowang</a:t>
                      </a:r>
                      <a:endParaRPr lang="en-US" altLang="zh-CN" sz="2100" b="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ea typeface="Times New Roman" panose="02020703060505090304" charset="0"/>
                          <a:cs typeface="Times New Roman" panose="02020603050405020304" pitchFamily="18" charset="0"/>
                        </a:rPr>
                        <a:t>Xinhua</a:t>
                      </a: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100" b="0" i="0" dirty="0">
                          <a:latin typeface="Times New Roman" panose="02020603050405020304" pitchFamily="18" charset="0"/>
                          <a:cs typeface="Times New Roman" panose="02020603050405020304" pitchFamily="18" charset="0"/>
                        </a:rPr>
                        <a:t>1981</a:t>
                      </a:r>
                    </a:p>
                    <a:p>
                      <a:pPr algn="ctr">
                        <a:buNone/>
                      </a:pPr>
                      <a:r>
                        <a:rPr lang="en-US" sz="2100" b="0" i="0" dirty="0">
                          <a:latin typeface="Times New Roman" panose="02020603050405020304" pitchFamily="18" charset="0"/>
                          <a:cs typeface="Times New Roman" panose="02020603050405020304" pitchFamily="18" charset="0"/>
                        </a:rPr>
                        <a:t>http://</a:t>
                      </a:r>
                      <a:r>
                        <a:rPr lang="en-US" sz="2100" b="0" i="0" dirty="0" err="1">
                          <a:latin typeface="Times New Roman" panose="02020603050405020304" pitchFamily="18" charset="0"/>
                          <a:cs typeface="Times New Roman" panose="02020603050405020304" pitchFamily="18" charset="0"/>
                        </a:rPr>
                        <a:t>lw.xinhuanet.com</a:t>
                      </a:r>
                      <a:r>
                        <a:rPr lang="en-US" sz="2100" b="0" i="0" dirty="0">
                          <a:latin typeface="Times New Roman" panose="02020603050405020304" pitchFamily="18" charset="0"/>
                          <a:cs typeface="Times New Roman" panose="02020603050405020304" pitchFamily="18" charset="0"/>
                        </a:rPr>
                        <a:t>/</a:t>
                      </a:r>
                      <a:endParaRPr sz="2100" b="0" i="0" dirty="0">
                        <a:latin typeface="Times New Roman" panose="02020603050405020304" pitchFamily="18"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703060505090304"/>
                          <a:ea typeface="Times New Roman" panose="02020703060505090304"/>
                          <a:cs typeface="Times New Roman" panose="02020703060505090304"/>
                          <a:sym typeface="Times New Roman" panose="02020703060505090304"/>
                          <a:hlinkClick r:id="rId6"/>
                        </a:rPr>
                        <a:t>0.9 million</a:t>
                      </a:r>
                      <a:endParaRPr lang="en-US" sz="2100" dirty="0">
                        <a:latin typeface="Times New Roman" panose="02020703060505090304"/>
                        <a:ea typeface="Times New Roman" panose="02020703060505090304"/>
                        <a:cs typeface="Times New Roman" panose="02020703060505090304"/>
                        <a:sym typeface="Times New Roman" panose="02020703060505090304"/>
                      </a:endParaRPr>
                    </a:p>
                  </a:txBody>
                  <a:tcPr marL="0" marR="0" marT="0" marB="1"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3570819288"/>
                  </a:ext>
                </a:extLst>
              </a:tr>
            </a:tbl>
          </a:graphicData>
        </a:graphic>
      </p:graphicFrame>
    </p:spTree>
    <p:extLst>
      <p:ext uri="{BB962C8B-B14F-4D97-AF65-F5344CB8AC3E}">
        <p14:creationId xmlns:p14="http://schemas.microsoft.com/office/powerpoint/2010/main" val="29930375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329854"/>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3</a:t>
            </a:r>
            <a:r>
              <a:rPr lang="en-US" sz="4400" b="1" dirty="0">
                <a:solidFill>
                  <a:srgbClr val="002060"/>
                </a:solidFill>
                <a:latin typeface="Times New Roman" panose="02020603050405020304" pitchFamily="18" charset="0"/>
                <a:cs typeface="Times New Roman" panose="02020603050405020304" pitchFamily="18" charset="0"/>
              </a:rPr>
              <a:t>. Visibility of the EU (n=</a:t>
            </a:r>
            <a:r>
              <a:rPr lang="en-US" altLang="zh-CN" sz="4400" b="1" dirty="0">
                <a:solidFill>
                  <a:srgbClr val="002060"/>
                </a:solidFill>
                <a:latin typeface="Times New Roman" panose="02020603050405020304" pitchFamily="18" charset="0"/>
                <a:cs typeface="Times New Roman" panose="02020603050405020304" pitchFamily="18" charset="0"/>
              </a:rPr>
              <a:t>1254</a:t>
            </a:r>
            <a:r>
              <a:rPr lang="en-US" sz="4400" b="1" dirty="0">
                <a:solidFill>
                  <a:srgbClr val="002060"/>
                </a:solidFill>
                <a:latin typeface="Times New Roman" panose="02020603050405020304" pitchFamily="18" charset="0"/>
                <a:cs typeface="Times New Roman" panose="02020603050405020304" pitchFamily="18" charset="0"/>
              </a:rPr>
              <a:t>) </a:t>
            </a:r>
            <a:endParaRPr lang="en-US"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3701513868"/>
              </p:ext>
            </p:extLst>
          </p:nvPr>
        </p:nvGraphicFramePr>
        <p:xfrm>
          <a:off x="384313" y="1404316"/>
          <a:ext cx="8507895" cy="5142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501258"/>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164201"/>
            <a:ext cx="7886700" cy="723280"/>
          </a:xfrm>
        </p:spPr>
        <p:txBody>
          <a:bodyPr>
            <a:no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Visibility of the </a:t>
            </a:r>
            <a:r>
              <a:rPr lang="en-US" altLang="zh-CN" sz="3200" b="1" dirty="0">
                <a:solidFill>
                  <a:srgbClr val="0070C0"/>
                </a:solidFill>
                <a:latin typeface="Times New Roman" panose="02020603050405020304" pitchFamily="18" charset="0"/>
                <a:cs typeface="Times New Roman" panose="02020603050405020304" pitchFamily="18" charset="0"/>
              </a:rPr>
              <a:t>US,</a:t>
            </a:r>
            <a:r>
              <a:rPr lang="zh-CN" altLang="en-US" sz="3200" b="1" dirty="0">
                <a:solidFill>
                  <a:srgbClr val="0070C0"/>
                </a:solidFill>
                <a:latin typeface="Times New Roman" panose="02020603050405020304" pitchFamily="18" charset="0"/>
                <a:cs typeface="Times New Roman" panose="02020603050405020304" pitchFamily="18" charset="0"/>
              </a:rPr>
              <a:t> </a:t>
            </a:r>
            <a:r>
              <a:rPr lang="en-US" altLang="zh-CN" sz="3200" b="1" dirty="0">
                <a:solidFill>
                  <a:srgbClr val="0070C0"/>
                </a:solidFill>
                <a:latin typeface="Times New Roman" panose="02020603050405020304" pitchFamily="18" charset="0"/>
                <a:cs typeface="Times New Roman" panose="02020603050405020304" pitchFamily="18" charset="0"/>
              </a:rPr>
              <a:t>Russia,</a:t>
            </a:r>
            <a:r>
              <a:rPr lang="zh-CN" altLang="en-US" sz="3200" b="1" dirty="0">
                <a:solidFill>
                  <a:srgbClr val="0070C0"/>
                </a:solidFill>
                <a:latin typeface="Times New Roman" panose="02020603050405020304" pitchFamily="18" charset="0"/>
                <a:cs typeface="Times New Roman" panose="02020603050405020304" pitchFamily="18" charset="0"/>
              </a:rPr>
              <a:t> </a:t>
            </a:r>
            <a:r>
              <a:rPr lang="en-US" altLang="zh-CN" sz="3200" b="1" dirty="0">
                <a:solidFill>
                  <a:srgbClr val="0070C0"/>
                </a:solidFill>
                <a:latin typeface="Times New Roman" panose="02020603050405020304" pitchFamily="18" charset="0"/>
                <a:cs typeface="Times New Roman" panose="02020603050405020304" pitchFamily="18" charset="0"/>
              </a:rPr>
              <a:t>Japan</a:t>
            </a:r>
            <a:r>
              <a:rPr lang="zh-CN" altLang="en-US" sz="3200" b="1" dirty="0">
                <a:solidFill>
                  <a:srgbClr val="0070C0"/>
                </a:solidFill>
                <a:latin typeface="Times New Roman" panose="02020603050405020304" pitchFamily="18" charset="0"/>
                <a:cs typeface="Times New Roman" panose="02020603050405020304" pitchFamily="18" charset="0"/>
              </a:rPr>
              <a:t> </a:t>
            </a:r>
            <a:r>
              <a:rPr lang="en-US" altLang="zh-CN" sz="3200" b="1" dirty="0">
                <a:solidFill>
                  <a:srgbClr val="0070C0"/>
                </a:solidFill>
                <a:latin typeface="Times New Roman" panose="02020603050405020304" pitchFamily="18" charset="0"/>
                <a:cs typeface="Times New Roman" panose="02020603050405020304" pitchFamily="18" charset="0"/>
              </a:rPr>
              <a:t>and</a:t>
            </a:r>
            <a:r>
              <a:rPr lang="zh-CN" altLang="en-US" sz="32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EU</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218995684"/>
              </p:ext>
            </p:extLst>
          </p:nvPr>
        </p:nvGraphicFramePr>
        <p:xfrm>
          <a:off x="384313" y="887480"/>
          <a:ext cx="8759687" cy="597051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BF57A3E-8F58-6B42-B048-A74A2942E7DA}"/>
              </a:ext>
            </a:extLst>
          </p:cNvPr>
          <p:cNvSpPr/>
          <p:nvPr/>
        </p:nvSpPr>
        <p:spPr>
          <a:xfrm>
            <a:off x="4277532" y="3564835"/>
            <a:ext cx="811302" cy="2835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53F53B-D531-EC45-B75F-639C466C5C1D}"/>
              </a:ext>
            </a:extLst>
          </p:cNvPr>
          <p:cNvSpPr/>
          <p:nvPr/>
        </p:nvSpPr>
        <p:spPr>
          <a:xfrm>
            <a:off x="7991061" y="3564835"/>
            <a:ext cx="649356" cy="2935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59415"/>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61171" y="628028"/>
            <a:ext cx="7886700" cy="723280"/>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EU’s appearance on Front Page</a:t>
            </a:r>
            <a:endParaRPr lang="en-US" sz="36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409869552"/>
              </p:ext>
            </p:extLst>
          </p:nvPr>
        </p:nvGraphicFramePr>
        <p:xfrm>
          <a:off x="450574" y="1258543"/>
          <a:ext cx="8507895" cy="5142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1555191"/>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588271"/>
            <a:ext cx="7886700" cy="723280"/>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Average length of EU-news (major/2</a:t>
            </a:r>
            <a:r>
              <a:rPr lang="en-US" sz="3600" b="1" baseline="30000" dirty="0">
                <a:solidFill>
                  <a:srgbClr val="0070C0"/>
                </a:solidFill>
                <a:latin typeface="Times New Roman" panose="02020603050405020304" pitchFamily="18" charset="0"/>
                <a:cs typeface="Times New Roman" panose="02020603050405020304" pitchFamily="18" charset="0"/>
              </a:rPr>
              <a:t>nd</a:t>
            </a:r>
            <a:r>
              <a:rPr lang="en-US" sz="3600" b="1" dirty="0">
                <a:solidFill>
                  <a:srgbClr val="0070C0"/>
                </a:solidFill>
                <a:latin typeface="Times New Roman" panose="02020603050405020304" pitchFamily="18" charset="0"/>
                <a:cs typeface="Times New Roman" panose="02020603050405020304" pitchFamily="18" charset="0"/>
              </a:rPr>
              <a:t>) </a:t>
            </a:r>
            <a:endParaRPr lang="en-US" sz="36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C4621659-607A-E261-34EE-24792090D303}"/>
              </a:ext>
            </a:extLst>
          </p:cNvPr>
          <p:cNvGraphicFramePr>
            <a:graphicFrameLocks noGrp="1"/>
          </p:cNvGraphicFramePr>
          <p:nvPr>
            <p:ph idx="1"/>
            <p:extLst>
              <p:ext uri="{D42A27DB-BD31-4B8C-83A1-F6EECF244321}">
                <p14:modId xmlns:p14="http://schemas.microsoft.com/office/powerpoint/2010/main" val="3685707916"/>
              </p:ext>
            </p:extLst>
          </p:nvPr>
        </p:nvGraphicFramePr>
        <p:xfrm>
          <a:off x="482876" y="1417567"/>
          <a:ext cx="8032474" cy="5103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106165"/>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BD80C5A6E3BE6B41A2427F16147D47A40053312233075A4069A30329A9D6153650009586967373366D408193C318443E5EA6" ma:contentTypeVersion="27" ma:contentTypeDescription="Solar Project Document Content Type - extends Solar Document; published by the Content Type Hub" ma:contentTypeScope="" ma:versionID="7eae6a073d63c4fe4b45dfbfa865ac1f">
  <xsd:schema xmlns:xsd="http://www.w3.org/2001/XMLSchema" xmlns:xs="http://www.w3.org/2001/XMLSchema" xmlns:p="http://schemas.microsoft.com/office/2006/metadata/properties" xmlns:ns2="6f562838-09de-4b65-939a-432777c5c6ca" targetNamespace="http://schemas.microsoft.com/office/2006/metadata/properties" ma:root="true" ma:fieldsID="3d15cd97b99b53dcbe5cc11303294add" ns2:_="">
    <xsd:import namespace="6f562838-09de-4b65-939a-432777c5c6ca"/>
    <xsd:element name="properties">
      <xsd:complexType>
        <xsd:sequence>
          <xsd:element name="documentManagement">
            <xsd:complexType>
              <xsd:all>
                <xsd:element ref="ns2:c2d7d53541144364bb9d71f286b51f7e" minOccurs="0"/>
                <xsd:element ref="ns2:TaxCatchAll" minOccurs="0"/>
                <xsd:element ref="ns2:TaxCatchAllLabel" minOccurs="0"/>
                <xsd:element ref="ns2:jb15094b84d04db39a8de0b202a5649b" minOccurs="0"/>
                <xsd:element ref="ns2:a01561942c7d47699e3a361a6a580934" minOccurs="0"/>
                <xsd:element ref="ns2:SolarAuthor" minOccurs="0"/>
                <xsd:element ref="ns2:ece120804c3e4f2e81afd96eec8909f4" minOccurs="0"/>
                <xsd:element ref="ns2:i7a4717f7d5d4c169373d4bfa77876ba" minOccurs="0"/>
                <xsd:element ref="ns2:b0b6db7483f14678a4ad7fdce99521be" minOccurs="0"/>
                <xsd:element ref="ns2:beaf417fcb4a4faab8ee781c2aab710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62838-09de-4b65-939a-432777c5c6ca" elementFormDefault="qualified">
    <xsd:import namespace="http://schemas.microsoft.com/office/2006/documentManagement/types"/>
    <xsd:import namespace="http://schemas.microsoft.com/office/infopath/2007/PartnerControls"/>
    <xsd:element name="c2d7d53541144364bb9d71f286b51f7e" ma:index="8" ma:taxonomy="true" ma:internalName="c2d7d53541144364bb9d71f286b51f7e" ma:taxonomyFieldName="SolarLocation" ma:displayName="Location" ma:readOnly="false" ma:fieldId="{c2d7d535-4114-4364-bb9d-71f286b51f7e}" ma:taxonomyMulti="true" ma:sspId="b9d2b188-b8f0-4527-ab9c-6ed07e2b5a47" ma:termSetId="91c000f1-3349-4c42-8265-e80d17e1367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25b267e-f454-459f-aa78-71222e61a69d}" ma:internalName="TaxCatchAll" ma:showField="CatchAllData" ma:web="f2116379-9b18-4ff7-9c13-0eb7c38425b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25b267e-f454-459f-aa78-71222e61a69d}" ma:internalName="TaxCatchAllLabel" ma:readOnly="true" ma:showField="CatchAllDataLabel" ma:web="f2116379-9b18-4ff7-9c13-0eb7c38425b0">
      <xsd:complexType>
        <xsd:complexContent>
          <xsd:extension base="dms:MultiChoiceLookup">
            <xsd:sequence>
              <xsd:element name="Value" type="dms:Lookup" maxOccurs="unbounded" minOccurs="0" nillable="true"/>
            </xsd:sequence>
          </xsd:extension>
        </xsd:complexContent>
      </xsd:complexType>
    </xsd:element>
    <xsd:element name="jb15094b84d04db39a8de0b202a5649b" ma:index="12" nillable="true" ma:taxonomy="true" ma:internalName="jb15094b84d04db39a8de0b202a5649b" ma:taxonomyFieldName="SolarBusinessUnit" ma:displayName="Business Unit" ma:readOnly="false" ma:fieldId="{3b15094b-84d0-4db3-9a8d-e0b202a5649b}" ma:taxonomyMulti="true" ma:sspId="b9d2b188-b8f0-4527-ab9c-6ed07e2b5a47" ma:termSetId="9862a471-922d-4dbf-86ff-7f9443f4b69d" ma:anchorId="00000000-0000-0000-0000-000000000000" ma:open="false" ma:isKeyword="false">
      <xsd:complexType>
        <xsd:sequence>
          <xsd:element ref="pc:Terms" minOccurs="0" maxOccurs="1"/>
        </xsd:sequence>
      </xsd:complexType>
    </xsd:element>
    <xsd:element name="a01561942c7d47699e3a361a6a580934" ma:index="14" ma:taxonomy="true" ma:internalName="a01561942c7d47699e3a361a6a580934" ma:taxonomyFieldName="SolarDepartment" ma:displayName="Department" ma:readOnly="false" ma:fieldId="{a0156194-2c7d-4769-9e3a-361a6a580934}" ma:taxonomyMulti="true" ma:sspId="b9d2b188-b8f0-4527-ab9c-6ed07e2b5a47" ma:termSetId="a2a9cd89-8956-43cd-8902-c890ec3194cb" ma:anchorId="00000000-0000-0000-0000-000000000000" ma:open="false" ma:isKeyword="false">
      <xsd:complexType>
        <xsd:sequence>
          <xsd:element ref="pc:Terms" minOccurs="0" maxOccurs="1"/>
        </xsd:sequence>
      </xsd:complexType>
    </xsd:element>
    <xsd:element name="SolarAuthor" ma:index="16" nillable="true" ma:displayName="Content Author" ma:description="Please specify the author of the content" ma:SharePointGroup="0" ma:internalName="Solar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e120804c3e4f2e81afd96eec8909f4" ma:index="17" ma:taxonomy="true" ma:internalName="ece120804c3e4f2e81afd96eec8909f4" ma:taxonomyFieldName="SolarCategory" ma:displayName="Category" ma:readOnly="false" ma:fieldId="{ece12080-4c3e-4f2e-81af-d96eec8909f4}" ma:sspId="b9d2b188-b8f0-4527-ab9c-6ed07e2b5a47" ma:termSetId="af3054d5-0efb-4d05-9185-ffb492b046bd" ma:anchorId="00000000-0000-0000-0000-000000000000" ma:open="false" ma:isKeyword="false">
      <xsd:complexType>
        <xsd:sequence>
          <xsd:element ref="pc:Terms" minOccurs="0" maxOccurs="1"/>
        </xsd:sequence>
      </xsd:complexType>
    </xsd:element>
    <xsd:element name="i7a4717f7d5d4c169373d4bfa77876ba" ma:index="19" ma:taxonomy="true" ma:internalName="i7a4717f7d5d4c169373d4bfa77876ba" ma:taxonomyFieldName="SolarDocumentType" ma:displayName="Document Type" ma:fieldId="{27a4717f-7d5d-4c16-9373-d4bfa77876ba}" ma:sspId="b9d2b188-b8f0-4527-ab9c-6ed07e2b5a47" ma:termSetId="3becb80b-35bf-4675-a7f1-fd97918282bf" ma:anchorId="00000000-0000-0000-0000-000000000000" ma:open="false" ma:isKeyword="false">
      <xsd:complexType>
        <xsd:sequence>
          <xsd:element ref="pc:Terms" minOccurs="0" maxOccurs="1"/>
        </xsd:sequence>
      </xsd:complexType>
    </xsd:element>
    <xsd:element name="b0b6db7483f14678a4ad7fdce99521be" ma:index="21" nillable="true" ma:taxonomy="true" ma:internalName="b0b6db7483f14678a4ad7fdce99521be" ma:taxonomyFieldName="InformationValue" ma:displayName="Information Value" ma:default="" ma:fieldId="{b0b6db74-83f1-4678-a4ad-7fdce99521be}" ma:sspId="b9d2b188-b8f0-4527-ab9c-6ed07e2b5a47" ma:termSetId="34b0f4c5-defa-4470-bf4b-1423e5dab3a3" ma:anchorId="00000000-0000-0000-0000-000000000000" ma:open="false" ma:isKeyword="false">
      <xsd:complexType>
        <xsd:sequence>
          <xsd:element ref="pc:Terms" minOccurs="0" maxOccurs="1"/>
        </xsd:sequence>
      </xsd:complexType>
    </xsd:element>
    <xsd:element name="beaf417fcb4a4faab8ee781c2aab7105" ma:index="23" nillable="true" ma:taxonomy="true" ma:internalName="beaf417fcb4a4faab8ee781c2aab7105" ma:taxonomyFieldName="SolarRecordOutcome" ma:displayName="Record Outcome" ma:fieldId="{beaf417f-cb4a-4faa-b8ee-781c2aab7105}" ma:sspId="b9d2b188-b8f0-4527-ab9c-6ed07e2b5a47" ma:termSetId="1c7376b3-8ddf-4288-95f1-75a2960d122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9d2b188-b8f0-4527-ab9c-6ed07e2b5a47" ContentTypeId="0x010100BD80C5A6E3BE6B41A2427F16147D47A40053312233075A4069A30329A9D6153650" PreviousValue="true" LastSyncTimeStamp="2021-10-07T20:07:13.39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2d7d53541144364bb9d71f286b51f7e xmlns="6f562838-09de-4b65-939a-432777c5c6ca">
      <Terms xmlns="http://schemas.microsoft.com/office/infopath/2007/PartnerControls">
        <TermInfo xmlns="http://schemas.microsoft.com/office/infopath/2007/PartnerControls">
          <TermName xmlns="http://schemas.microsoft.com/office/infopath/2007/PartnerControls">Ilam</TermName>
          <TermId xmlns="http://schemas.microsoft.com/office/infopath/2007/PartnerControls">17015150-e7d5-4990-b358-e90ea571f1b0</TermId>
        </TermInfo>
      </Terms>
    </c2d7d53541144364bb9d71f286b51f7e>
    <b0b6db7483f14678a4ad7fdce99521be xmlns="6f562838-09de-4b65-939a-432777c5c6ca">
      <Terms xmlns="http://schemas.microsoft.com/office/infopath/2007/PartnerControls"/>
    </b0b6db7483f14678a4ad7fdce99521be>
    <beaf417fcb4a4faab8ee781c2aab7105 xmlns="6f562838-09de-4b65-939a-432777c5c6ca">
      <Terms xmlns="http://schemas.microsoft.com/office/infopath/2007/PartnerControls"/>
    </beaf417fcb4a4faab8ee781c2aab7105>
    <a01561942c7d47699e3a361a6a580934 xmlns="6f562838-09de-4b65-939a-432777c5c6ca">
      <Terms xmlns="http://schemas.microsoft.com/office/infopath/2007/PartnerControls">
        <TermInfo xmlns="http://schemas.microsoft.com/office/infopath/2007/PartnerControls">
          <TermName xmlns="http://schemas.microsoft.com/office/infopath/2007/PartnerControls">Arts</TermName>
          <TermId xmlns="http://schemas.microsoft.com/office/infopath/2007/PartnerControls">0bab0b67-4c47-44f0-b6c4-3d9931187703</TermId>
        </TermInfo>
      </Terms>
    </a01561942c7d47699e3a361a6a580934>
    <i7a4717f7d5d4c169373d4bfa77876ba xmlns="6f562838-09de-4b65-939a-432777c5c6ca">
      <Terms xmlns="http://schemas.microsoft.com/office/infopath/2007/PartnerControls">
        <TermInfo xmlns="http://schemas.microsoft.com/office/infopath/2007/PartnerControls">
          <TermName xmlns="http://schemas.microsoft.com/office/infopath/2007/PartnerControls">Project Document [Information]</TermName>
          <TermId xmlns="http://schemas.microsoft.com/office/infopath/2007/PartnerControls">1d129e84-9db2-4df6-a74b-09dd873e3970</TermId>
        </TermInfo>
      </Terms>
    </i7a4717f7d5d4c169373d4bfa77876ba>
    <jb15094b84d04db39a8de0b202a5649b xmlns="6f562838-09de-4b65-939a-432777c5c6ca">
      <Terms xmlns="http://schemas.microsoft.com/office/infopath/2007/PartnerControls"/>
    </jb15094b84d04db39a8de0b202a5649b>
    <SolarAuthor xmlns="6f562838-09de-4b65-939a-432777c5c6ca">
      <UserInfo>
        <DisplayName/>
        <AccountId xsi:nil="true"/>
        <AccountType/>
      </UserInfo>
    </SolarAuthor>
    <TaxCatchAll xmlns="6f562838-09de-4b65-939a-432777c5c6ca">
      <Value>4</Value>
      <Value>3</Value>
      <Value>2</Value>
      <Value>1</Value>
    </TaxCatchAll>
    <ece120804c3e4f2e81afd96eec8909f4 xmlns="6f562838-09de-4b65-939a-432777c5c6ca">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1b523ed0-c261-4ad9-b790-ca7c80e7725e</TermId>
        </TermInfo>
      </Terms>
    </ece120804c3e4f2e81afd96eec8909f4>
  </documentManagement>
</p:properties>
</file>

<file path=customXml/itemProps1.xml><?xml version="1.0" encoding="utf-8"?>
<ds:datastoreItem xmlns:ds="http://schemas.openxmlformats.org/officeDocument/2006/customXml" ds:itemID="{45EE6615-00FF-4A74-B905-4E28B9FA220C}"/>
</file>

<file path=customXml/itemProps2.xml><?xml version="1.0" encoding="utf-8"?>
<ds:datastoreItem xmlns:ds="http://schemas.openxmlformats.org/officeDocument/2006/customXml" ds:itemID="{9B3AA094-5861-460F-AF10-F6CBC4D2DE61}"/>
</file>

<file path=customXml/itemProps3.xml><?xml version="1.0" encoding="utf-8"?>
<ds:datastoreItem xmlns:ds="http://schemas.openxmlformats.org/officeDocument/2006/customXml" ds:itemID="{E2407DA2-98C2-4C10-91B0-AA95C73C82BD}"/>
</file>

<file path=customXml/itemProps4.xml><?xml version="1.0" encoding="utf-8"?>
<ds:datastoreItem xmlns:ds="http://schemas.openxmlformats.org/officeDocument/2006/customXml" ds:itemID="{D349B5B1-687B-49DA-81E2-50756B76FD07}"/>
</file>

<file path=docProps/app.xml><?xml version="1.0" encoding="utf-8"?>
<Properties xmlns="http://schemas.openxmlformats.org/officeDocument/2006/extended-properties" xmlns:vt="http://schemas.openxmlformats.org/officeDocument/2006/docPropsVTypes">
  <Template>Office Theme</Template>
  <TotalTime>6371</TotalTime>
  <Words>3912</Words>
  <Application>Microsoft Macintosh PowerPoint</Application>
  <PresentationFormat>On-screen Show (4:3)</PresentationFormat>
  <Paragraphs>419</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AppleSystemUIFont</vt:lpstr>
      <vt:lpstr>等线</vt:lpstr>
      <vt:lpstr>宋体</vt:lpstr>
      <vt:lpstr>Times New Roman Regular</vt:lpstr>
      <vt:lpstr>Arial</vt:lpstr>
      <vt:lpstr>Calibri</vt:lpstr>
      <vt:lpstr>Calibri Light</vt:lpstr>
      <vt:lpstr>Helvetica Neue</vt:lpstr>
      <vt:lpstr>Times New Roman</vt:lpstr>
      <vt:lpstr>Office Theme</vt:lpstr>
      <vt:lpstr>EXPECT: China’s Perception of and Expectation on EU The case of Printed media</vt:lpstr>
      <vt:lpstr>PowerPoint Presentation</vt:lpstr>
      <vt:lpstr>PowerPoint Presentation</vt:lpstr>
      <vt:lpstr>PowerPoint Presentation</vt:lpstr>
      <vt:lpstr>PowerPoint Presentation</vt:lpstr>
      <vt:lpstr>3. Visibility of the EU (n=1254) </vt:lpstr>
      <vt:lpstr>Visibility of the US, Russia, Japan and EU</vt:lpstr>
      <vt:lpstr>EU’s appearance on Front Page</vt:lpstr>
      <vt:lpstr>Average length of EU-news (major/2nd) </vt:lpstr>
      <vt:lpstr>PowerPoint Presentation</vt:lpstr>
      <vt:lpstr>PowerPoint Presentation</vt:lpstr>
      <vt:lpstr>The Belt and Road Initiative in EU-related news (n=1254) </vt:lpstr>
      <vt:lpstr>Other hot issues in EU-related news (n=1254) </vt:lpstr>
      <vt:lpstr>4. Sources (n=1254)</vt:lpstr>
      <vt:lpstr>Sources of EU news</vt:lpstr>
      <vt:lpstr>Editorials</vt:lpstr>
      <vt:lpstr>5. Centrality (n=1254)</vt:lpstr>
      <vt:lpstr>6. Domesticity (n=1254)</vt:lpstr>
      <vt:lpstr>Domesticity (Major/2nd, n=498)</vt:lpstr>
      <vt:lpstr>Centrality of EU in Local news</vt:lpstr>
      <vt:lpstr>7. EU actions (Main/2nd focus, n=498)</vt:lpstr>
      <vt:lpstr>Intra-EU actions (Major/2nd)</vt:lpstr>
      <vt:lpstr>Sub-frame of intra-EU actions  (Main/2nd focus)</vt:lpstr>
      <vt:lpstr>Extra-EU actions (Major/2nd)</vt:lpstr>
      <vt:lpstr>Sub-frame of extra-EU actions  (Main/2nd focus)</vt:lpstr>
      <vt:lpstr>8. Bilateral relation (Main/2nd focus)</vt:lpstr>
      <vt:lpstr>Bilateral relation with China (Main/2nd focus)</vt:lpstr>
      <vt:lpstr>9. Evaluation of EU (Major/2nd, n=498)</vt:lpstr>
      <vt:lpstr>Evaluation of intra-EU actions</vt:lpstr>
      <vt:lpstr>Evaluation of extra-EU actions</vt:lpstr>
      <vt:lpstr>Evaluation of EU (Main/2nd focus , n=498)</vt:lpstr>
      <vt:lpstr>10. Expectation on EU  (Main/2nd focus , n=499, 808 expectations in total)</vt:lpstr>
      <vt:lpstr>China’s Expectation on EU</vt:lpstr>
      <vt:lpstr>Reported EU’s self-expectation</vt:lpstr>
      <vt:lpstr>Visual images of EU (2020)</vt:lpstr>
      <vt:lpstr>Visual images of EU (2021)</vt:lpstr>
      <vt:lpstr>Conclusions</vt:lpstr>
      <vt:lpstr>Conclusions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Global Influence …                                                                                  PERCEPTIONS &amp;                                           EXPECTATIONS                                          of the EU from                                         10 Strategic Partners</dc:title>
  <dc:creator>LAI</dc:creator>
  <cp:lastModifiedBy>Huang Yijia</cp:lastModifiedBy>
  <cp:revision>1167</cp:revision>
  <cp:lastPrinted>2022-09-20T15:30:31Z</cp:lastPrinted>
  <dcterms:created xsi:type="dcterms:W3CDTF">2020-01-18T04:31:39Z</dcterms:created>
  <dcterms:modified xsi:type="dcterms:W3CDTF">2022-09-25T14:37:34Z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0x010100BD80C5A6E3BE6B41A2427F16147D47A40053312233075A4069A30329A9D6153650009586967373366D408193C318443E5EA6</vt:lpwstr>
  </property>
  <property fmtid="{D5CDD505-2E9C-101B-9397-08002B2CF9AE}" pid="3" name="SolarRecordOutcome">
    <vt:lpwstr/>
  </property>
  <property fmtid="{D5CDD505-2E9C-101B-9397-08002B2CF9AE}" pid="4" name="InformationValue">
    <vt:lpwstr/>
  </property>
  <property fmtid="{D5CDD505-2E9C-101B-9397-08002B2CF9AE}" pid="5" name="SolarDocumentType">
    <vt:lpwstr>4;#Project Document [Information]|1d129e84-9db2-4df6-a74b-09dd873e3970</vt:lpwstr>
  </property>
  <property fmtid="{D5CDD505-2E9C-101B-9397-08002B2CF9AE}" pid="6" name="MediaServiceImageTags">
    <vt:lpwstr/>
  </property>
  <property fmtid="{D5CDD505-2E9C-101B-9397-08002B2CF9AE}" pid="7" name="SolarCategory">
    <vt:lpwstr>3;#Project|1b523ed0-c261-4ad9-b790-ca7c80e7725e</vt:lpwstr>
  </property>
  <property fmtid="{D5CDD505-2E9C-101B-9397-08002B2CF9AE}" pid="8" name="lcf76f155ced4ddcb4097134ff3c332f">
    <vt:lpwstr/>
  </property>
  <property fmtid="{D5CDD505-2E9C-101B-9397-08002B2CF9AE}" pid="9" name="SolarLocation">
    <vt:lpwstr>1;#Ilam|17015150-e7d5-4990-b358-e90ea571f1b0</vt:lpwstr>
  </property>
  <property fmtid="{D5CDD505-2E9C-101B-9397-08002B2CF9AE}" pid="10" name="SolarDepartment">
    <vt:lpwstr>2;#Arts|0bab0b67-4c47-44f0-b6c4-3d9931187703</vt:lpwstr>
  </property>
  <property fmtid="{D5CDD505-2E9C-101B-9397-08002B2CF9AE}" pid="11" name="SolarBusinessUnit">
    <vt:lpwstr/>
  </property>
</Properties>
</file>