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omments/comment1.xml" ContentType="application/vnd.openxmlformats-officedocument.presentationml.comment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colors15.xml" ContentType="application/vnd.ms-office.chartcolorstyle+xml"/>
  <Override PartName="/ppt/comments/comment2.xml" ContentType="application/vnd.openxmlformats-officedocument.presentationml.comment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5.xml" ContentType="application/vnd.ms-office.chartstyl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652" r:id="rId3"/>
    <p:sldId id="468" r:id="rId4"/>
    <p:sldId id="714" r:id="rId5"/>
    <p:sldId id="664" r:id="rId6"/>
    <p:sldId id="713" r:id="rId7"/>
    <p:sldId id="661" r:id="rId8"/>
    <p:sldId id="771" r:id="rId9"/>
    <p:sldId id="718" r:id="rId10"/>
    <p:sldId id="708" r:id="rId11"/>
    <p:sldId id="707" r:id="rId12"/>
    <p:sldId id="687" r:id="rId13"/>
    <p:sldId id="690" r:id="rId14"/>
    <p:sldId id="701" r:id="rId15"/>
    <p:sldId id="702" r:id="rId16"/>
    <p:sldId id="711" r:id="rId17"/>
    <p:sldId id="672" r:id="rId18"/>
    <p:sldId id="691" r:id="rId19"/>
    <p:sldId id="693" r:id="rId20"/>
    <p:sldId id="670" r:id="rId21"/>
    <p:sldId id="709" r:id="rId22"/>
    <p:sldId id="673" r:id="rId23"/>
    <p:sldId id="697" r:id="rId24"/>
    <p:sldId id="679" r:id="rId25"/>
    <p:sldId id="772" r:id="rId26"/>
    <p:sldId id="699" r:id="rId27"/>
    <p:sldId id="694" r:id="rId28"/>
    <p:sldId id="680" r:id="rId29"/>
    <p:sldId id="700" r:id="rId30"/>
    <p:sldId id="705" r:id="rId31"/>
    <p:sldId id="706" r:id="rId32"/>
    <p:sldId id="689" r:id="rId33"/>
    <p:sldId id="683" r:id="rId34"/>
    <p:sldId id="686" r:id="rId35"/>
    <p:sldId id="703" r:id="rId36"/>
    <p:sldId id="704" r:id="rId37"/>
    <p:sldId id="685" r:id="rId38"/>
    <p:sldId id="710" r:id="rId39"/>
    <p:sldId id="288" r:id="rId40"/>
    <p:sldId id="770" r:id="rId41"/>
    <p:sldId id="73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" initials="SY" lastIdx="23" clrIdx="0">
    <p:extLst>
      <p:ext uri="{19B8F6BF-5375-455C-9EA6-DF929625EA0E}">
        <p15:presenceInfo xmlns:p15="http://schemas.microsoft.com/office/powerpoint/2012/main" userId="LAI" providerId="None"/>
      </p:ext>
    </p:extLst>
  </p:cmAuthor>
  <p:cmAuthor id="2" name="C" initials="SY" lastIdx="48" clrIdx="1">
    <p:extLst>
      <p:ext uri="{19B8F6BF-5375-455C-9EA6-DF929625EA0E}">
        <p15:presenceInfo xmlns:p15="http://schemas.microsoft.com/office/powerpoint/2012/main" userId="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52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customXml" Target="../customXml/item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  <c:pt idx="4">
                  <c:v>Sekai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</c:v>
                </c:pt>
                <c:pt idx="1">
                  <c:v>156</c:v>
                </c:pt>
                <c:pt idx="2">
                  <c:v>499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  <c:pt idx="4">
                  <c:v>Sekai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311</c:v>
                </c:pt>
                <c:pt idx="1">
                  <c:v>232</c:v>
                </c:pt>
                <c:pt idx="2">
                  <c:v>627</c:v>
                </c:pt>
                <c:pt idx="3">
                  <c:v>42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34720221629446E-2"/>
          <c:y val="6.543266920562027E-2"/>
          <c:w val="0.75793589366112313"/>
          <c:h val="0.697886719921041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Sheet1!$C$2:$D$8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164</c:v>
                </c:pt>
                <c:pt idx="1">
                  <c:v>252</c:v>
                </c:pt>
                <c:pt idx="2">
                  <c:v>122</c:v>
                </c:pt>
                <c:pt idx="3">
                  <c:v>196</c:v>
                </c:pt>
                <c:pt idx="4">
                  <c:v>340</c:v>
                </c:pt>
                <c:pt idx="5">
                  <c:v>4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Sheet1!$C$2:$D$8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36</c:v>
                </c:pt>
                <c:pt idx="5">
                  <c:v>15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4-472D-A356-3911AFA63ED1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Sheet1!$C$2:$D$8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51</c:v>
                </c:pt>
                <c:pt idx="1">
                  <c:v>58</c:v>
                </c:pt>
                <c:pt idx="2">
                  <c:v>27</c:v>
                </c:pt>
                <c:pt idx="3">
                  <c:v>33</c:v>
                </c:pt>
                <c:pt idx="4">
                  <c:v>123</c:v>
                </c:pt>
                <c:pt idx="5">
                  <c:v>23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64-472D-A356-3911AFA63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61857545256503"/>
          <c:y val="0.27790835328309649"/>
          <c:w val="0.10706314546665185"/>
          <c:h val="0.17621328153270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34720221629446E-2"/>
          <c:y val="6.543266920562027E-2"/>
          <c:w val="0.86839799974024123"/>
          <c:h val="0.697886719921041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D6-4184-8794-AB0A167F1C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D6-4184-8794-AB0A167F1C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D6-4184-8794-AB0A167F1C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D6-4184-8794-AB0A167F1C7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D6-4184-8794-AB0A167F1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87</c:v>
                </c:pt>
                <c:pt idx="1">
                  <c:v>104</c:v>
                </c:pt>
                <c:pt idx="2">
                  <c:v>48</c:v>
                </c:pt>
                <c:pt idx="3">
                  <c:v>67</c:v>
                </c:pt>
                <c:pt idx="4">
                  <c:v>134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57</c:v>
                </c:pt>
                <c:pt idx="1">
                  <c:v>92</c:v>
                </c:pt>
                <c:pt idx="2">
                  <c:v>39</c:v>
                </c:pt>
                <c:pt idx="3">
                  <c:v>65</c:v>
                </c:pt>
                <c:pt idx="4">
                  <c:v>137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4-472D-A356-3911AFA63ED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74</c:v>
                </c:pt>
                <c:pt idx="1">
                  <c:v>115</c:v>
                </c:pt>
                <c:pt idx="2">
                  <c:v>69</c:v>
                </c:pt>
                <c:pt idx="3">
                  <c:v>100</c:v>
                </c:pt>
                <c:pt idx="4">
                  <c:v>228</c:v>
                </c:pt>
                <c:pt idx="5">
                  <c:v>6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4184-8794-AB0A167F1C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3295650686803"/>
          <c:y val="5.0462979879715986E-2"/>
          <c:w val="0.72211034574357114"/>
          <c:h val="0.702876616363009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EU/Europe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103</c:v>
                </c:pt>
                <c:pt idx="1">
                  <c:v>144</c:v>
                </c:pt>
                <c:pt idx="2">
                  <c:v>66</c:v>
                </c:pt>
                <c:pt idx="3">
                  <c:v>98</c:v>
                </c:pt>
                <c:pt idx="4">
                  <c:v>207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36</c:v>
                </c:pt>
                <c:pt idx="1">
                  <c:v>53</c:v>
                </c:pt>
                <c:pt idx="2">
                  <c:v>33</c:v>
                </c:pt>
                <c:pt idx="3">
                  <c:v>44</c:v>
                </c:pt>
                <c:pt idx="4">
                  <c:v>110</c:v>
                </c:pt>
                <c:pt idx="5">
                  <c:v>6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</c:v>
                </c:pt>
                <c:pt idx="1">
                  <c:v>39</c:v>
                </c:pt>
                <c:pt idx="2">
                  <c:v>10</c:v>
                </c:pt>
                <c:pt idx="3">
                  <c:v>23</c:v>
                </c:pt>
                <c:pt idx="4">
                  <c:v>36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60</c:v>
                </c:pt>
                <c:pt idx="1">
                  <c:v>54</c:v>
                </c:pt>
                <c:pt idx="2">
                  <c:v>35</c:v>
                </c:pt>
                <c:pt idx="3">
                  <c:v>53</c:v>
                </c:pt>
                <c:pt idx="4">
                  <c:v>118</c:v>
                </c:pt>
                <c:pt idx="5">
                  <c:v>7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1-4DE9-87AB-8BBF18F67A5F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3rd country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17</c:v>
                </c:pt>
                <c:pt idx="1">
                  <c:v>45</c:v>
                </c:pt>
                <c:pt idx="2">
                  <c:v>15</c:v>
                </c:pt>
                <c:pt idx="3">
                  <c:v>24</c:v>
                </c:pt>
                <c:pt idx="4">
                  <c:v>48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1-4DE9-87AB-8BBF18F67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4353056778439321"/>
          <c:h val="0.2936888025545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3295650686803"/>
          <c:y val="5.0462979879715986E-2"/>
          <c:w val="0.72211034574357114"/>
          <c:h val="0.702876616363009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EU/Europe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123</c:v>
                </c:pt>
                <c:pt idx="1">
                  <c:v>53</c:v>
                </c:pt>
                <c:pt idx="2">
                  <c:v>80</c:v>
                </c:pt>
                <c:pt idx="3">
                  <c:v>167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13</c:v>
                </c:pt>
                <c:pt idx="1">
                  <c:v>17</c:v>
                </c:pt>
                <c:pt idx="2">
                  <c:v>6</c:v>
                </c:pt>
                <c:pt idx="3">
                  <c:v>14</c:v>
                </c:pt>
                <c:pt idx="4">
                  <c:v>35</c:v>
                </c:pt>
                <c:pt idx="5">
                  <c:v>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23</c:v>
                </c:pt>
                <c:pt idx="1">
                  <c:v>4</c:v>
                </c:pt>
                <c:pt idx="2">
                  <c:v>15</c:v>
                </c:pt>
                <c:pt idx="3">
                  <c:v>14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Sheet1!$F$3:$F$8</c:f>
              <c:numCache>
                <c:formatCode>General</c:formatCode>
                <c:ptCount val="6"/>
                <c:pt idx="0">
                  <c:v>31</c:v>
                </c:pt>
                <c:pt idx="1">
                  <c:v>18</c:v>
                </c:pt>
                <c:pt idx="2">
                  <c:v>22</c:v>
                </c:pt>
                <c:pt idx="3">
                  <c:v>53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1-4DE9-87AB-8BBF18F67A5F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3rd country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</c:v>
                </c:pt>
                <c:pt idx="1">
                  <c:v>26</c:v>
                </c:pt>
                <c:pt idx="2">
                  <c:v>8</c:v>
                </c:pt>
                <c:pt idx="3">
                  <c:v>10</c:v>
                </c:pt>
                <c:pt idx="4">
                  <c:v>17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1-4DE9-87AB-8BBF18F67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4353056778439321"/>
          <c:h val="0.2812964292649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3302380119884"/>
          <c:y val="6.800868845080639E-2"/>
          <c:w val="0.82269980663095488"/>
          <c:h val="0.687582894323441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E5-42F9-9B25-453A9051E14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E5-42F9-9B25-453A9051E14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E5-42F9-9B25-453A9051E14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E5-42F9-9B25-453A9051E14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E5-42F9-9B25-453A9051E141}"/>
              </c:ext>
            </c:extLst>
          </c:dPt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E5-42F9-9B25-453A9051E14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5</c:v>
                </c:pt>
                <c:pt idx="3">
                  <c:v>10</c:v>
                </c:pt>
                <c:pt idx="4">
                  <c:v>32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E5-42F9-9B25-453A9051E14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23</c:v>
                </c:pt>
                <c:pt idx="1">
                  <c:v>36</c:v>
                </c:pt>
                <c:pt idx="2">
                  <c:v>27</c:v>
                </c:pt>
                <c:pt idx="3">
                  <c:v>30</c:v>
                </c:pt>
                <c:pt idx="4">
                  <c:v>75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E5-42F9-9B25-453A9051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5945943596509703E-2"/>
              <c:y val="0.25411974265667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7888271733382"/>
          <c:y val="5.7441204008281475E-2"/>
          <c:w val="0.81869824724059548"/>
          <c:h val="0.7168328847289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Intra-EU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D4-4902-AD2F-8C75C4E8C5F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D4-4902-AD2F-8C75C4E8C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84</c:v>
                </c:pt>
                <c:pt idx="1">
                  <c:v>84</c:v>
                </c:pt>
                <c:pt idx="2">
                  <c:v>56</c:v>
                </c:pt>
                <c:pt idx="3">
                  <c:v>46</c:v>
                </c:pt>
                <c:pt idx="4">
                  <c:v>164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Extra-EU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D4-4902-AD2F-8C75C4E8C5F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D4-4902-AD2F-8C75C4E8C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70</c:v>
                </c:pt>
                <c:pt idx="1">
                  <c:v>118</c:v>
                </c:pt>
                <c:pt idx="2">
                  <c:v>47</c:v>
                </c:pt>
                <c:pt idx="3">
                  <c:v>91</c:v>
                </c:pt>
                <c:pt idx="4">
                  <c:v>131</c:v>
                </c:pt>
                <c:pt idx="5">
                  <c:v>8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9-4A0F-9E6E-1BAD642079A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Sheet1!$A$2:$B$8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  <c:pt idx="4">
                          <c:v>2020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</c:lvl>
                      <c:lvl>
                        <c:pt idx="0">
                          <c:v>Yomiuri Shimbun</c:v>
                        </c:pt>
                        <c:pt idx="2">
                          <c:v>Asahi Shimbun</c:v>
                        </c:pt>
                        <c:pt idx="4">
                          <c:v>Nikkei</c:v>
                        </c:pt>
                        <c:pt idx="5">
                          <c:v>The Japan News  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F9-4A0F-9E6E-1BAD642079A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Sheet1!$A$2:$B$8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  <c:pt idx="4">
                          <c:v>2020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</c:lvl>
                      <c:lvl>
                        <c:pt idx="0">
                          <c:v>Yomiuri Shimbun</c:v>
                        </c:pt>
                        <c:pt idx="2">
                          <c:v>Asahi Shimbun</c:v>
                        </c:pt>
                        <c:pt idx="4">
                          <c:v>Nikkei</c:v>
                        </c:pt>
                        <c:pt idx="5">
                          <c:v>The Japan News  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CF9-4A0F-9E6E-1BAD642079A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Sheet1!$A$2:$B$8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  <c:pt idx="4">
                          <c:v>2020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</c:lvl>
                      <c:lvl>
                        <c:pt idx="0">
                          <c:v>Yomiuri Shimbun</c:v>
                        </c:pt>
                        <c:pt idx="2">
                          <c:v>Asahi Shimbun</c:v>
                        </c:pt>
                        <c:pt idx="4">
                          <c:v>Nikkei</c:v>
                        </c:pt>
                        <c:pt idx="5">
                          <c:v>The Japan News  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CF9-4A0F-9E6E-1BAD642079A4}"/>
                  </c:ext>
                </c:extLst>
              </c15:ser>
            </c15:filteredBarSeries>
          </c:ext>
        </c:extLst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12400662568431"/>
          <c:y val="5.7918685630642071E-2"/>
          <c:w val="0.15477560598878379"/>
          <c:h val="0.1299028406401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286622910902E-2"/>
          <c:y val="4.5707787749887534E-2"/>
          <c:w val="0.89055734143078336"/>
          <c:h val="0.70287661636300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Sheet1!$C$2:$D$8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28</c:v>
                </c:pt>
                <c:pt idx="1">
                  <c:v>44</c:v>
                </c:pt>
                <c:pt idx="2">
                  <c:v>21</c:v>
                </c:pt>
                <c:pt idx="3">
                  <c:v>20</c:v>
                </c:pt>
                <c:pt idx="4">
                  <c:v>34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Sheet1!$C$2:$D$8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47</c:v>
                </c:pt>
                <c:pt idx="1">
                  <c:v>21</c:v>
                </c:pt>
                <c:pt idx="2">
                  <c:v>25</c:v>
                </c:pt>
                <c:pt idx="3">
                  <c:v>5</c:v>
                </c:pt>
                <c:pt idx="4">
                  <c:v>108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European integration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Sheet1!$C$2:$D$8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12</c:v>
                </c:pt>
                <c:pt idx="1">
                  <c:v>6</c:v>
                </c:pt>
                <c:pt idx="2">
                  <c:v>12</c:v>
                </c:pt>
                <c:pt idx="3">
                  <c:v>1</c:v>
                </c:pt>
                <c:pt idx="4">
                  <c:v>28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Sheet1!$C$2:$D$8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9</c:v>
                </c:pt>
                <c:pt idx="3">
                  <c:v>22</c:v>
                </c:pt>
                <c:pt idx="4">
                  <c:v>29</c:v>
                </c:pt>
                <c:pt idx="5">
                  <c:v>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news items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811031821087853"/>
          <c:y val="4.2601293499950465E-3"/>
          <c:w val="0.44797720734810698"/>
          <c:h val="0.23450612784987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34</c:v>
                </c:pt>
                <c:pt idx="2">
                  <c:v>23</c:v>
                </c:pt>
                <c:pt idx="3">
                  <c:v>18</c:v>
                </c:pt>
                <c:pt idx="4">
                  <c:v>34</c:v>
                </c:pt>
                <c:pt idx="5">
                  <c:v>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12</c:v>
                </c:pt>
                <c:pt idx="1">
                  <c:v>26</c:v>
                </c:pt>
                <c:pt idx="2">
                  <c:v>3</c:v>
                </c:pt>
                <c:pt idx="3">
                  <c:v>18</c:v>
                </c:pt>
                <c:pt idx="4">
                  <c:v>24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 stronger Europe in the world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6</c:v>
                </c:pt>
                <c:pt idx="1">
                  <c:v>75</c:v>
                </c:pt>
                <c:pt idx="2">
                  <c:v>5</c:v>
                </c:pt>
                <c:pt idx="3">
                  <c:v>57</c:v>
                </c:pt>
                <c:pt idx="4">
                  <c:v>19</c:v>
                </c:pt>
                <c:pt idx="5">
                  <c:v>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9</c:v>
                </c:pt>
                <c:pt idx="1">
                  <c:v>15</c:v>
                </c:pt>
                <c:pt idx="2">
                  <c:v>10</c:v>
                </c:pt>
                <c:pt idx="3">
                  <c:v>18</c:v>
                </c:pt>
                <c:pt idx="4">
                  <c:v>17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news items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64100584203734"/>
          <c:y val="6.0426189835977411E-2"/>
          <c:w val="0.44797720734810698"/>
          <c:h val="0.23450612784987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562771868911"/>
          <c:y val="3.650673932250724E-2"/>
          <c:w val="0.81266150223924016"/>
          <c:h val="0.737767349414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Bilateral relations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  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21</c:v>
                </c:pt>
                <c:pt idx="1">
                  <c:v>18</c:v>
                </c:pt>
                <c:pt idx="2">
                  <c:v>12</c:v>
                </c:pt>
                <c:pt idx="3">
                  <c:v>11</c:v>
                </c:pt>
                <c:pt idx="4">
                  <c:v>37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1257041430472"/>
          <c:y val="3.6040640917878383E-2"/>
          <c:w val="0.88069079116361926"/>
          <c:h val="0.726738905261964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19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94</c:v>
                </c:pt>
                <c:pt idx="1">
                  <c:v>169</c:v>
                </c:pt>
                <c:pt idx="2">
                  <c:v>43</c:v>
                </c:pt>
                <c:pt idx="3">
                  <c:v>117</c:v>
                </c:pt>
                <c:pt idx="4">
                  <c:v>179</c:v>
                </c:pt>
                <c:pt idx="5">
                  <c:v>4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40</c:v>
                </c:pt>
                <c:pt idx="1">
                  <c:v>19</c:v>
                </c:pt>
                <c:pt idx="2">
                  <c:v>36</c:v>
                </c:pt>
                <c:pt idx="3">
                  <c:v>9</c:v>
                </c:pt>
                <c:pt idx="4">
                  <c:v>64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9190053636994"/>
          <c:y val="5.1816536626516981E-2"/>
          <c:w val="0.84707708217311095"/>
          <c:h val="0.78452096758720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Sheet1!$A$2:$B$9</c:f>
              <c:multiLvlStrCache>
                <c:ptCount val="8"/>
                <c:lvl>
                  <c:pt idx="0">
                    <c:v>US</c:v>
                  </c:pt>
                  <c:pt idx="1">
                    <c:v>China</c:v>
                  </c:pt>
                  <c:pt idx="2">
                    <c:v>Russia</c:v>
                  </c:pt>
                  <c:pt idx="3">
                    <c:v>EU</c:v>
                  </c:pt>
                  <c:pt idx="4">
                    <c:v>US</c:v>
                  </c:pt>
                  <c:pt idx="5">
                    <c:v>China</c:v>
                  </c:pt>
                  <c:pt idx="6">
                    <c:v>Russia</c:v>
                  </c:pt>
                  <c:pt idx="7">
                    <c:v>EU</c:v>
                  </c:pt>
                </c:lvl>
                <c:lvl>
                  <c:pt idx="0">
                    <c:v>Yomiuri</c:v>
                  </c:pt>
                  <c:pt idx="4">
                    <c:v>Asahi</c:v>
                  </c:pt>
                </c:lvl>
              </c:multiLvlStrCache>
            </c:multiLvl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8863</c:v>
                </c:pt>
                <c:pt idx="1">
                  <c:v>11470</c:v>
                </c:pt>
                <c:pt idx="2">
                  <c:v>2228</c:v>
                </c:pt>
                <c:pt idx="3">
                  <c:v>1028</c:v>
                </c:pt>
                <c:pt idx="4">
                  <c:v>8398</c:v>
                </c:pt>
                <c:pt idx="5">
                  <c:v>9958</c:v>
                </c:pt>
                <c:pt idx="6">
                  <c:v>2025</c:v>
                </c:pt>
                <c:pt idx="7">
                  <c:v>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Sheet1!$A$2:$B$9</c:f>
              <c:multiLvlStrCache>
                <c:ptCount val="8"/>
                <c:lvl>
                  <c:pt idx="0">
                    <c:v>US</c:v>
                  </c:pt>
                  <c:pt idx="1">
                    <c:v>China</c:v>
                  </c:pt>
                  <c:pt idx="2">
                    <c:v>Russia</c:v>
                  </c:pt>
                  <c:pt idx="3">
                    <c:v>EU</c:v>
                  </c:pt>
                  <c:pt idx="4">
                    <c:v>US</c:v>
                  </c:pt>
                  <c:pt idx="5">
                    <c:v>China</c:v>
                  </c:pt>
                  <c:pt idx="6">
                    <c:v>Russia</c:v>
                  </c:pt>
                  <c:pt idx="7">
                    <c:v>EU</c:v>
                  </c:pt>
                </c:lvl>
                <c:lvl>
                  <c:pt idx="0">
                    <c:v>Yomiuri</c:v>
                  </c:pt>
                  <c:pt idx="4">
                    <c:v>Asahi</c:v>
                  </c:pt>
                </c:lvl>
              </c:multiLvlStrCache>
            </c:multiLvl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9210</c:v>
                </c:pt>
                <c:pt idx="1">
                  <c:v>9127</c:v>
                </c:pt>
                <c:pt idx="2">
                  <c:v>2680</c:v>
                </c:pt>
                <c:pt idx="3">
                  <c:v>1024</c:v>
                </c:pt>
                <c:pt idx="4">
                  <c:v>8537</c:v>
                </c:pt>
                <c:pt idx="5">
                  <c:v>8059</c:v>
                </c:pt>
                <c:pt idx="6">
                  <c:v>2248</c:v>
                </c:pt>
                <c:pt idx="7">
                  <c:v>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328538377390159"/>
          <c:h val="6.5883577165425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48</c:v>
                </c:pt>
                <c:pt idx="1">
                  <c:v>70</c:v>
                </c:pt>
                <c:pt idx="2">
                  <c:v>21</c:v>
                </c:pt>
                <c:pt idx="3">
                  <c:v>37</c:v>
                </c:pt>
                <c:pt idx="4">
                  <c:v>114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28</c:v>
                </c:pt>
                <c:pt idx="1">
                  <c:v>10</c:v>
                </c:pt>
                <c:pt idx="2">
                  <c:v>29</c:v>
                </c:pt>
                <c:pt idx="3">
                  <c:v>7</c:v>
                </c:pt>
                <c:pt idx="4">
                  <c:v>41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54</c:v>
                </c:pt>
                <c:pt idx="1">
                  <c:v>103</c:v>
                </c:pt>
                <c:pt idx="2">
                  <c:v>25</c:v>
                </c:pt>
                <c:pt idx="3">
                  <c:v>83</c:v>
                </c:pt>
                <c:pt idx="4">
                  <c:v>84</c:v>
                </c:pt>
                <c:pt idx="5">
                  <c:v>6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14</c:v>
                </c:pt>
                <c:pt idx="1">
                  <c:v>11</c:v>
                </c:pt>
                <c:pt idx="2">
                  <c:v>18</c:v>
                </c:pt>
                <c:pt idx="3">
                  <c:v>3</c:v>
                </c:pt>
                <c:pt idx="4">
                  <c:v>25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From local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1A-4D9D-9E56-D1A5A3065F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1A-4D9D-9E56-D1A5A3065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17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B-4CD9-B081-434CED60B88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From 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1A-4D9D-9E56-D1A5A3065F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1A-4D9D-9E56-D1A5A3065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37</c:v>
                </c:pt>
                <c:pt idx="1">
                  <c:v>32</c:v>
                </c:pt>
                <c:pt idx="2">
                  <c:v>18</c:v>
                </c:pt>
                <c:pt idx="3">
                  <c:v>17</c:v>
                </c:pt>
                <c:pt idx="4">
                  <c:v>74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B-4CD9-B081-434CED60B88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From 3rd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A-4D9D-9E56-D1A5A3065F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1A-4D9D-9E56-D1A5A3065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Yomiuri Shimbun</c:v>
                  </c:pt>
                  <c:pt idx="2">
                    <c:v>Asahi Shimbun</c:v>
                  </c:pt>
                  <c:pt idx="4">
                    <c:v>Nikkei</c:v>
                  </c:pt>
                  <c:pt idx="5">
                    <c:v>The Japan News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9</c:v>
                </c:pt>
                <c:pt idx="3">
                  <c:v>13</c:v>
                </c:pt>
                <c:pt idx="4">
                  <c:v>36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B-4CD9-B081-434CED60B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93060766325303"/>
          <c:y val="4.5452258808206365E-2"/>
          <c:w val="0.25368763208427647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9190053636994"/>
          <c:y val="5.1816536626516981E-2"/>
          <c:w val="0.84707708217311095"/>
          <c:h val="0.78452096758720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Sheet1!$A$2:$B$9</c:f>
              <c:multiLvlStrCache>
                <c:ptCount val="8"/>
                <c:lvl>
                  <c:pt idx="0">
                    <c:v>US</c:v>
                  </c:pt>
                  <c:pt idx="1">
                    <c:v>China</c:v>
                  </c:pt>
                  <c:pt idx="2">
                    <c:v>Russia</c:v>
                  </c:pt>
                  <c:pt idx="3">
                    <c:v>EU</c:v>
                  </c:pt>
                  <c:pt idx="4">
                    <c:v>US</c:v>
                  </c:pt>
                  <c:pt idx="5">
                    <c:v>China</c:v>
                  </c:pt>
                  <c:pt idx="6">
                    <c:v>Russia</c:v>
                  </c:pt>
                  <c:pt idx="7">
                    <c:v>EU</c:v>
                  </c:pt>
                </c:lvl>
                <c:lvl>
                  <c:pt idx="0">
                    <c:v>Nikkei</c:v>
                  </c:pt>
                  <c:pt idx="4">
                    <c:v>The Japan News</c:v>
                  </c:pt>
                </c:lvl>
              </c:multiLvlStrCache>
            </c:multiLvl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12145</c:v>
                </c:pt>
                <c:pt idx="1">
                  <c:v>11135</c:v>
                </c:pt>
                <c:pt idx="2">
                  <c:v>1703</c:v>
                </c:pt>
                <c:pt idx="3">
                  <c:v>1597</c:v>
                </c:pt>
                <c:pt idx="4">
                  <c:v>645</c:v>
                </c:pt>
                <c:pt idx="5">
                  <c:v>736</c:v>
                </c:pt>
                <c:pt idx="6">
                  <c:v>138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Sheet1!$A$2:$B$9</c:f>
              <c:multiLvlStrCache>
                <c:ptCount val="8"/>
                <c:lvl>
                  <c:pt idx="0">
                    <c:v>US</c:v>
                  </c:pt>
                  <c:pt idx="1">
                    <c:v>China</c:v>
                  </c:pt>
                  <c:pt idx="2">
                    <c:v>Russia</c:v>
                  </c:pt>
                  <c:pt idx="3">
                    <c:v>EU</c:v>
                  </c:pt>
                  <c:pt idx="4">
                    <c:v>US</c:v>
                  </c:pt>
                  <c:pt idx="5">
                    <c:v>China</c:v>
                  </c:pt>
                  <c:pt idx="6">
                    <c:v>Russia</c:v>
                  </c:pt>
                  <c:pt idx="7">
                    <c:v>EU</c:v>
                  </c:pt>
                </c:lvl>
                <c:lvl>
                  <c:pt idx="0">
                    <c:v>Nikkei</c:v>
                  </c:pt>
                  <c:pt idx="4">
                    <c:v>The Japan News</c:v>
                  </c:pt>
                </c:lvl>
              </c:multiLvlStrCache>
            </c:multiLvl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12923</c:v>
                </c:pt>
                <c:pt idx="1">
                  <c:v>10751</c:v>
                </c:pt>
                <c:pt idx="2">
                  <c:v>1917</c:v>
                </c:pt>
                <c:pt idx="3">
                  <c:v>1759</c:v>
                </c:pt>
                <c:pt idx="4">
                  <c:v>903</c:v>
                </c:pt>
                <c:pt idx="5">
                  <c:v>759</c:v>
                </c:pt>
                <c:pt idx="6">
                  <c:v>196</c:v>
                </c:pt>
                <c:pt idx="7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328538377390159"/>
          <c:h val="6.5883577165425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67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58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519452814121464"/>
          <c:y val="5.8273427743220974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802</c:v>
                </c:pt>
                <c:pt idx="1">
                  <c:v>1082</c:v>
                </c:pt>
                <c:pt idx="2">
                  <c:v>1008</c:v>
                </c:pt>
                <c:pt idx="3">
                  <c:v>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1-48AF-B7C7-84E4472018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725</c:v>
                </c:pt>
                <c:pt idx="1">
                  <c:v>1034</c:v>
                </c:pt>
                <c:pt idx="2">
                  <c:v>1025</c:v>
                </c:pt>
                <c:pt idx="3">
                  <c:v>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1-48AF-B7C7-84E4472018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words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072627834985291"/>
          <c:y val="5.5119781785523937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/>
              <a:t>EU’s Visibility under</a:t>
            </a:r>
            <a:r>
              <a:rPr lang="en-US" b="1" baseline="0" dirty="0"/>
              <a:t> Covid-19 Shadow</a:t>
            </a:r>
            <a:endParaRPr lang="en-US" b="1" dirty="0"/>
          </a:p>
        </c:rich>
      </c:tx>
      <c:layout>
        <c:manualLayout>
          <c:xMode val="edge"/>
          <c:yMode val="edge"/>
          <c:x val="0.20995120297662312"/>
          <c:y val="2.7627629587450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86623547056618"/>
          <c:y val="0.10121115205276067"/>
          <c:w val="0.84770552118485198"/>
          <c:h val="0.7181005813102246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 news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15476190476196E-2"/>
                  <c:y val="-5.73292812686494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291</c:v>
                </c:pt>
                <c:pt idx="1">
                  <c:v>148</c:v>
                </c:pt>
                <c:pt idx="2">
                  <c:v>212</c:v>
                </c:pt>
                <c:pt idx="3">
                  <c:v>250</c:v>
                </c:pt>
                <c:pt idx="5">
                  <c:v>327</c:v>
                </c:pt>
                <c:pt idx="6">
                  <c:v>301</c:v>
                </c:pt>
                <c:pt idx="7">
                  <c:v>312</c:v>
                </c:pt>
                <c:pt idx="8">
                  <c:v>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News mentioned also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821428571428575E-2"/>
                  <c:y val="0.14995696083999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065476190476"/>
                      <c:h val="0.13056942058432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178</c:v>
                </c:pt>
                <c:pt idx="1">
                  <c:v>108</c:v>
                </c:pt>
                <c:pt idx="2">
                  <c:v>165</c:v>
                </c:pt>
                <c:pt idx="3">
                  <c:v>159</c:v>
                </c:pt>
                <c:pt idx="5">
                  <c:v>74</c:v>
                </c:pt>
                <c:pt idx="6">
                  <c:v>72</c:v>
                </c:pt>
                <c:pt idx="7">
                  <c:v>59</c:v>
                </c:pt>
                <c:pt idx="8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F-475C-A528-3765AD110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effectLst/>
              </a:rPr>
              <a:t>Attention on Brexit </a:t>
            </a:r>
            <a:endParaRPr lang="en-US" b="1" dirty="0"/>
          </a:p>
        </c:rich>
      </c:tx>
      <c:layout>
        <c:manualLayout>
          <c:xMode val="edge"/>
          <c:yMode val="edge"/>
          <c:x val="0.34328455818022746"/>
          <c:y val="2.292983004823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86623547056618"/>
          <c:y val="0.10121115205276067"/>
          <c:w val="0.84770552118485198"/>
          <c:h val="0.6781699644607505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 news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15476190476196E-2"/>
                  <c:y val="-5.73292812686494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291</c:v>
                </c:pt>
                <c:pt idx="1">
                  <c:v>145</c:v>
                </c:pt>
                <c:pt idx="2">
                  <c:v>212</c:v>
                </c:pt>
                <c:pt idx="3">
                  <c:v>250</c:v>
                </c:pt>
                <c:pt idx="5">
                  <c:v>327</c:v>
                </c:pt>
                <c:pt idx="6">
                  <c:v>301</c:v>
                </c:pt>
                <c:pt idx="7">
                  <c:v>312</c:v>
                </c:pt>
                <c:pt idx="8">
                  <c:v>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News mentioned also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0932524059492574E-2"/>
                  <c:y val="-7.18794683890027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altLang="zh-CN" dirty="0"/>
                      <a:t>News mentioned also Brexit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065476190476"/>
                      <c:h val="0.130569420584326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68</c:v>
                </c:pt>
                <c:pt idx="1">
                  <c:v>27</c:v>
                </c:pt>
                <c:pt idx="2">
                  <c:v>29</c:v>
                </c:pt>
                <c:pt idx="3">
                  <c:v>56</c:v>
                </c:pt>
                <c:pt idx="5">
                  <c:v>15</c:v>
                </c:pt>
                <c:pt idx="6">
                  <c:v>23</c:v>
                </c:pt>
                <c:pt idx="7">
                  <c:v>28</c:v>
                </c:pt>
                <c:pt idx="8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F-475C-A528-3765AD110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Yomiuri Shimbun</c:v>
                </c:pt>
                <c:pt idx="1">
                  <c:v>Asahi Shimbun</c:v>
                </c:pt>
                <c:pt idx="2">
                  <c:v>Nikkei</c:v>
                </c:pt>
                <c:pt idx="3">
                  <c:v>The Japan News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9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1149996562"/>
          <c:y val="5.1816536626516981E-2"/>
          <c:w val="0.83555791414915204"/>
          <c:h val="0.632741297694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</c:v>
                </c:pt>
                <c:pt idx="1">
                  <c:v>18</c:v>
                </c:pt>
                <c:pt idx="2">
                  <c:v>72</c:v>
                </c:pt>
                <c:pt idx="3">
                  <c:v>22</c:v>
                </c:pt>
                <c:pt idx="4">
                  <c:v>45</c:v>
                </c:pt>
                <c:pt idx="5">
                  <c:v>20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24T21:49:24.668" idx="29">
    <p:pos x="1803" y="3665"/>
    <p:text>i counted 34, plz check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24T22:23:05.435" idx="39">
    <p:pos x="5359" y="726"/>
    <p:text>plz doubl-check the numbers</p:text>
    <p:extLst>
      <p:ext uri="{C676402C-5697-4E1C-873F-D02D1690AC5C}">
        <p15:threadingInfo xmlns:p15="http://schemas.microsoft.com/office/powerpoint/2012/main" timeZoneBias="-4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0.20175</cdr:x>
      <cdr:y>0.89912</cdr:y>
    </cdr:from>
    <cdr:to>
      <cdr:x>0.8913</cdr:x>
      <cdr:y>0.96845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65AFD36-8B9A-0D9B-D317-20CB2509EDFE}"/>
            </a:ext>
          </a:extLst>
        </cdr:cNvPr>
        <cdr:cNvSpPr txBox="1"/>
      </cdr:nvSpPr>
      <cdr:spPr>
        <a:xfrm xmlns:a="http://schemas.openxmlformats.org/drawingml/2006/main">
          <a:off x="1721816" y="5588300"/>
          <a:ext cx="588493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2020                                                    2021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0.20175</cdr:x>
      <cdr:y>0.89912</cdr:y>
    </cdr:from>
    <cdr:to>
      <cdr:x>0.8913</cdr:x>
      <cdr:y>0.96845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65AFD36-8B9A-0D9B-D317-20CB2509EDFE}"/>
            </a:ext>
          </a:extLst>
        </cdr:cNvPr>
        <cdr:cNvSpPr txBox="1"/>
      </cdr:nvSpPr>
      <cdr:spPr>
        <a:xfrm xmlns:a="http://schemas.openxmlformats.org/drawingml/2006/main">
          <a:off x="1721816" y="5588300"/>
          <a:ext cx="588493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2020                                                    2021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63AD-710B-4D0C-975D-7BACD6F4D37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0B5E-3336-45F5-A356-0E18F5C2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17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n=1256=646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2020</a:t>
            </a:r>
            <a:r>
              <a:rPr lang="zh-CN" altLang="en-US" dirty="0"/>
              <a:t> </a:t>
            </a:r>
            <a:r>
              <a:rPr lang="en-US" altLang="zh-CN" dirty="0"/>
              <a:t>+610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2021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70B5E-3336-45F5-A356-0E18F5C20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3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n=1256=646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2020</a:t>
            </a:r>
            <a:r>
              <a:rPr lang="zh-CN" altLang="en-US" dirty="0"/>
              <a:t> </a:t>
            </a:r>
            <a:r>
              <a:rPr lang="en-US" altLang="zh-CN" dirty="0"/>
              <a:t>+610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2021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70B5E-3336-45F5-A356-0E18F5C20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8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43E4-236E-4DD0-B306-6AA6E6E5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045FF-D2BB-4EC6-918A-E13D0920F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21C9B-DDB8-4B04-9C1E-D3CF90D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0D0B-59F1-4873-88AB-6F9FEA08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01069-E50B-4F0C-8F15-99F1AED2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3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4C9A-0815-4283-87AD-F740502B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CCA6-EA1F-4452-A350-E2FD7446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ED64-8F6B-4007-86F8-28C776B9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A717-8078-4383-BFAA-8FAAC624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BEA73-41CA-41A2-A37E-72FC7BF1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4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88CB-B756-4F3F-A44B-11C14CDB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B828C-A9F0-4B14-8F5D-151DB100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0598-E2A1-445F-88BA-CA471530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433D-84BF-45C1-AD84-3C36A6DB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A8AE-BE69-4023-BB58-C9FB3E55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2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41F0-2C17-4606-99BB-0784036F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ED3F-D75E-4C42-867E-7A4747ED9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487BD-E2EC-4F54-A126-1EB7B506D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6C3A3-FB3B-45A6-A2ED-0B86AC35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F37D4-36AF-4307-A081-B229ADAF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2A7D6-2457-448C-8C6D-D932AE68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0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69D8-F8E3-4B2C-8B08-BAB42F6D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BAAC1-1558-46DF-AC00-5F6661B44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07E54-C52D-400A-894B-F54D5E604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00A1-A80D-4F75-88BB-447DA3A7E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F6064-005C-40BD-9F0D-4ADBF529E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BB365-FD36-4BC9-A790-FF5B5765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FBD91-24A0-4697-8D52-F7A8836F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16D8E-6665-4BF3-8E74-81ABC88E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2BC4-71E1-48FF-9A0D-906FF769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92FA-CA1E-4D1F-9546-98DF0117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040BD-69B6-4615-89A0-ED9A27A6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325C0-DAA4-4CFB-BA95-CDB540C0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18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AE592-B47B-462C-9692-CEA173D1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22DB3-8424-4CCE-A560-7C14F64F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88153-6D90-45D7-A6DC-99271A81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8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8D07-4ACD-40B2-87AD-D9807342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007-6F52-4A78-AF7B-940F68B8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164D0-0758-46DE-9BF9-E7FFAD020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F3EA9-97BA-41C7-B8AA-74FDDAC7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E4CAB-9B45-4BDE-BBFF-1072E1BF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1EB2E-A18D-4D6F-A353-05CE369E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8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4251-CD76-4A67-8A37-A09E76E8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E97E6-5071-41F4-A6CB-6302D9087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A131B-D7BF-4D5F-A28C-0F58F860F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86B01-5295-43E0-AA9B-9FB2BE5C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25D53-38D1-4F40-B491-0F44A2D4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FE0FA-B678-4248-A13D-5549E240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4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05B2-7317-4B45-BE88-0F7E6166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E31D8-EEB7-4928-895A-977647610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CD025-93D3-42BF-8E45-99E755C3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F85A9-F72B-48B1-A372-B4ECC607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87C0-2ED0-4FF4-9D25-F8E2381F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8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DF819-62F0-4CE4-B9B4-2FCD78BCA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606EA-7C7D-47CD-9030-07CF9969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4217-FAF8-4F33-91DF-DC8940E4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ED3EA-677E-4FB6-B50E-664C1360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124B7-4B02-46DF-9B98-84F963AB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BFA5-1F5B-4EA3-A54F-32126950519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33CF3-F1D8-4214-B3D8-7C229901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D5810-ACF4-4341-A83D-653F328A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B9F9-D913-41E6-80F4-8A690B114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EFFF-A86B-44E4-AC74-1EF82E9FEB9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68B49-E3D8-4D16-9E2E-4C462E0E6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418A-6849-42F6-BDB2-22CF35F2F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apannews.yomiuri.co.jp/" TargetMode="External"/><Relationship Id="rId3" Type="http://schemas.openxmlformats.org/officeDocument/2006/relationships/hyperlink" Target="https://adv.yomiuri.co.jp/download/PDF/mediakit/general/mediadata2020/mediadata2020.pdf" TargetMode="External"/><Relationship Id="rId7" Type="http://schemas.openxmlformats.org/officeDocument/2006/relationships/hyperlink" Target="https://www.nikkei.com/topic/20210715.html" TargetMode="External"/><Relationship Id="rId2" Type="http://schemas.openxmlformats.org/officeDocument/2006/relationships/hyperlink" Target="https://www.yomiuri.co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kkei.com/" TargetMode="External"/><Relationship Id="rId11" Type="http://schemas.openxmlformats.org/officeDocument/2006/relationships/hyperlink" Target="https://www.iwanami.co.jp/ad/sekai/" TargetMode="External"/><Relationship Id="rId5" Type="http://schemas.openxmlformats.org/officeDocument/2006/relationships/hyperlink" Target="https://adv.asahi.com/mb2/other/ad_info/media_kit/DataFile2021.pdf" TargetMode="External"/><Relationship Id="rId10" Type="http://schemas.openxmlformats.org/officeDocument/2006/relationships/hyperlink" Target="https://www.bunkanews.jp/article/228102/" TargetMode="External"/><Relationship Id="rId4" Type="http://schemas.openxmlformats.org/officeDocument/2006/relationships/hyperlink" Target="https://www.asahi.com/" TargetMode="External"/><Relationship Id="rId9" Type="http://schemas.openxmlformats.org/officeDocument/2006/relationships/hyperlink" Target="https://www.bunkanews.jp/article/22100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296" y="809142"/>
            <a:ext cx="8372060" cy="1704641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MY" sz="4400" b="1" dirty="0">
                <a:solidFill>
                  <a:schemeClr val="bg1"/>
                </a:solidFill>
              </a:rPr>
              <a:t>EXPECT: Japan’s Perception and Expectation on the EU</a:t>
            </a:r>
            <a:br>
              <a:rPr lang="en-MY" sz="4400" b="1" dirty="0">
                <a:solidFill>
                  <a:schemeClr val="bg1"/>
                </a:solidFill>
              </a:rPr>
            </a:br>
            <a:r>
              <a:rPr lang="en-MY" sz="4400" b="1" dirty="0">
                <a:solidFill>
                  <a:schemeClr val="bg1"/>
                </a:solidFill>
              </a:rPr>
              <a:t>The case of Printed media</a:t>
            </a:r>
            <a:endParaRPr lang="en-GB" sz="4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3B622-D42E-4286-9496-DCF98B33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7530"/>
            <a:ext cx="6858000" cy="129132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SHAO Jingkai</a:t>
            </a:r>
          </a:p>
          <a:p>
            <a:r>
              <a:rPr lang="en-US" dirty="0" err="1">
                <a:solidFill>
                  <a:schemeClr val="bg1"/>
                </a:solidFill>
              </a:rPr>
              <a:t>Waseda</a:t>
            </a:r>
            <a:r>
              <a:rPr lang="en-US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>
                <a:solidFill>
                  <a:schemeClr val="bg1"/>
                </a:solidFill>
              </a:rPr>
              <a:t>September 21, </a:t>
            </a:r>
            <a:r>
              <a:rPr lang="en-US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3214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length of EU-news (major/2</a:t>
            </a:r>
            <a:r>
              <a:rPr 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C4621659-607A-E261-34EE-24792090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95953"/>
              </p:ext>
            </p:extLst>
          </p:nvPr>
        </p:nvGraphicFramePr>
        <p:xfrm>
          <a:off x="148045" y="1417567"/>
          <a:ext cx="8821783" cy="514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106165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384477"/>
              </p:ext>
            </p:extLst>
          </p:nvPr>
        </p:nvGraphicFramePr>
        <p:xfrm>
          <a:off x="0" y="725556"/>
          <a:ext cx="9144000" cy="54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2472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31568"/>
              </p:ext>
            </p:extLst>
          </p:nvPr>
        </p:nvGraphicFramePr>
        <p:xfrm>
          <a:off x="0" y="566531"/>
          <a:ext cx="9144000" cy="572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75265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17857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“Indo-Pacific” in EU-related news (N=2,120)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412953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912081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hot issues in EU-related news (N=2,120)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10428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90023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4. Sources (N=</a:t>
            </a:r>
            <a:r>
              <a:rPr lang="en-US" altLang="zh-CN" b="1" dirty="0">
                <a:solidFill>
                  <a:srgbClr val="002060"/>
                </a:solidFill>
              </a:rPr>
              <a:t> 2,120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479809"/>
              </p:ext>
            </p:extLst>
          </p:nvPr>
        </p:nvGraphicFramePr>
        <p:xfrm>
          <a:off x="318052" y="1244876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9926070E-106D-7DC1-CCC3-AD7F4B519D3D}"/>
              </a:ext>
            </a:extLst>
          </p:cNvPr>
          <p:cNvSpPr txBox="1"/>
          <p:nvPr/>
        </p:nvSpPr>
        <p:spPr>
          <a:xfrm>
            <a:off x="2446268" y="108071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（Nikkei </a:t>
            </a:r>
            <a:r>
              <a:rPr lang="en-US" altLang="zh-CN" sz="2400" dirty="0">
                <a:solidFill>
                  <a:srgbClr val="FF0000"/>
                </a:solidFill>
              </a:rPr>
              <a:t>2021</a:t>
            </a:r>
            <a:r>
              <a:rPr lang="zh-CN" altLang="en-US" sz="2400" dirty="0">
                <a:solidFill>
                  <a:srgbClr val="FF0000"/>
                </a:solidFill>
              </a:rPr>
              <a:t> not </a:t>
            </a:r>
            <a:r>
              <a:rPr lang="en-US" altLang="zh-CN" sz="2400" dirty="0">
                <a:solidFill>
                  <a:srgbClr val="FF0000"/>
                </a:solidFill>
              </a:rPr>
              <a:t>yet</a:t>
            </a:r>
            <a:r>
              <a:rPr lang="zh-CN" altLang="en-US" sz="2400" dirty="0">
                <a:solidFill>
                  <a:srgbClr val="FF0000"/>
                </a:solidFill>
              </a:rPr>
              <a:t> included）</a:t>
            </a:r>
          </a:p>
        </p:txBody>
      </p:sp>
    </p:spTree>
    <p:extLst>
      <p:ext uri="{BB962C8B-B14F-4D97-AF65-F5344CB8AC3E}">
        <p14:creationId xmlns:p14="http://schemas.microsoft.com/office/powerpoint/2010/main" val="344471527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3322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EU news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47888"/>
              </p:ext>
            </p:extLst>
          </p:nvPr>
        </p:nvGraphicFramePr>
        <p:xfrm>
          <a:off x="549136" y="1222773"/>
          <a:ext cx="8045727" cy="5091905"/>
        </p:xfrm>
        <a:graphic>
          <a:graphicData uri="http://schemas.openxmlformats.org/drawingml/2006/table">
            <a:tbl>
              <a:tblPr/>
              <a:tblGrid>
                <a:gridCol w="125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3269488025"/>
                    </a:ext>
                  </a:extLst>
                </a:gridCol>
                <a:gridCol w="1686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754">
                  <a:extLst>
                    <a:ext uri="{9D8B030D-6E8A-4147-A177-3AD203B41FA5}">
                      <a16:colId xmlns:a16="http://schemas.microsoft.com/office/drawing/2014/main" val="1773537604"/>
                    </a:ext>
                  </a:extLst>
                </a:gridCol>
              </a:tblGrid>
              <a:tr h="547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Writers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News wires/media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404930"/>
                  </a:ext>
                </a:extLst>
              </a:tr>
              <a:tr h="706893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i="0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竹内康雄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Brussels</a:t>
                      </a:r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(66, </a:t>
                      </a:r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Nikkei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竹内康雄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Brussels</a:t>
                      </a:r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(79, </a:t>
                      </a:r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Nikkei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200" b="1" i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Financial Times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200" b="1" i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Financial Times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189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i="0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畠山朋子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Brussels</a:t>
                      </a:r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en-US" altLang="zh-CN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(52, </a:t>
                      </a:r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Yomiuri Shimbun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畠山朋子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Brussels</a:t>
                      </a:r>
                      <a:r>
                        <a:rPr lang="zh-CN" altLang="en-US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en-US" altLang="zh-CN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(76, </a:t>
                      </a:r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Yomiuri Shimbun</a:t>
                      </a:r>
                      <a:r>
                        <a:rPr lang="en-US" altLang="zh-CN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Economist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Economist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17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i="0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中島裕介</a:t>
                      </a:r>
                      <a:r>
                        <a:rPr lang="en-US" altLang="zh-CN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London</a:t>
                      </a:r>
                      <a:r>
                        <a:rPr lang="zh-CN" altLang="en-US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200" b="1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altLang="zh-CN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(35, </a:t>
                      </a:r>
                      <a:r>
                        <a:rPr lang="en-US" altLang="zh-CN" sz="2200" b="1" i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Nikkei</a:t>
                      </a:r>
                      <a:r>
                        <a:rPr lang="en-US" altLang="zh-CN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HK" altLang="zh-CN" sz="2200" b="1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中島裕介</a:t>
                      </a:r>
                      <a:r>
                        <a:rPr lang="en-US" altLang="zh-CN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London</a:t>
                      </a:r>
                      <a:r>
                        <a:rPr lang="zh-CN" altLang="en-US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200" b="1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altLang="zh-CN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(31, </a:t>
                      </a:r>
                      <a:r>
                        <a:rPr lang="en-US" altLang="zh-CN" sz="2200" b="1" i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Nikkei</a:t>
                      </a:r>
                      <a:r>
                        <a:rPr lang="en-US" altLang="zh-CN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HK" altLang="zh-CN" sz="2200" b="1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Kyodo News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917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Editorial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Bangkok Post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56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19137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4" y="353837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Centrality (N= 2,120)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781728"/>
              </p:ext>
            </p:extLst>
          </p:nvPr>
        </p:nvGraphicFramePr>
        <p:xfrm>
          <a:off x="371061" y="1261783"/>
          <a:ext cx="8454886" cy="537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B832C36-7830-A543-0BA5-83CE0BA73824}"/>
              </a:ext>
            </a:extLst>
          </p:cNvPr>
          <p:cNvSpPr txBox="1"/>
          <p:nvPr/>
        </p:nvSpPr>
        <p:spPr>
          <a:xfrm>
            <a:off x="2525782" y="106842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FF0000"/>
                </a:solidFill>
              </a:rPr>
              <a:t>（Nikkei </a:t>
            </a:r>
            <a:r>
              <a:rPr lang="en-US" altLang="zh-CN" sz="2200" dirty="0">
                <a:solidFill>
                  <a:srgbClr val="FF0000"/>
                </a:solidFill>
              </a:rPr>
              <a:t>2021</a:t>
            </a:r>
            <a:r>
              <a:rPr lang="zh-CN" altLang="en-US" sz="2200" dirty="0">
                <a:solidFill>
                  <a:srgbClr val="FF0000"/>
                </a:solidFill>
              </a:rPr>
              <a:t> not </a:t>
            </a:r>
            <a:r>
              <a:rPr lang="en-US" altLang="zh-CN" sz="2200" dirty="0">
                <a:solidFill>
                  <a:srgbClr val="FF0000"/>
                </a:solidFill>
              </a:rPr>
              <a:t>yet </a:t>
            </a:r>
            <a:r>
              <a:rPr lang="zh-CN" altLang="en-US" sz="2200" dirty="0">
                <a:solidFill>
                  <a:srgbClr val="FF0000"/>
                </a:solidFill>
              </a:rPr>
              <a:t>included）</a:t>
            </a:r>
          </a:p>
        </p:txBody>
      </p:sp>
    </p:spTree>
    <p:extLst>
      <p:ext uri="{BB962C8B-B14F-4D97-AF65-F5344CB8AC3E}">
        <p14:creationId xmlns:p14="http://schemas.microsoft.com/office/powerpoint/2010/main" val="17740916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8696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Domesticity (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 2,120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15175"/>
              </p:ext>
            </p:extLst>
          </p:nvPr>
        </p:nvGraphicFramePr>
        <p:xfrm>
          <a:off x="318052" y="1179443"/>
          <a:ext cx="8507895" cy="522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2A1B152-C857-B3F7-578C-BA3F9E1F56F3}"/>
              </a:ext>
            </a:extLst>
          </p:cNvPr>
          <p:cNvSpPr txBox="1"/>
          <p:nvPr/>
        </p:nvSpPr>
        <p:spPr>
          <a:xfrm>
            <a:off x="2838450" y="9019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（Nikkei </a:t>
            </a:r>
            <a:r>
              <a:rPr lang="en-US" altLang="zh-CN" dirty="0">
                <a:solidFill>
                  <a:srgbClr val="FF0000"/>
                </a:solidFill>
              </a:rPr>
              <a:t>2021</a:t>
            </a:r>
            <a:r>
              <a:rPr lang="zh-CN" altLang="en-US" dirty="0">
                <a:solidFill>
                  <a:srgbClr val="FF0000"/>
                </a:solidFill>
              </a:rPr>
              <a:t> not included）</a:t>
            </a:r>
          </a:p>
        </p:txBody>
      </p:sp>
    </p:spTree>
    <p:extLst>
      <p:ext uri="{BB962C8B-B14F-4D97-AF65-F5344CB8AC3E}">
        <p14:creationId xmlns:p14="http://schemas.microsoft.com/office/powerpoint/2010/main" val="121807076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84353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Domesticity (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Major/2</a:t>
            </a:r>
            <a:r>
              <a:rPr lang="en-US" sz="4000" b="1" u="sng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N=8</a:t>
            </a:r>
            <a:r>
              <a:rPr lang="en-US" altLang="ja-JP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17841"/>
              </p:ext>
            </p:extLst>
          </p:nvPr>
        </p:nvGraphicFramePr>
        <p:xfrm>
          <a:off x="318052" y="1284632"/>
          <a:ext cx="8507895" cy="531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2371D8BB-3B82-E8D9-25E1-4BC93AC5CFAB}"/>
              </a:ext>
            </a:extLst>
          </p:cNvPr>
          <p:cNvSpPr txBox="1"/>
          <p:nvPr/>
        </p:nvSpPr>
        <p:spPr>
          <a:xfrm>
            <a:off x="3028950" y="9614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（Nikkei </a:t>
            </a:r>
            <a:r>
              <a:rPr lang="en-US" altLang="zh-CN" dirty="0">
                <a:solidFill>
                  <a:srgbClr val="FF0000"/>
                </a:solidFill>
              </a:rPr>
              <a:t>2021</a:t>
            </a:r>
            <a:r>
              <a:rPr lang="zh-CN" altLang="en-US" dirty="0">
                <a:solidFill>
                  <a:srgbClr val="FF0000"/>
                </a:solidFill>
              </a:rPr>
              <a:t> not included）</a:t>
            </a:r>
          </a:p>
        </p:txBody>
      </p:sp>
    </p:spTree>
    <p:extLst>
      <p:ext uri="{BB962C8B-B14F-4D97-AF65-F5344CB8AC3E}">
        <p14:creationId xmlns:p14="http://schemas.microsoft.com/office/powerpoint/2010/main" val="371107448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3DBFDB6-BBBD-AD7F-F4B5-441A7FD5E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24977"/>
              </p:ext>
            </p:extLst>
          </p:nvPr>
        </p:nvGraphicFramePr>
        <p:xfrm>
          <a:off x="288724" y="137160"/>
          <a:ext cx="8566552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881">
                  <a:extLst>
                    <a:ext uri="{9D8B030D-6E8A-4147-A177-3AD203B41FA5}">
                      <a16:colId xmlns:a16="http://schemas.microsoft.com/office/drawing/2014/main" val="1839288072"/>
                    </a:ext>
                  </a:extLst>
                </a:gridCol>
                <a:gridCol w="7191671">
                  <a:extLst>
                    <a:ext uri="{9D8B030D-6E8A-4147-A177-3AD203B41FA5}">
                      <a16:colId xmlns:a16="http://schemas.microsoft.com/office/drawing/2014/main" val="1229356709"/>
                    </a:ext>
                  </a:extLst>
                </a:gridCol>
              </a:tblGrid>
              <a:tr h="7310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83541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relations with EU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6530175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Monitored outlets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4876761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Visibility of EU &amp; Hot issues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9324693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Sources of EU news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89639381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628766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87127555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frames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39891430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relations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90178064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6818514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09371053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images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0677110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3105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754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8179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Centrality of EU in Local news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20FB098A-D6FC-B395-ACFE-BEE819B58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78143"/>
              </p:ext>
            </p:extLst>
          </p:nvPr>
        </p:nvGraphicFramePr>
        <p:xfrm>
          <a:off x="430696" y="1430820"/>
          <a:ext cx="8282608" cy="493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1F542F53-EA8B-C9EA-92E2-3163499371E2}"/>
              </a:ext>
            </a:extLst>
          </p:cNvPr>
          <p:cNvSpPr txBox="1"/>
          <p:nvPr/>
        </p:nvSpPr>
        <p:spPr>
          <a:xfrm>
            <a:off x="2798693" y="11514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（Nikkei </a:t>
            </a:r>
            <a:r>
              <a:rPr lang="en-US" altLang="zh-CN" dirty="0">
                <a:solidFill>
                  <a:srgbClr val="FF0000"/>
                </a:solidFill>
              </a:rPr>
              <a:t>2021</a:t>
            </a:r>
            <a:r>
              <a:rPr lang="zh-CN" altLang="en-US" dirty="0">
                <a:solidFill>
                  <a:srgbClr val="FF0000"/>
                </a:solidFill>
              </a:rPr>
              <a:t> not included）</a:t>
            </a:r>
          </a:p>
        </p:txBody>
      </p:sp>
    </p:spTree>
    <p:extLst>
      <p:ext uri="{BB962C8B-B14F-4D97-AF65-F5344CB8AC3E}">
        <p14:creationId xmlns:p14="http://schemas.microsoft.com/office/powerpoint/2010/main" val="1278291800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EU actions (Main/2</a:t>
            </a:r>
            <a:r>
              <a:rPr lang="en-MY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focus, N=869)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889594"/>
              </p:ext>
            </p:extLst>
          </p:nvPr>
        </p:nvGraphicFramePr>
        <p:xfrm>
          <a:off x="92766" y="1152939"/>
          <a:ext cx="8415131" cy="54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37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1546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 actions (</a:t>
            </a:r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Major/2</a:t>
            </a:r>
            <a:r>
              <a:rPr lang="en-US" sz="3800" b="1" u="sng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16294"/>
              </p:ext>
            </p:extLst>
          </p:nvPr>
        </p:nvGraphicFramePr>
        <p:xfrm>
          <a:off x="224458" y="1205120"/>
          <a:ext cx="8695083" cy="56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651804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784293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 actions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96386"/>
              </p:ext>
            </p:extLst>
          </p:nvPr>
        </p:nvGraphicFramePr>
        <p:xfrm>
          <a:off x="291549" y="2064164"/>
          <a:ext cx="8560903" cy="3541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990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008244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557669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68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773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integration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Solidarity challenged by COVID 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Post-Brexit issues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26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 actions (</a:t>
            </a:r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Major/2</a:t>
            </a:r>
            <a:r>
              <a:rPr lang="en-US" sz="3800" b="1" u="sng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74668"/>
              </p:ext>
            </p:extLst>
          </p:nvPr>
        </p:nvGraphicFramePr>
        <p:xfrm>
          <a:off x="224458" y="1205120"/>
          <a:ext cx="8695083" cy="56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149345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784293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 actions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588115"/>
              </p:ext>
            </p:extLst>
          </p:nvPr>
        </p:nvGraphicFramePr>
        <p:xfrm>
          <a:off x="291549" y="2064164"/>
          <a:ext cx="8560904" cy="3508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990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008245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557669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68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865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stronger Europe in the world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1872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5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92745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Bilateral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(Main/2</a:t>
            </a:r>
            <a:r>
              <a:rPr lang="en-MY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327889"/>
              </p:ext>
            </p:extLst>
          </p:nvPr>
        </p:nvGraphicFramePr>
        <p:xfrm>
          <a:off x="364434" y="1166191"/>
          <a:ext cx="8415131" cy="54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09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718033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Bilateral relation with Japan</a:t>
            </a:r>
            <a:b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29515"/>
              </p:ext>
            </p:extLst>
          </p:nvPr>
        </p:nvGraphicFramePr>
        <p:xfrm>
          <a:off x="291548" y="1878633"/>
          <a:ext cx="8441633" cy="401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574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2053259304"/>
                    </a:ext>
                  </a:extLst>
                </a:gridCol>
                <a:gridCol w="3949146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600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Yomiuri Shimbun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COVID-19’s economic impact, </a:t>
                      </a:r>
                    </a:p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Japan-UK trade negotiation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Indo-Pacific Strategy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847"/>
                  </a:ext>
                </a:extLst>
              </a:tr>
              <a:tr h="783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Asahi Shimbun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 travel ban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 Vaccine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Nikkei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COVID-19’s economic impact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02360"/>
                  </a:ext>
                </a:extLst>
              </a:tr>
              <a:tr h="6693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Japan News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Japanese beef export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Japan-EU Security Cooperation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2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Evaluation of EU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(Major/2</a:t>
            </a:r>
            <a:r>
              <a:rPr lang="en-US" sz="4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N=869)</a:t>
            </a:r>
            <a:endParaRPr lang="en-US" sz="4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714930"/>
              </p:ext>
            </p:extLst>
          </p:nvPr>
        </p:nvGraphicFramePr>
        <p:xfrm>
          <a:off x="271256" y="1234525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464615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583952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92592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703" y="250355"/>
            <a:ext cx="691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Bilateral relations with EU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140DA-01F9-45EB-9C0E-E31FE988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C15C-5319-43A0-8A01-B778B9B00ACD}" type="slidenum">
              <a:rPr lang="en-IN" smtClean="0"/>
              <a:t>3</a:t>
            </a:fld>
            <a:endParaRPr lang="en-IN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0F33E29-8FB3-984E-CDB3-2A9CEC4F4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711640"/>
              </p:ext>
            </p:extLst>
          </p:nvPr>
        </p:nvGraphicFramePr>
        <p:xfrm>
          <a:off x="118534" y="1101232"/>
          <a:ext cx="8822266" cy="5437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6335">
                  <a:extLst>
                    <a:ext uri="{9D8B030D-6E8A-4147-A177-3AD203B41FA5}">
                      <a16:colId xmlns:a16="http://schemas.microsoft.com/office/drawing/2014/main" val="2053259304"/>
                    </a:ext>
                  </a:extLst>
                </a:gridCol>
                <a:gridCol w="3275931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496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Diplomatic relations was established in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321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First bilateral agreement was signed in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1972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(AGREEMENT BETWEEN THE GOVERNMENT OF JAPAN AND. THE GOVERNMENTS OF THE COUNTRIES OF THE BENE -. LUX ECONOMIC UNION CONCERNING TRADE IN COTTON TEXTILES)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847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EU Delegation Office opened in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1974 (Tokyo)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35310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Annul summit began in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1991 (Hague Declaration)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35774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partnership was established in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703060505090304" pitchFamily="18" charset="0"/>
                        <a:cs typeface="Times New Roman" panose="0202070306050509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1998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95389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EU as trade partner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3</a:t>
                      </a:r>
                      <a:r>
                        <a:rPr lang="en-US" sz="2200" b="0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rd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 largest (2021)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02360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EU as investor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2</a:t>
                      </a:r>
                      <a:r>
                        <a:rPr lang="en-US" sz="2200" b="0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nd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 largest (2021)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81390"/>
                  </a:ext>
                </a:extLst>
              </a:tr>
              <a:tr h="632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Problems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Death penalty; trade disputes; agricultural export from Tohoku region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334520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88044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4" y="126705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Expectation on EU </a:t>
            </a:r>
            <a:b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 , N=254)</a:t>
            </a:r>
            <a:endParaRPr lang="zh-HK" alt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783F22D-3743-AB58-6A09-2743819DD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148756"/>
              </p:ext>
            </p:extLst>
          </p:nvPr>
        </p:nvGraphicFramePr>
        <p:xfrm>
          <a:off x="470452" y="1444488"/>
          <a:ext cx="8203096" cy="508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BB49CF75-8376-B9AD-4FE2-9EDF5D2C2F53}"/>
              </a:ext>
            </a:extLst>
          </p:cNvPr>
          <p:cNvSpPr txBox="1"/>
          <p:nvPr/>
        </p:nvSpPr>
        <p:spPr>
          <a:xfrm>
            <a:off x="2981325" y="12598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（Nikkei </a:t>
            </a:r>
            <a:r>
              <a:rPr lang="en-US" altLang="zh-CN" dirty="0">
                <a:solidFill>
                  <a:srgbClr val="FF0000"/>
                </a:solidFill>
              </a:rPr>
              <a:t>2021</a:t>
            </a:r>
            <a:r>
              <a:rPr lang="zh-CN" altLang="en-US" dirty="0">
                <a:solidFill>
                  <a:srgbClr val="FF0000"/>
                </a:solidFill>
              </a:rPr>
              <a:t> not included）</a:t>
            </a:r>
          </a:p>
        </p:txBody>
      </p:sp>
    </p:spTree>
    <p:extLst>
      <p:ext uri="{BB962C8B-B14F-4D97-AF65-F5344CB8AC3E}">
        <p14:creationId xmlns:p14="http://schemas.microsoft.com/office/powerpoint/2010/main" val="865385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21999"/>
            <a:ext cx="8560904" cy="977486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EU 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 , N=869)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093058"/>
              </p:ext>
            </p:extLst>
          </p:nvPr>
        </p:nvGraphicFramePr>
        <p:xfrm>
          <a:off x="404190" y="1399485"/>
          <a:ext cx="8335620" cy="5346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776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1364973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292873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134139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64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+</a:t>
                      </a:r>
                      <a:r>
                        <a:rPr lang="en-US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-</a:t>
                      </a:r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79820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Yomiuri Shimbun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Green Deal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recession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798206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Asahi Shimbun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  <a:tr h="7982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Nikkei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95231"/>
                  </a:ext>
                </a:extLst>
              </a:tr>
              <a:tr h="760142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altLang="zh-CN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Yomiuri Shimbun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Decarbonization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 vaccine export/patent waiver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Relaxation of border controls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19820"/>
                  </a:ext>
                </a:extLst>
              </a:tr>
              <a:tr h="724170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Asahi Shimbun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recovering from Covid19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 vaccine problems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economic downturn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7836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Nikkei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1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4" y="429780"/>
            <a:ext cx="8560904" cy="8714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Japan’s Expectation on EU</a:t>
            </a:r>
            <a:endParaRPr lang="zh-HK" alt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519881"/>
              </p:ext>
            </p:extLst>
          </p:nvPr>
        </p:nvGraphicFramePr>
        <p:xfrm>
          <a:off x="291548" y="1512544"/>
          <a:ext cx="8441636" cy="471680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5354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50332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832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(46 expectation)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(18 expectations)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33594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baseline="300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a coordinating role among MS to avoid confusions in anti-COVID-19 struggles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Loosen current EU policy of vaccine export approval to Japan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33594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baseline="300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Relax border controls and travel ban gradually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 strategic cooperation in the context of Free and Open Indo-Pacific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12120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u="none" strike="noStrike" baseline="300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a strong recovery fund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Cooperate with Japan to tackle the rise of China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47704E4-2A31-64D8-FDCF-93DD579EFA42}"/>
              </a:ext>
            </a:extLst>
          </p:cNvPr>
          <p:cNvSpPr txBox="1"/>
          <p:nvPr/>
        </p:nvSpPr>
        <p:spPr>
          <a:xfrm>
            <a:off x="2686050" y="11165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（Nikkei </a:t>
            </a:r>
            <a:r>
              <a:rPr lang="en-US" altLang="zh-CN" dirty="0">
                <a:solidFill>
                  <a:srgbClr val="FF0000"/>
                </a:solidFill>
              </a:rPr>
              <a:t>2021</a:t>
            </a:r>
            <a:r>
              <a:rPr lang="zh-CN" altLang="en-US" dirty="0">
                <a:solidFill>
                  <a:srgbClr val="FF0000"/>
                </a:solidFill>
              </a:rPr>
              <a:t> not included）</a:t>
            </a:r>
          </a:p>
        </p:txBody>
      </p:sp>
    </p:spTree>
    <p:extLst>
      <p:ext uri="{BB962C8B-B14F-4D97-AF65-F5344CB8AC3E}">
        <p14:creationId xmlns:p14="http://schemas.microsoft.com/office/powerpoint/2010/main" val="366717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73" y="459228"/>
            <a:ext cx="8560904" cy="8714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EU’s self-expectation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980233"/>
              </p:ext>
            </p:extLst>
          </p:nvPr>
        </p:nvGraphicFramePr>
        <p:xfrm>
          <a:off x="291548" y="1626844"/>
          <a:ext cx="8441636" cy="4084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54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50332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721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(94 expectations)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(48 expectations)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Coordinator of EU MS in the Covid-19 pandemic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Protector of EU citizens'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Protector of EU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Rule-setter of AI regulation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1049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normative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of Japan against China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252B00A-6D3A-68BB-C6C6-3222418BE2F9}"/>
              </a:ext>
            </a:extLst>
          </p:cNvPr>
          <p:cNvSpPr txBox="1"/>
          <p:nvPr/>
        </p:nvSpPr>
        <p:spPr>
          <a:xfrm>
            <a:off x="2828925" y="11460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（Nikkei </a:t>
            </a:r>
            <a:r>
              <a:rPr lang="en-US" altLang="zh-CN" dirty="0">
                <a:solidFill>
                  <a:srgbClr val="FF0000"/>
                </a:solidFill>
              </a:rPr>
              <a:t>2021</a:t>
            </a:r>
            <a:r>
              <a:rPr lang="zh-CN" altLang="en-US" dirty="0">
                <a:solidFill>
                  <a:srgbClr val="FF0000"/>
                </a:solidFill>
              </a:rPr>
              <a:t> not included）</a:t>
            </a:r>
          </a:p>
        </p:txBody>
      </p:sp>
    </p:spTree>
    <p:extLst>
      <p:ext uri="{BB962C8B-B14F-4D97-AF65-F5344CB8AC3E}">
        <p14:creationId xmlns:p14="http://schemas.microsoft.com/office/powerpoint/2010/main" val="391949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1645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images of EU (2020)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44441691-60A4-0390-230C-47BA93F8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36" y="932351"/>
            <a:ext cx="2751332" cy="26963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9191CF-BDD7-163B-9F55-1703B04B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5" y="1010693"/>
            <a:ext cx="2644818" cy="29800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CD4847-586C-B76E-0102-461F86BAC72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96365" y="932351"/>
            <a:ext cx="3095537" cy="258669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B5179F4-6845-5FF1-A434-1767EC67B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5" y="4185708"/>
            <a:ext cx="2591090" cy="2502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400665-6B55-6B4F-4871-37AD97557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252" y="3686235"/>
            <a:ext cx="1438804" cy="1750952"/>
          </a:xfrm>
          <a:prstGeom prst="rect">
            <a:avLst/>
          </a:prstGeom>
        </p:spPr>
      </p:pic>
      <p:pic>
        <p:nvPicPr>
          <p:cNvPr id="9" name="图片 8" descr="The EU rises to meet the Covid-19 crisis | Financial Times">
            <a:extLst>
              <a:ext uri="{FF2B5EF4-FFF2-40B4-BE49-F238E27FC236}">
                <a16:creationId xmlns:a16="http://schemas.microsoft.com/office/drawing/2014/main" id="{AD7FD532-6896-5B7A-D733-0B7C1B203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96" y="5499810"/>
            <a:ext cx="2112222" cy="118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5D3ED89-78F6-F576-B7CC-839ACF644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2247" y="3962080"/>
            <a:ext cx="2929535" cy="24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1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19493E9-B945-99C7-1843-D6DAD5AC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52" y="2797676"/>
            <a:ext cx="2745769" cy="39727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0EE30EC-F0CB-6204-A370-6567FE63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191"/>
            <a:ext cx="2485176" cy="361784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78468-95D2-CDCF-DBF0-830AD95A1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443" y="1025836"/>
            <a:ext cx="3721717" cy="3498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79422B-288C-4224-6C92-C1D6C05EE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071" y="3776429"/>
            <a:ext cx="2652395" cy="28790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images of EU (2021)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13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9927"/>
            <a:ext cx="7886700" cy="642040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HK" altLang="en-US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731F6C0-61D7-E747-AFAE-D2FE6C138CEA}"/>
              </a:ext>
            </a:extLst>
          </p:cNvPr>
          <p:cNvSpPr txBox="1">
            <a:spLocks/>
          </p:cNvSpPr>
          <p:nvPr/>
        </p:nvSpPr>
        <p:spPr>
          <a:xfrm>
            <a:off x="501941" y="1436019"/>
            <a:ext cx="8140116" cy="4949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The “normative Europe” perception is salient in Japan’s media discourse; but a “geopolitical Europe” is more expected in 2021</a:t>
            </a:r>
          </a:p>
          <a:p>
            <a:pPr marL="0" indent="0">
              <a:buNone/>
            </a:pPr>
            <a:endParaRPr lang="en-US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r>
              <a:rPr lang="en-MY" altLang="zh-HK" sz="2800" dirty="0">
                <a:cs typeface="Times New Roman" panose="02020603050405020304" pitchFamily="18" charset="0"/>
              </a:rPr>
              <a:t>Japan was rather disappointed with EU’s performance in COVID-19 crisis initially but turned increasingly positive after its recovery</a:t>
            </a:r>
          </a:p>
          <a:p>
            <a:endParaRPr lang="en-US" altLang="zh-CN" dirty="0">
              <a:solidFill>
                <a:prstClr val="black"/>
              </a:solidFill>
              <a:ea typeface="等线" panose="02010600030101010101" pitchFamily="2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Japan regards the EU as a like-minded partner, a defender of liberal international order; and the two sides’ shared values/ identities/ interests are evolving into shared strategies—the Indo-Pacific </a:t>
            </a:r>
          </a:p>
          <a:p>
            <a:endParaRPr lang="en-US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A narrowing perception gap—the converging concerns (China, Russia) and rapprochement with the US </a:t>
            </a:r>
          </a:p>
          <a:p>
            <a:endParaRPr lang="en-US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Potential cooperation in multiple fields (security, vaccine, supply chains, climate change, etc.)</a:t>
            </a:r>
          </a:p>
          <a:p>
            <a:endParaRPr lang="en-US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394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0F47BF5C-B812-7C8E-79F2-C37D6A3F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0" y="1392702"/>
            <a:ext cx="3811848" cy="286000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0847E64-DD94-8C9F-BCD7-A7F83759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" y="25902"/>
            <a:ext cx="8739757" cy="116550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Clusters of “6 Commission priorities for 2019-24” in Japanese media</a:t>
            </a:r>
            <a:endParaRPr lang="zh-CN" altLang="en-US" sz="2400" dirty="0"/>
          </a:p>
        </p:txBody>
      </p:sp>
      <p:pic>
        <p:nvPicPr>
          <p:cNvPr id="10" name="内容占位符 9" descr="图示, 示意图&#10;&#10;描述已自动生成">
            <a:extLst>
              <a:ext uri="{FF2B5EF4-FFF2-40B4-BE49-F238E27FC236}">
                <a16:creationId xmlns:a16="http://schemas.microsoft.com/office/drawing/2014/main" id="{6C77B933-C12B-FABE-ABD4-0627EFCE4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93" y="1368047"/>
            <a:ext cx="4137084" cy="3104026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5F3E7B-C764-EE40-E646-26EA39372D20}"/>
              </a:ext>
            </a:extLst>
          </p:cNvPr>
          <p:cNvSpPr txBox="1"/>
          <p:nvPr/>
        </p:nvSpPr>
        <p:spPr>
          <a:xfrm>
            <a:off x="226523" y="4518885"/>
            <a:ext cx="3747185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2020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European Green Deal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climate change-emission-environment-investment-regulation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Europe fit for the digital age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data-information-enterprise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 economy that works for people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COVID-19</a:t>
            </a:r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-economy-Italy-crisis-finance-Germany-policy-bank-fund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stronger Europe in the world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EU-China-US-mask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Promoting our European way of life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COVID-19</a:t>
            </a:r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-infection-spread-border-restrction-movement-prohibit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new push for European democracy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criticize-China-parliament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17CB2E-01D6-A1F1-A647-FBAF7321509E}"/>
              </a:ext>
            </a:extLst>
          </p:cNvPr>
          <p:cNvSpPr txBox="1"/>
          <p:nvPr/>
        </p:nvSpPr>
        <p:spPr>
          <a:xfrm>
            <a:off x="4745461" y="4648709"/>
            <a:ext cx="482612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European Green Deal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border-CO2-warm-climate change-Japan-emission-gas-environment-goal-adjustment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Europe fit for the digital age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enterprise-information-private-data-protection-technology-digital-prohibit-regulation-use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 economy that works for people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euro-export-economy-enterprise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stronger Europe in the world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Indo-Pacific</a:t>
            </a:r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-China-Belarus-Russia-US-human rights-leader-regime-sanction-economy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Promoting our European way of life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COVID-19</a:t>
            </a:r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-vaccine-vaccination-export-supply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new push for European democracy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democracy-principle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091233DD-12AD-BD27-B26B-669604DF30DB}"/>
              </a:ext>
            </a:extLst>
          </p:cNvPr>
          <p:cNvSpPr txBox="1">
            <a:spLocks/>
          </p:cNvSpPr>
          <p:nvPr/>
        </p:nvSpPr>
        <p:spPr>
          <a:xfrm>
            <a:off x="3210896" y="962131"/>
            <a:ext cx="2437787" cy="7051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altLang="zh-CN" sz="1500" b="1" dirty="0">
                <a:solidFill>
                  <a:prstClr val="black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Semantic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3842553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47E64-DD94-8C9F-BCD7-A7F83759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68" y="857251"/>
            <a:ext cx="2542390" cy="589526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“COVID-19” clusters</a:t>
            </a:r>
            <a:endParaRPr lang="zh-CN" altLang="en-US" sz="1800" dirty="0"/>
          </a:p>
        </p:txBody>
      </p:sp>
      <p:pic>
        <p:nvPicPr>
          <p:cNvPr id="6" name="内容占位符 5" descr="图示, 示意图&#10;&#10;描述已自动生成">
            <a:extLst>
              <a:ext uri="{FF2B5EF4-FFF2-40B4-BE49-F238E27FC236}">
                <a16:creationId xmlns:a16="http://schemas.microsoft.com/office/drawing/2014/main" id="{BF85E652-C284-E39D-7734-E4AFB528F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4" y="1357254"/>
            <a:ext cx="4411603" cy="3309996"/>
          </a:xfrm>
        </p:spPr>
      </p:pic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D178065A-E155-36F7-E508-D56B27C3B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39" y="1486425"/>
            <a:ext cx="4549255" cy="3413275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75E2FECC-1F75-8848-6D44-0AA51A72A48E}"/>
              </a:ext>
            </a:extLst>
          </p:cNvPr>
          <p:cNvSpPr txBox="1">
            <a:spLocks/>
          </p:cNvSpPr>
          <p:nvPr/>
        </p:nvSpPr>
        <p:spPr>
          <a:xfrm>
            <a:off x="5650507" y="896899"/>
            <a:ext cx="2786720" cy="5895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1800" dirty="0">
                <a:solidFill>
                  <a:prstClr val="black"/>
                </a:solidFill>
                <a:latin typeface="Calibri Light" panose="020F0302020204030204"/>
                <a:ea typeface="等线 Light" panose="02010600030101010101" pitchFamily="2" charset="-122"/>
              </a:rPr>
              <a:t>“Indo-Pacific” clusters</a:t>
            </a:r>
            <a:endParaRPr lang="zh-CN" altLang="en-US" sz="1800" dirty="0">
              <a:solidFill>
                <a:prstClr val="black"/>
              </a:solidFill>
              <a:latin typeface="Calibri Light" panose="020F0302020204030204"/>
              <a:ea typeface="等线 Light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244AF7-03EE-CEAC-AA25-30FE801D2C43}"/>
              </a:ext>
            </a:extLst>
          </p:cNvPr>
          <p:cNvSpPr txBox="1"/>
          <p:nvPr/>
        </p:nvSpPr>
        <p:spPr>
          <a:xfrm>
            <a:off x="255529" y="4964910"/>
            <a:ext cx="412964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5, 7, 2: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COVID-19</a:t>
            </a:r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-EU-infection-spread-economy-euro-vaccine-vaccination-big-pharmaceutical-European Commission-member states-proposal-prohibition-measure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1:</a:t>
            </a:r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ECB-ease-supply-fund-market-finance-policy-restrction-movement-tourism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5: 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recovery-fund-consensus-scale-leader-TV-meeting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6: 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Germany-France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4: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resume-activity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17D898-5404-131A-8FD9-2D00479733E2}"/>
              </a:ext>
            </a:extLst>
          </p:cNvPr>
          <p:cNvSpPr txBox="1"/>
          <p:nvPr/>
        </p:nvSpPr>
        <p:spPr>
          <a:xfrm>
            <a:off x="5152048" y="5153187"/>
            <a:ext cx="399195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1, 3, 4: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EU-Indo-Pacific-strategy-China-maritime-expansion-region-economy-engagement-security-cooperation-strenghen-relation-Japan-alignment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7: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defense-dispatch-aircraft carrier-frigate-UK-Germany-France-joint-sea area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6: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stability-democracy-principle-values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5: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free-navigation-order-agreement-trade-India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"/>
            </a:pPr>
            <a:r>
              <a:rPr lang="en-US" altLang="zh-CN" sz="9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Cluster 2: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9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February-adoption</a:t>
            </a:r>
            <a:endParaRPr lang="zh-CN" altLang="zh-CN" sz="9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6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140DA-01F9-45EB-9C0E-E31FE988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C15C-5319-43A0-8A01-B778B9B00ACD}" type="slidenum">
              <a:rPr lang="en-IN" smtClean="0"/>
              <a:t>4</a:t>
            </a:fld>
            <a:endParaRPr lang="en-IN"/>
          </a:p>
        </p:txBody>
      </p:sp>
      <p:pic>
        <p:nvPicPr>
          <p:cNvPr id="4" name="図 3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DF4649D7-1CAE-4BDE-9EE5-C2A5F3B8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" y="603843"/>
            <a:ext cx="3256820" cy="22797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CF2D8EE-5FC2-466D-AEEA-8F6618C3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24" y="594439"/>
            <a:ext cx="3256821" cy="2289178"/>
          </a:xfrm>
          <a:prstGeom prst="rect">
            <a:avLst/>
          </a:prstGeom>
        </p:spPr>
      </p:pic>
      <p:pic>
        <p:nvPicPr>
          <p:cNvPr id="9" name="図 8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915A08E7-E6F1-4E86-8487-665384D0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3" y="3190479"/>
            <a:ext cx="2613692" cy="3530997"/>
          </a:xfrm>
          <a:prstGeom prst="rect">
            <a:avLst/>
          </a:prstGeom>
        </p:spPr>
      </p:pic>
      <p:pic>
        <p:nvPicPr>
          <p:cNvPr id="10" name="图片 8" descr="一些文字和图片的手机截图&#10;&#10;描述已自动生成">
            <a:extLst>
              <a:ext uri="{FF2B5EF4-FFF2-40B4-BE49-F238E27FC236}">
                <a16:creationId xmlns:a16="http://schemas.microsoft.com/office/drawing/2014/main" id="{27B35343-E907-48A3-8D94-9FCF5554D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39" y="3339151"/>
            <a:ext cx="2345121" cy="3398726"/>
          </a:xfrm>
          <a:prstGeom prst="rect">
            <a:avLst/>
          </a:prstGeom>
        </p:spPr>
      </p:pic>
      <p:pic>
        <p:nvPicPr>
          <p:cNvPr id="12" name="図 11" descr="新聞の記事&#10;&#10;自動的に生成された説明">
            <a:extLst>
              <a:ext uri="{FF2B5EF4-FFF2-40B4-BE49-F238E27FC236}">
                <a16:creationId xmlns:a16="http://schemas.microsoft.com/office/drawing/2014/main" id="{49456348-D5CD-41A7-B858-0DC5984AD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12" y="3102220"/>
            <a:ext cx="2490151" cy="3560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715" y="594439"/>
            <a:ext cx="2952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2. Monitored Press in Japan</a:t>
            </a:r>
            <a:endParaRPr lang="en-US" sz="4000" dirty="0">
              <a:solidFill>
                <a:srgbClr val="00206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41ED4-3607-443E-B862-813CE8F5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9540"/>
            <a:ext cx="7886700" cy="3258919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  <a:b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E128DE9-3360-429F-9E6C-6452E4A1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5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-1">
            <a:extLst>
              <a:ext uri="{FF2B5EF4-FFF2-40B4-BE49-F238E27FC236}">
                <a16:creationId xmlns:a16="http://schemas.microsoft.com/office/drawing/2014/main" id="{1094E2C1-4E4E-F6EB-62B7-F1B96F836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569960"/>
              </p:ext>
            </p:extLst>
          </p:nvPr>
        </p:nvGraphicFramePr>
        <p:xfrm>
          <a:off x="156928" y="286301"/>
          <a:ext cx="8830143" cy="6285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7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outlets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Stance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Founding year,  online Presence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Circulation 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232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 daily</a:t>
                      </a:r>
                      <a:endParaRPr lang="en-US" altLang="zh-CN" sz="210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Yomiuri Shimbun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Right-wing, conservative, </a:t>
                      </a:r>
                    </a:p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pro-LDP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1874</a:t>
                      </a:r>
                    </a:p>
                    <a:p>
                      <a:pPr algn="ctr">
                        <a:buNone/>
                      </a:pPr>
                      <a:r>
                        <a:rPr lang="ja-JP" altLang="en-US" sz="1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読売新聞オンライン </a:t>
                      </a:r>
                      <a:endParaRPr lang="en-US" altLang="zh-CN" sz="120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  <a:hlinkClick r:id="rId2"/>
                        </a:rPr>
                        <a:t>https://www.yomiuri.co.jp/</a:t>
                      </a:r>
                      <a:endParaRPr lang="en-US" altLang="zh-CN" sz="120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8,099,445 (2020)</a:t>
                      </a:r>
                    </a:p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https://adv.yomiuri.co.jp/download/PDF/mediakit/general/mediadata2020/mediadata2020.pdf</a:t>
                      </a:r>
                      <a:endParaRPr lang="en-US" altLang="zh-C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232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10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Asahi Shimbun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Left-wing, progressive, internationalism, liberalism</a:t>
                      </a: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1879</a:t>
                      </a:r>
                    </a:p>
                    <a:p>
                      <a:pPr algn="ctr">
                        <a:buNone/>
                      </a:pPr>
                      <a:r>
                        <a:rPr lang="ja-JP" altLang="en-US" sz="1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朝日新聞デジタル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  <a:hlinkClick r:id="rId4"/>
                        </a:rPr>
                        <a:t>https://www.asahi.com/</a:t>
                      </a:r>
                      <a:endParaRPr lang="en-US" altLang="zh-CN" sz="120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5,160,355 (2020)</a:t>
                      </a:r>
                    </a:p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https://adv.asahi.com/mb2/other/ad_info/media_kit/DataFile2021.pdf</a:t>
                      </a:r>
                      <a:endParaRPr lang="en-US" altLang="zh-C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926860"/>
                  </a:ext>
                </a:extLst>
              </a:tr>
              <a:tr h="9054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daily </a:t>
                      </a:r>
                      <a:endParaRPr lang="en-US" altLang="zh-CN" sz="2100" b="0" i="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Nihon Keizai Shimbun</a:t>
                      </a:r>
                    </a:p>
                    <a:p>
                      <a:r>
                        <a:rPr lang="en-US" altLang="zh-CN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(Nikkei)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conservative, (world largest) finance specialized paper 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1876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日本経済新聞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  <a:hlinkClick r:id="rId6"/>
                        </a:rPr>
                        <a:t>https://www.nikkei.com/</a:t>
                      </a:r>
                      <a:endParaRPr lang="en-US" altLang="zh-CN" sz="1200" b="0" i="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2,668,764 (2020)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https://www.nikkei.com/topic/20210715.html</a:t>
                      </a:r>
                      <a:endParaRPr lang="en-US" altLang="zh-C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English-language daily</a:t>
                      </a:r>
                      <a:endParaRPr lang="en-US" altLang="zh-CN" sz="2100" b="0" i="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Japan News</a:t>
                      </a:r>
                      <a:endParaRPr lang="en-US" altLang="zh-CN" sz="2000" b="0" i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Owned by </a:t>
                      </a:r>
                      <a:r>
                        <a:rPr lang="en-US" altLang="zh-CN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Yomiuri Shimbun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 (</a:t>
                      </a:r>
                      <a:r>
                        <a:rPr lang="en-US" sz="1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 Yomiuri</a:t>
                      </a:r>
                      <a:r>
                        <a:rPr lang="en-US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renamed in 2013</a:t>
                      </a:r>
                      <a:r>
                        <a:rPr lang="en-US" altLang="zh-C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Japan News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https://japannews.yomiuri.co.jp/</a:t>
                      </a:r>
                      <a:endParaRPr lang="en-US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25,274 (2020) 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https://www.bunkanews.jp/article/221002/</a:t>
                      </a:r>
                      <a:endParaRPr lang="en-US" altLang="zh-C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https://www.bunkanews.jp/article/228102/</a:t>
                      </a:r>
                      <a:endParaRPr lang="en-US" altLang="zh-C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4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Monthly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0" i="1" dirty="0" err="1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Sekai</a:t>
                      </a:r>
                      <a:endParaRPr lang="en-US" altLang="zh-CN" sz="2000" b="0" i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Left-wing, progressive</a:t>
                      </a:r>
                      <a:endParaRPr lang="en-US" altLang="zh-CN" sz="2000" b="0" i="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approximately 40,000 (2021)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0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  <a:hlinkClick r:id="rId11"/>
                        </a:rPr>
                        <a:t>https://www.iwanami.co.jp/ad/sekai/</a:t>
                      </a:r>
                      <a:endParaRPr lang="en-US" altLang="zh-CN" sz="1000" b="0" i="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81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375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Visibility of the EU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=2,120)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30647"/>
              </p:ext>
            </p:extLst>
          </p:nvPr>
        </p:nvGraphicFramePr>
        <p:xfrm>
          <a:off x="384313" y="1404316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50125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602234"/>
              </p:ext>
            </p:extLst>
          </p:nvPr>
        </p:nvGraphicFramePr>
        <p:xfrm>
          <a:off x="222462" y="1099930"/>
          <a:ext cx="8699075" cy="552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8D002B9B-ED78-71CF-667C-EDF6AD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334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 of other global players</a:t>
            </a:r>
          </a:p>
        </p:txBody>
      </p:sp>
    </p:spTree>
    <p:extLst>
      <p:ext uri="{BB962C8B-B14F-4D97-AF65-F5344CB8AC3E}">
        <p14:creationId xmlns:p14="http://schemas.microsoft.com/office/powerpoint/2010/main" val="62163216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9732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 of other global players (2)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960899"/>
              </p:ext>
            </p:extLst>
          </p:nvPr>
        </p:nvGraphicFramePr>
        <p:xfrm>
          <a:off x="179882" y="887480"/>
          <a:ext cx="8784236" cy="580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6123629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71" y="628028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EU’s appearance on Front Page</a:t>
            </a:r>
            <a:endParaRPr lang="en-U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149432"/>
              </p:ext>
            </p:extLst>
          </p:nvPr>
        </p:nvGraphicFramePr>
        <p:xfrm>
          <a:off x="450574" y="1258543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555191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BD80C5A6E3BE6B41A2427F16147D47A40053312233075A4069A30329A9D6153650009586967373366D408193C318443E5EA6" ma:contentTypeVersion="27" ma:contentTypeDescription="Solar Project Document Content Type - extends Solar Document; published by the Content Type Hub" ma:contentTypeScope="" ma:versionID="7eae6a073d63c4fe4b45dfbfa865ac1f">
  <xsd:schema xmlns:xsd="http://www.w3.org/2001/XMLSchema" xmlns:xs="http://www.w3.org/2001/XMLSchema" xmlns:p="http://schemas.microsoft.com/office/2006/metadata/properties" xmlns:ns2="6f562838-09de-4b65-939a-432777c5c6ca" targetNamespace="http://schemas.microsoft.com/office/2006/metadata/properties" ma:root="true" ma:fieldsID="3d15cd97b99b53dcbe5cc11303294add" ns2:_="">
    <xsd:import namespace="6f562838-09de-4b65-939a-432777c5c6ca"/>
    <xsd:element name="properties">
      <xsd:complexType>
        <xsd:sequence>
          <xsd:element name="documentManagement">
            <xsd:complexType>
              <xsd:all>
                <xsd:element ref="ns2:c2d7d53541144364bb9d71f286b51f7e" minOccurs="0"/>
                <xsd:element ref="ns2:TaxCatchAll" minOccurs="0"/>
                <xsd:element ref="ns2:TaxCatchAllLabel" minOccurs="0"/>
                <xsd:element ref="ns2:jb15094b84d04db39a8de0b202a5649b" minOccurs="0"/>
                <xsd:element ref="ns2:a01561942c7d47699e3a361a6a580934" minOccurs="0"/>
                <xsd:element ref="ns2:SolarAuthor" minOccurs="0"/>
                <xsd:element ref="ns2:ece120804c3e4f2e81afd96eec8909f4" minOccurs="0"/>
                <xsd:element ref="ns2:i7a4717f7d5d4c169373d4bfa77876ba" minOccurs="0"/>
                <xsd:element ref="ns2:b0b6db7483f14678a4ad7fdce99521be" minOccurs="0"/>
                <xsd:element ref="ns2:beaf417fcb4a4faab8ee781c2aab71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2838-09de-4b65-939a-432777c5c6ca" elementFormDefault="qualified">
    <xsd:import namespace="http://schemas.microsoft.com/office/2006/documentManagement/types"/>
    <xsd:import namespace="http://schemas.microsoft.com/office/infopath/2007/PartnerControls"/>
    <xsd:element name="c2d7d53541144364bb9d71f286b51f7e" ma:index="8" ma:taxonomy="true" ma:internalName="c2d7d53541144364bb9d71f286b51f7e" ma:taxonomyFieldName="SolarLocation" ma:displayName="Location" ma:readOnly="false" ma:fieldId="{c2d7d535-4114-4364-bb9d-71f286b51f7e}" ma:taxonomyMulti="true" ma:sspId="b9d2b188-b8f0-4527-ab9c-6ed07e2b5a47" ma:termSetId="91c000f1-3349-4c42-8265-e80d17e13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25b267e-f454-459f-aa78-71222e61a69d}" ma:internalName="TaxCatchAll" ma:showField="CatchAllData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25b267e-f454-459f-aa78-71222e61a69d}" ma:internalName="TaxCatchAllLabel" ma:readOnly="true" ma:showField="CatchAllDataLabel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15094b84d04db39a8de0b202a5649b" ma:index="12" nillable="true" ma:taxonomy="true" ma:internalName="jb15094b84d04db39a8de0b202a5649b" ma:taxonomyFieldName="SolarBusinessUnit" ma:displayName="Business Unit" ma:readOnly="false" ma:fieldId="{3b15094b-84d0-4db3-9a8d-e0b202a5649b}" ma:taxonomyMulti="true" ma:sspId="b9d2b188-b8f0-4527-ab9c-6ed07e2b5a47" ma:termSetId="9862a471-922d-4dbf-86ff-7f9443f4b6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1561942c7d47699e3a361a6a580934" ma:index="14" ma:taxonomy="true" ma:internalName="a01561942c7d47699e3a361a6a580934" ma:taxonomyFieldName="SolarDepartment" ma:displayName="Department" ma:readOnly="false" ma:fieldId="{a0156194-2c7d-4769-9e3a-361a6a580934}" ma:taxonomyMulti="true" ma:sspId="b9d2b188-b8f0-4527-ab9c-6ed07e2b5a47" ma:termSetId="a2a9cd89-8956-43cd-8902-c890ec3194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larAuthor" ma:index="16" nillable="true" ma:displayName="Content Author" ma:description="Please specify the author of the content" ma:SharePointGroup="0" ma:internalName="Solar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e120804c3e4f2e81afd96eec8909f4" ma:index="17" ma:taxonomy="true" ma:internalName="ece120804c3e4f2e81afd96eec8909f4" ma:taxonomyFieldName="SolarCategory" ma:displayName="Category" ma:readOnly="false" ma:fieldId="{ece12080-4c3e-4f2e-81af-d96eec8909f4}" ma:sspId="b9d2b188-b8f0-4527-ab9c-6ed07e2b5a47" ma:termSetId="af3054d5-0efb-4d05-9185-ffb492b046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a4717f7d5d4c169373d4bfa77876ba" ma:index="19" ma:taxonomy="true" ma:internalName="i7a4717f7d5d4c169373d4bfa77876ba" ma:taxonomyFieldName="SolarDocumentType" ma:displayName="Document Type" ma:fieldId="{27a4717f-7d5d-4c16-9373-d4bfa77876ba}" ma:sspId="b9d2b188-b8f0-4527-ab9c-6ed07e2b5a47" ma:termSetId="3becb80b-35bf-4675-a7f1-fd97918282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b6db7483f14678a4ad7fdce99521be" ma:index="21" nillable="true" ma:taxonomy="true" ma:internalName="b0b6db7483f14678a4ad7fdce99521be" ma:taxonomyFieldName="InformationValue" ma:displayName="Information Value" ma:default="" ma:fieldId="{b0b6db74-83f1-4678-a4ad-7fdce99521be}" ma:sspId="b9d2b188-b8f0-4527-ab9c-6ed07e2b5a47" ma:termSetId="34b0f4c5-defa-4470-bf4b-1423e5dab3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af417fcb4a4faab8ee781c2aab7105" ma:index="23" nillable="true" ma:taxonomy="true" ma:internalName="beaf417fcb4a4faab8ee781c2aab7105" ma:taxonomyFieldName="SolarRecordOutcome" ma:displayName="Record Outcome" ma:fieldId="{beaf417f-cb4a-4faa-b8ee-781c2aab7105}" ma:sspId="b9d2b188-b8f0-4527-ab9c-6ed07e2b5a47" ma:termSetId="1c7376b3-8ddf-4288-95f1-75a2960d12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9d2b188-b8f0-4527-ab9c-6ed07e2b5a47" ContentTypeId="0x010100BD80C5A6E3BE6B41A2427F16147D47A40053312233075A4069A30329A9D6153650" PreviousValue="true" LastSyncTimeStamp="2021-10-07T20:07:13.39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2d7d53541144364bb9d71f286b51f7e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Ilam</TermName>
          <TermId xmlns="http://schemas.microsoft.com/office/infopath/2007/PartnerControls">17015150-e7d5-4990-b358-e90ea571f1b0</TermId>
        </TermInfo>
      </Terms>
    </c2d7d53541144364bb9d71f286b51f7e>
    <b0b6db7483f14678a4ad7fdce99521be xmlns="6f562838-09de-4b65-939a-432777c5c6ca">
      <Terms xmlns="http://schemas.microsoft.com/office/infopath/2007/PartnerControls"/>
    </b0b6db7483f14678a4ad7fdce99521be>
    <beaf417fcb4a4faab8ee781c2aab7105 xmlns="6f562838-09de-4b65-939a-432777c5c6ca">
      <Terms xmlns="http://schemas.microsoft.com/office/infopath/2007/PartnerControls"/>
    </beaf417fcb4a4faab8ee781c2aab7105>
    <a01561942c7d47699e3a361a6a58093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Arts</TermName>
          <TermId xmlns="http://schemas.microsoft.com/office/infopath/2007/PartnerControls">0bab0b67-4c47-44f0-b6c4-3d9931187703</TermId>
        </TermInfo>
      </Terms>
    </a01561942c7d47699e3a361a6a580934>
    <i7a4717f7d5d4c169373d4bfa77876ba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Document [Information]</TermName>
          <TermId xmlns="http://schemas.microsoft.com/office/infopath/2007/PartnerControls">1d129e84-9db2-4df6-a74b-09dd873e3970</TermId>
        </TermInfo>
      </Terms>
    </i7a4717f7d5d4c169373d4bfa77876ba>
    <jb15094b84d04db39a8de0b202a5649b xmlns="6f562838-09de-4b65-939a-432777c5c6ca">
      <Terms xmlns="http://schemas.microsoft.com/office/infopath/2007/PartnerControls"/>
    </jb15094b84d04db39a8de0b202a5649b>
    <SolarAuthor xmlns="6f562838-09de-4b65-939a-432777c5c6ca">
      <UserInfo>
        <DisplayName/>
        <AccountId xsi:nil="true"/>
        <AccountType/>
      </UserInfo>
    </SolarAuthor>
    <TaxCatchAll xmlns="6f562838-09de-4b65-939a-432777c5c6ca">
      <Value>4</Value>
      <Value>3</Value>
      <Value>2</Value>
      <Value>1</Value>
    </TaxCatchAll>
    <ece120804c3e4f2e81afd96eec8909f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1b523ed0-c261-4ad9-b790-ca7c80e7725e</TermId>
        </TermInfo>
      </Terms>
    </ece120804c3e4f2e81afd96eec8909f4>
  </documentManagement>
</p:properties>
</file>

<file path=customXml/itemProps1.xml><?xml version="1.0" encoding="utf-8"?>
<ds:datastoreItem xmlns:ds="http://schemas.openxmlformats.org/officeDocument/2006/customXml" ds:itemID="{8C61AA1D-B7B7-4711-9D1A-93CDA7C22D57}"/>
</file>

<file path=customXml/itemProps2.xml><?xml version="1.0" encoding="utf-8"?>
<ds:datastoreItem xmlns:ds="http://schemas.openxmlformats.org/officeDocument/2006/customXml" ds:itemID="{9FB9EAFF-17FF-475B-AB9C-45EE31BCD421}"/>
</file>

<file path=customXml/itemProps3.xml><?xml version="1.0" encoding="utf-8"?>
<ds:datastoreItem xmlns:ds="http://schemas.openxmlformats.org/officeDocument/2006/customXml" ds:itemID="{02A8CA27-1B08-49B4-8A72-E0732C53178E}"/>
</file>

<file path=customXml/itemProps4.xml><?xml version="1.0" encoding="utf-8"?>
<ds:datastoreItem xmlns:ds="http://schemas.openxmlformats.org/officeDocument/2006/customXml" ds:itemID="{193BC7B5-867F-43F6-AF06-56CD0CE4060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2419</TotalTime>
  <Words>1466</Words>
  <Application>Microsoft Office PowerPoint</Application>
  <PresentationFormat>On-screen Show (4:3)</PresentationFormat>
  <Paragraphs>333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等线</vt:lpstr>
      <vt:lpstr>Arial</vt:lpstr>
      <vt:lpstr>Bebas Neue</vt:lpstr>
      <vt:lpstr>Calibri</vt:lpstr>
      <vt:lpstr>Calibri Light</vt:lpstr>
      <vt:lpstr>Times New Roman</vt:lpstr>
      <vt:lpstr>Wingdings</vt:lpstr>
      <vt:lpstr>Office Theme</vt:lpstr>
      <vt:lpstr>1_Office Theme</vt:lpstr>
      <vt:lpstr>EXPECT: Japan’s Perception and Expectation on the EU The case of Printed media</vt:lpstr>
      <vt:lpstr>PowerPoint Presentation</vt:lpstr>
      <vt:lpstr>PowerPoint Presentation</vt:lpstr>
      <vt:lpstr>PowerPoint Presentation</vt:lpstr>
      <vt:lpstr>PowerPoint Presentation</vt:lpstr>
      <vt:lpstr>3. Visibility of the EU (N=2,120) </vt:lpstr>
      <vt:lpstr>Visibility of other global players</vt:lpstr>
      <vt:lpstr>Visibility of other global players (2)</vt:lpstr>
      <vt:lpstr>EU’s appearance on Front Page</vt:lpstr>
      <vt:lpstr>Average length of EU-news (major/2nd) </vt:lpstr>
      <vt:lpstr>PowerPoint Presentation</vt:lpstr>
      <vt:lpstr>PowerPoint Presentation</vt:lpstr>
      <vt:lpstr>“Indo-Pacific” in EU-related news (N=2,120) </vt:lpstr>
      <vt:lpstr>Other hot issues in EU-related news (N=2,120) </vt:lpstr>
      <vt:lpstr>4. Sources (N= 2,120)</vt:lpstr>
      <vt:lpstr>Sources of EU news</vt:lpstr>
      <vt:lpstr>5. Centrality (N= 2,120)</vt:lpstr>
      <vt:lpstr>6. Domesticity (N= 2,120)</vt:lpstr>
      <vt:lpstr>Domesticity (Major/2nd, N=869)</vt:lpstr>
      <vt:lpstr>Centrality of EU in Local news</vt:lpstr>
      <vt:lpstr>7. EU actions (Main/2nd focus, N=869)</vt:lpstr>
      <vt:lpstr>Intra-EU actions (Major/2nd)</vt:lpstr>
      <vt:lpstr>Sub-frame of intra-EU actions  (Main/2nd focus)</vt:lpstr>
      <vt:lpstr>Extra-EU actions (Major/2nd)</vt:lpstr>
      <vt:lpstr>Sub-frame of extra-EU actions  (Main/2nd focus)</vt:lpstr>
      <vt:lpstr>8. Bilateral relation (Main/2nd focus)</vt:lpstr>
      <vt:lpstr>Bilateral relation with Japan (Main/2nd focus)</vt:lpstr>
      <vt:lpstr>9. Evaluation of EU (Major/2nd, N=869)</vt:lpstr>
      <vt:lpstr>Evaluation of intra-EU actions</vt:lpstr>
      <vt:lpstr>Evaluation of extra-EU actions</vt:lpstr>
      <vt:lpstr>10. Expectation on EU  (Main/2nd focus , N=254)</vt:lpstr>
      <vt:lpstr>Evaluation of EU (Main/2nd focus , N=869)</vt:lpstr>
      <vt:lpstr>Japan’s Expectation on EU</vt:lpstr>
      <vt:lpstr>Reported EU’s self-expectation</vt:lpstr>
      <vt:lpstr>Visual images of EU (2020)</vt:lpstr>
      <vt:lpstr>Visual images of EU (2021)</vt:lpstr>
      <vt:lpstr>Conclusions</vt:lpstr>
      <vt:lpstr>Clusters of “6 Commission priorities for 2019-24” in Japanese media</vt:lpstr>
      <vt:lpstr>“COVID-19” clusters</vt:lpstr>
      <vt:lpstr>THE END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Global Influence …                                                                                  PERCEPTIONS &amp;                                           EXPECTATIONS                                          of the EU from                                         10 Strategic Partners</dc:title>
  <dc:creator>LAI</dc:creator>
  <cp:lastModifiedBy>C</cp:lastModifiedBy>
  <cp:revision>1070</cp:revision>
  <dcterms:created xsi:type="dcterms:W3CDTF">2020-01-18T04:31:39Z</dcterms:created>
  <dcterms:modified xsi:type="dcterms:W3CDTF">2022-09-26T13:54:59Z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0x010100BD80C5A6E3BE6B41A2427F16147D47A40053312233075A4069A30329A9D6153650009586967373366D408193C318443E5EA6</vt:lpwstr>
  </property>
  <property fmtid="{D5CDD505-2E9C-101B-9397-08002B2CF9AE}" pid="3" name="SolarRecordOutcome">
    <vt:lpwstr/>
  </property>
  <property fmtid="{D5CDD505-2E9C-101B-9397-08002B2CF9AE}" pid="4" name="InformationValue">
    <vt:lpwstr/>
  </property>
  <property fmtid="{D5CDD505-2E9C-101B-9397-08002B2CF9AE}" pid="5" name="SolarDocumentType">
    <vt:lpwstr>4;#Project Document [Information]|1d129e84-9db2-4df6-a74b-09dd873e3970</vt:lpwstr>
  </property>
  <property fmtid="{D5CDD505-2E9C-101B-9397-08002B2CF9AE}" pid="6" name="MediaServiceImageTags">
    <vt:lpwstr/>
  </property>
  <property fmtid="{D5CDD505-2E9C-101B-9397-08002B2CF9AE}" pid="7" name="SolarCategory">
    <vt:lpwstr>3;#Project|1b523ed0-c261-4ad9-b790-ca7c80e7725e</vt:lpwstr>
  </property>
  <property fmtid="{D5CDD505-2E9C-101B-9397-08002B2CF9AE}" pid="8" name="lcf76f155ced4ddcb4097134ff3c332f">
    <vt:lpwstr/>
  </property>
  <property fmtid="{D5CDD505-2E9C-101B-9397-08002B2CF9AE}" pid="9" name="SolarLocation">
    <vt:lpwstr>1;#Ilam|17015150-e7d5-4990-b358-e90ea571f1b0</vt:lpwstr>
  </property>
  <property fmtid="{D5CDD505-2E9C-101B-9397-08002B2CF9AE}" pid="10" name="SolarDepartment">
    <vt:lpwstr>2;#Arts|0bab0b67-4c47-44f0-b6c4-3d9931187703</vt:lpwstr>
  </property>
  <property fmtid="{D5CDD505-2E9C-101B-9397-08002B2CF9AE}" pid="11" name="SolarBusinessUnit">
    <vt:lpwstr/>
  </property>
</Properties>
</file>