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19.xml" ContentType="application/vnd.ms-office.chartcolor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style13.xml" ContentType="application/vnd.ms-office.chart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3.xml" ContentType="application/vnd.openxmlformats-officedocument.drawingml.chart+xml"/>
  <Override PartName="/ppt/charts/colors13.xml" ContentType="application/vnd.ms-office.chartcolorstyle+xml"/>
  <Override PartName="/ppt/charts/chart19.xml" ContentType="application/vnd.openxmlformats-officedocument.drawingml.chart+xml"/>
  <Override PartName="/ppt/charts/style19.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652" r:id="rId2"/>
    <p:sldId id="468" r:id="rId3"/>
    <p:sldId id="715" r:id="rId4"/>
    <p:sldId id="331" r:id="rId5"/>
    <p:sldId id="716" r:id="rId6"/>
    <p:sldId id="719" r:id="rId7"/>
    <p:sldId id="720" r:id="rId8"/>
    <p:sldId id="661" r:id="rId9"/>
    <p:sldId id="708" r:id="rId10"/>
    <p:sldId id="707" r:id="rId11"/>
    <p:sldId id="687" r:id="rId12"/>
    <p:sldId id="690" r:id="rId13"/>
    <p:sldId id="702" r:id="rId14"/>
    <p:sldId id="712" r:id="rId15"/>
    <p:sldId id="672" r:id="rId16"/>
    <p:sldId id="691" r:id="rId17"/>
    <p:sldId id="714" r:id="rId18"/>
    <p:sldId id="670" r:id="rId19"/>
    <p:sldId id="709" r:id="rId20"/>
    <p:sldId id="673" r:id="rId21"/>
    <p:sldId id="697" r:id="rId22"/>
    <p:sldId id="679" r:id="rId23"/>
    <p:sldId id="698" r:id="rId24"/>
    <p:sldId id="699" r:id="rId25"/>
    <p:sldId id="694" r:id="rId26"/>
    <p:sldId id="680" r:id="rId27"/>
    <p:sldId id="700" r:id="rId28"/>
    <p:sldId id="705" r:id="rId29"/>
    <p:sldId id="706" r:id="rId30"/>
    <p:sldId id="689" r:id="rId31"/>
    <p:sldId id="683" r:id="rId32"/>
    <p:sldId id="686" r:id="rId33"/>
    <p:sldId id="703" r:id="rId34"/>
    <p:sldId id="704" r:id="rId35"/>
    <p:sldId id="685" r:id="rId36"/>
    <p:sldId id="649" r:id="rId37"/>
    <p:sldId id="71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 initials="SY" lastIdx="23" clrIdx="0">
    <p:extLst>
      <p:ext uri="{19B8F6BF-5375-455C-9EA6-DF929625EA0E}">
        <p15:presenceInfo xmlns:p15="http://schemas.microsoft.com/office/powerpoint/2012/main" userId="LAI" providerId="None"/>
      </p:ext>
    </p:extLst>
  </p:cmAuthor>
  <p:cmAuthor id="2" name="C" initials="SY" lastIdx="51" clrIdx="1">
    <p:extLst>
      <p:ext uri="{19B8F6BF-5375-455C-9EA6-DF929625EA0E}">
        <p15:presenceInfo xmlns:p15="http://schemas.microsoft.com/office/powerpoint/2012/main" userId="C" providerId="None"/>
      </p:ext>
    </p:extLst>
  </p:cmAuthor>
  <p:cmAuthor id="3" name="Microsoft Office User" initials="MOU" lastIdx="1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a:srgbClr val="50B1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9796" autoAdjust="0"/>
  </p:normalViewPr>
  <p:slideViewPr>
    <p:cSldViewPr snapToGrid="0">
      <p:cViewPr varScale="1">
        <p:scale>
          <a:sx n="65" d="100"/>
          <a:sy n="65" d="100"/>
        </p:scale>
        <p:origin x="1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88115979334"/>
          <c:y val="5.1816536626516981E-2"/>
          <c:w val="0.84899249461823401"/>
          <c:h val="0.67649606055316569"/>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KOMPAS</c:v>
                </c:pt>
                <c:pt idx="1">
                  <c:v>REPUBLIKA</c:v>
                </c:pt>
                <c:pt idx="2">
                  <c:v>TEMPO* (daily in 2020; weekly in 2021)</c:v>
                </c:pt>
                <c:pt idx="3">
                  <c:v>Bisnis Indonesia</c:v>
                </c:pt>
                <c:pt idx="4">
                  <c:v>The JakartaPost</c:v>
                </c:pt>
              </c:strCache>
            </c:strRef>
          </c:cat>
          <c:val>
            <c:numRef>
              <c:f>Sheet1!$B$2:$B$6</c:f>
              <c:numCache>
                <c:formatCode>General</c:formatCode>
                <c:ptCount val="5"/>
                <c:pt idx="0">
                  <c:v>83</c:v>
                </c:pt>
                <c:pt idx="1">
                  <c:v>40</c:v>
                </c:pt>
                <c:pt idx="2">
                  <c:v>49</c:v>
                </c:pt>
                <c:pt idx="3">
                  <c:v>76</c:v>
                </c:pt>
                <c:pt idx="4">
                  <c:v>0</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KOMPAS</c:v>
                </c:pt>
                <c:pt idx="1">
                  <c:v>REPUBLIKA</c:v>
                </c:pt>
                <c:pt idx="2">
                  <c:v>TEMPO* (daily in 2020; weekly in 2021)</c:v>
                </c:pt>
                <c:pt idx="3">
                  <c:v>Bisnis Indonesia</c:v>
                </c:pt>
                <c:pt idx="4">
                  <c:v>The JakartaPost</c:v>
                </c:pt>
              </c:strCache>
            </c:strRef>
          </c:cat>
          <c:val>
            <c:numRef>
              <c:f>Sheet1!$C$2:$C$6</c:f>
              <c:numCache>
                <c:formatCode>General</c:formatCode>
                <c:ptCount val="5"/>
                <c:pt idx="0">
                  <c:v>125</c:v>
                </c:pt>
                <c:pt idx="1">
                  <c:v>65</c:v>
                </c:pt>
                <c:pt idx="2">
                  <c:v>18</c:v>
                </c:pt>
                <c:pt idx="3">
                  <c:v>75</c:v>
                </c:pt>
                <c:pt idx="4">
                  <c:v>413</c:v>
                </c:pt>
              </c:numCache>
            </c:numRef>
          </c:val>
          <c:extLst>
            <c:ext xmlns:c16="http://schemas.microsoft.com/office/drawing/2014/chart" uri="{C3380CC4-5D6E-409C-BE32-E72D297353CC}">
              <c16:uniqueId val="{00000000-AF03-4E04-B0A5-906942C2FC55}"/>
            </c:ext>
          </c:extLst>
        </c:ser>
        <c:dLbls>
          <c:showLegendKey val="0"/>
          <c:showVal val="0"/>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13049303029715337"/>
          <c:y val="6.4997828234434896E-2"/>
          <c:w val="0.23619238366246881"/>
          <c:h val="7.4391638848148034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24976859728523"/>
          <c:y val="3.3841037012983313E-2"/>
          <c:w val="0.8023301886071702"/>
          <c:h val="0.5198142941783026"/>
        </c:manualLayout>
      </c:layout>
      <c:barChart>
        <c:barDir val="col"/>
        <c:grouping val="percentStacked"/>
        <c:varyColors val="0"/>
        <c:ser>
          <c:idx val="0"/>
          <c:order val="0"/>
          <c:tx>
            <c:strRef>
              <c:f>Sheet1!$C$1</c:f>
              <c:strCache>
                <c:ptCount val="1"/>
                <c:pt idx="0">
                  <c:v>EU/Europe</c:v>
                </c:pt>
              </c:strCache>
            </c:strRef>
          </c:tx>
          <c:spPr>
            <a:solidFill>
              <a:schemeClr val="accent1"/>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13</c:v>
                </c:pt>
                <c:pt idx="1">
                  <c:v>6</c:v>
                </c:pt>
                <c:pt idx="2">
                  <c:v>3</c:v>
                </c:pt>
                <c:pt idx="3">
                  <c:v>6</c:v>
                </c:pt>
                <c:pt idx="4">
                  <c:v>107</c:v>
                </c:pt>
                <c:pt idx="5">
                  <c:v>7</c:v>
                </c:pt>
                <c:pt idx="6">
                  <c:v>6</c:v>
                </c:pt>
                <c:pt idx="7">
                  <c:v>7</c:v>
                </c:pt>
                <c:pt idx="8">
                  <c:v>2</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Local</c:v>
                </c:pt>
              </c:strCache>
            </c:strRef>
          </c:tx>
          <c:spPr>
            <a:solidFill>
              <a:srgbClr val="FF0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8</c:v>
                </c:pt>
                <c:pt idx="1">
                  <c:v>9</c:v>
                </c:pt>
                <c:pt idx="2">
                  <c:v>1</c:v>
                </c:pt>
                <c:pt idx="3">
                  <c:v>4</c:v>
                </c:pt>
                <c:pt idx="4">
                  <c:v>10</c:v>
                </c:pt>
                <c:pt idx="5">
                  <c:v>2</c:v>
                </c:pt>
                <c:pt idx="6">
                  <c:v>2</c:v>
                </c:pt>
                <c:pt idx="7">
                  <c:v>3</c:v>
                </c:pt>
                <c:pt idx="8">
                  <c:v>0</c:v>
                </c:pt>
              </c:numCache>
            </c:numRef>
          </c:val>
          <c:extLst>
            <c:ext xmlns:c16="http://schemas.microsoft.com/office/drawing/2014/chart" uri="{C3380CC4-5D6E-409C-BE32-E72D297353CC}">
              <c16:uniqueId val="{00000000-8433-4D33-83E6-5B97FFFF7135}"/>
            </c:ext>
          </c:extLst>
        </c:ser>
        <c:ser>
          <c:idx val="2"/>
          <c:order val="2"/>
          <c:tx>
            <c:strRef>
              <c:f>Sheet1!$E$1</c:f>
              <c:strCache>
                <c:ptCount val="1"/>
                <c:pt idx="0">
                  <c:v>Asia</c:v>
                </c:pt>
              </c:strCache>
            </c:strRef>
          </c:tx>
          <c:spPr>
            <a:solidFill>
              <a:srgbClr val="FFC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2</c:v>
                </c:pt>
                <c:pt idx="1">
                  <c:v>8</c:v>
                </c:pt>
                <c:pt idx="2">
                  <c:v>0</c:v>
                </c:pt>
                <c:pt idx="3">
                  <c:v>2</c:v>
                </c:pt>
                <c:pt idx="4">
                  <c:v>22</c:v>
                </c:pt>
                <c:pt idx="5">
                  <c:v>0</c:v>
                </c:pt>
                <c:pt idx="6">
                  <c:v>1</c:v>
                </c:pt>
                <c:pt idx="7">
                  <c:v>1</c:v>
                </c:pt>
                <c:pt idx="8">
                  <c:v>1</c:v>
                </c:pt>
              </c:numCache>
            </c:numRef>
          </c:val>
          <c:extLst>
            <c:ext xmlns:c16="http://schemas.microsoft.com/office/drawing/2014/chart" uri="{C3380CC4-5D6E-409C-BE32-E72D297353CC}">
              <c16:uniqueId val="{00000001-8433-4D33-83E6-5B97FFFF7135}"/>
            </c:ext>
          </c:extLst>
        </c:ser>
        <c:ser>
          <c:idx val="3"/>
          <c:order val="3"/>
          <c:tx>
            <c:strRef>
              <c:f>Sheet1!$F$1</c:f>
              <c:strCache>
                <c:ptCount val="1"/>
                <c:pt idx="0">
                  <c:v>Global</c:v>
                </c:pt>
              </c:strCache>
            </c:strRef>
          </c:tx>
          <c:spPr>
            <a:solidFill>
              <a:srgbClr val="92D05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Sheet1!$F$2:$F$10</c:f>
              <c:numCache>
                <c:formatCode>General</c:formatCode>
                <c:ptCount val="9"/>
                <c:pt idx="0">
                  <c:v>9</c:v>
                </c:pt>
                <c:pt idx="1">
                  <c:v>7</c:v>
                </c:pt>
                <c:pt idx="2">
                  <c:v>2</c:v>
                </c:pt>
                <c:pt idx="3">
                  <c:v>5</c:v>
                </c:pt>
                <c:pt idx="4">
                  <c:v>31</c:v>
                </c:pt>
                <c:pt idx="5">
                  <c:v>3</c:v>
                </c:pt>
                <c:pt idx="6">
                  <c:v>8</c:v>
                </c:pt>
                <c:pt idx="7">
                  <c:v>4</c:v>
                </c:pt>
                <c:pt idx="8">
                  <c:v>0</c:v>
                </c:pt>
              </c:numCache>
            </c:numRef>
          </c:val>
          <c:extLst>
            <c:ext xmlns:c16="http://schemas.microsoft.com/office/drawing/2014/chart" uri="{C3380CC4-5D6E-409C-BE32-E72D297353CC}">
              <c16:uniqueId val="{00000001-7F71-4DE9-87AB-8BBF18F67A5F}"/>
            </c:ext>
          </c:extLst>
        </c:ser>
        <c:ser>
          <c:idx val="4"/>
          <c:order val="4"/>
          <c:tx>
            <c:strRef>
              <c:f>Sheet1!$G$1</c:f>
              <c:strCache>
                <c:ptCount val="1"/>
                <c:pt idx="0">
                  <c:v>3rd country</c:v>
                </c:pt>
              </c:strCache>
            </c:strRef>
          </c:tx>
          <c:spPr>
            <a:solidFill>
              <a:schemeClr val="bg1">
                <a:lumMod val="75000"/>
              </a:schemeClr>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Sheet1!$G$2:$G$10</c:f>
              <c:numCache>
                <c:formatCode>General</c:formatCode>
                <c:ptCount val="9"/>
                <c:pt idx="0">
                  <c:v>6</c:v>
                </c:pt>
                <c:pt idx="1">
                  <c:v>3</c:v>
                </c:pt>
                <c:pt idx="2">
                  <c:v>4</c:v>
                </c:pt>
                <c:pt idx="3">
                  <c:v>4</c:v>
                </c:pt>
                <c:pt idx="4">
                  <c:v>18</c:v>
                </c:pt>
                <c:pt idx="5">
                  <c:v>1</c:v>
                </c:pt>
                <c:pt idx="6">
                  <c:v>2</c:v>
                </c:pt>
                <c:pt idx="7">
                  <c:v>2</c:v>
                </c:pt>
                <c:pt idx="8">
                  <c:v>0</c:v>
                </c:pt>
              </c:numCache>
            </c:numRef>
          </c:val>
          <c:extLst>
            <c:ext xmlns:c16="http://schemas.microsoft.com/office/drawing/2014/chart" uri="{C3380CC4-5D6E-409C-BE32-E72D297353CC}">
              <c16:uniqueId val="{00000002-7F71-4DE9-87AB-8BBF18F67A5F}"/>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Major</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52E5-42F9-9B25-453A9051E141}"/>
              </c:ext>
            </c:extLst>
          </c:dPt>
          <c:dPt>
            <c:idx val="1"/>
            <c:invertIfNegative val="0"/>
            <c:bubble3D val="0"/>
            <c:spPr>
              <a:solidFill>
                <a:srgbClr val="002060"/>
              </a:solidFill>
              <a:ln>
                <a:noFill/>
              </a:ln>
              <a:effectLst/>
            </c:spPr>
            <c:extLst>
              <c:ext xmlns:c16="http://schemas.microsoft.com/office/drawing/2014/chart" uri="{C3380CC4-5D6E-409C-BE32-E72D297353CC}">
                <c16:uniqueId val="{00000003-52E5-42F9-9B25-453A9051E141}"/>
              </c:ext>
            </c:extLst>
          </c:dPt>
          <c:dPt>
            <c:idx val="2"/>
            <c:invertIfNegative val="0"/>
            <c:bubble3D val="0"/>
            <c:spPr>
              <a:solidFill>
                <a:srgbClr val="002060"/>
              </a:solidFill>
              <a:ln>
                <a:noFill/>
              </a:ln>
              <a:effectLst/>
            </c:spPr>
            <c:extLst>
              <c:ext xmlns:c16="http://schemas.microsoft.com/office/drawing/2014/chart" uri="{C3380CC4-5D6E-409C-BE32-E72D297353CC}">
                <c16:uniqueId val="{00000005-52E5-42F9-9B25-453A9051E141}"/>
              </c:ext>
            </c:extLst>
          </c:dPt>
          <c:dPt>
            <c:idx val="3"/>
            <c:invertIfNegative val="0"/>
            <c:bubble3D val="0"/>
            <c:spPr>
              <a:solidFill>
                <a:srgbClr val="002060"/>
              </a:solidFill>
              <a:ln>
                <a:noFill/>
              </a:ln>
              <a:effectLst/>
            </c:spPr>
            <c:extLst>
              <c:ext xmlns:c16="http://schemas.microsoft.com/office/drawing/2014/chart" uri="{C3380CC4-5D6E-409C-BE32-E72D297353CC}">
                <c16:uniqueId val="{00000007-52E5-42F9-9B25-453A9051E141}"/>
              </c:ext>
            </c:extLst>
          </c:dPt>
          <c:dPt>
            <c:idx val="4"/>
            <c:invertIfNegative val="0"/>
            <c:bubble3D val="0"/>
            <c:spPr>
              <a:solidFill>
                <a:srgbClr val="002060"/>
              </a:solidFill>
              <a:ln>
                <a:noFill/>
              </a:ln>
              <a:effectLst/>
            </c:spPr>
            <c:extLst>
              <c:ext xmlns:c16="http://schemas.microsoft.com/office/drawing/2014/chart" uri="{C3380CC4-5D6E-409C-BE32-E72D297353CC}">
                <c16:uniqueId val="{00000009-52E5-42F9-9B25-453A9051E141}"/>
              </c:ext>
            </c:extLst>
          </c:dPt>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0</c:v>
                </c:pt>
                <c:pt idx="1">
                  <c:v>4</c:v>
                </c:pt>
                <c:pt idx="2">
                  <c:v>0</c:v>
                </c:pt>
                <c:pt idx="3">
                  <c:v>2</c:v>
                </c:pt>
                <c:pt idx="4">
                  <c:v>4</c:v>
                </c:pt>
                <c:pt idx="5">
                  <c:v>1</c:v>
                </c:pt>
                <c:pt idx="6">
                  <c:v>0</c:v>
                </c:pt>
                <c:pt idx="7">
                  <c:v>1</c:v>
                </c:pt>
                <c:pt idx="8">
                  <c:v>0</c:v>
                </c:pt>
              </c:numCache>
            </c:numRef>
          </c:val>
          <c:extLst>
            <c:ext xmlns:c16="http://schemas.microsoft.com/office/drawing/2014/chart" uri="{C3380CC4-5D6E-409C-BE32-E72D297353CC}">
              <c16:uniqueId val="{0000000A-52E5-42F9-9B25-453A9051E141}"/>
            </c:ext>
          </c:extLst>
        </c:ser>
        <c:ser>
          <c:idx val="1"/>
          <c:order val="1"/>
          <c:tx>
            <c:strRef>
              <c:f>Sheet1!$D$1</c:f>
              <c:strCache>
                <c:ptCount val="1"/>
                <c:pt idx="0">
                  <c:v>Secondary</c:v>
                </c:pt>
              </c:strCache>
            </c:strRef>
          </c:tx>
          <c:spPr>
            <a:solidFill>
              <a:srgbClr val="0070C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8</c:v>
                </c:pt>
                <c:pt idx="1">
                  <c:v>5</c:v>
                </c:pt>
                <c:pt idx="2">
                  <c:v>1</c:v>
                </c:pt>
                <c:pt idx="3">
                  <c:v>2</c:v>
                </c:pt>
                <c:pt idx="4">
                  <c:v>6</c:v>
                </c:pt>
                <c:pt idx="5">
                  <c:v>1</c:v>
                </c:pt>
                <c:pt idx="6">
                  <c:v>2</c:v>
                </c:pt>
                <c:pt idx="7">
                  <c:v>2</c:v>
                </c:pt>
                <c:pt idx="8">
                  <c:v>0</c:v>
                </c:pt>
              </c:numCache>
            </c:numRef>
          </c:val>
          <c:extLst>
            <c:ext xmlns:c16="http://schemas.microsoft.com/office/drawing/2014/chart" uri="{C3380CC4-5D6E-409C-BE32-E72D297353CC}">
              <c16:uniqueId val="{0000000B-52E5-42F9-9B25-453A9051E141}"/>
            </c:ext>
          </c:extLst>
        </c:ser>
        <c:ser>
          <c:idx val="2"/>
          <c:order val="2"/>
          <c:tx>
            <c:strRef>
              <c:f>Sheet1!$E$1</c:f>
              <c:strCache>
                <c:ptCount val="1"/>
                <c:pt idx="0">
                  <c:v>Minor</c:v>
                </c:pt>
              </c:strCache>
            </c:strRef>
          </c:tx>
          <c:spPr>
            <a:solidFill>
              <a:schemeClr val="accent1">
                <a:lumMod val="40000"/>
                <a:lumOff val="60000"/>
              </a:schemeClr>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20</c:v>
                </c:pt>
                <c:pt idx="1">
                  <c:v>27</c:v>
                </c:pt>
                <c:pt idx="2">
                  <c:v>6</c:v>
                </c:pt>
                <c:pt idx="3">
                  <c:v>6</c:v>
                </c:pt>
                <c:pt idx="4">
                  <c:v>25</c:v>
                </c:pt>
                <c:pt idx="5">
                  <c:v>28</c:v>
                </c:pt>
                <c:pt idx="6">
                  <c:v>22</c:v>
                </c:pt>
                <c:pt idx="7">
                  <c:v>10</c:v>
                </c:pt>
                <c:pt idx="8">
                  <c:v>2</c:v>
                </c:pt>
              </c:numCache>
            </c:numRef>
          </c:val>
          <c:extLst>
            <c:ext xmlns:c16="http://schemas.microsoft.com/office/drawing/2014/chart" uri="{C3380CC4-5D6E-409C-BE32-E72D297353CC}">
              <c16:uniqueId val="{0000000C-52E5-42F9-9B25-453A9051E141}"/>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Intra-EU</c:v>
                </c:pt>
              </c:strCache>
            </c:strRef>
          </c:tx>
          <c:spPr>
            <a:solidFill>
              <a:srgbClr val="0070C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13</c:v>
                </c:pt>
                <c:pt idx="1">
                  <c:v>6</c:v>
                </c:pt>
                <c:pt idx="2">
                  <c:v>3</c:v>
                </c:pt>
                <c:pt idx="3">
                  <c:v>7</c:v>
                </c:pt>
                <c:pt idx="4">
                  <c:v>75</c:v>
                </c:pt>
                <c:pt idx="5">
                  <c:v>6</c:v>
                </c:pt>
                <c:pt idx="6">
                  <c:v>10</c:v>
                </c:pt>
                <c:pt idx="7">
                  <c:v>7</c:v>
                </c:pt>
                <c:pt idx="8">
                  <c:v>0</c:v>
                </c:pt>
              </c:numCache>
            </c:numRef>
          </c:val>
          <c:extLst>
            <c:ext xmlns:c16="http://schemas.microsoft.com/office/drawing/2014/chart" uri="{C3380CC4-5D6E-409C-BE32-E72D297353CC}">
              <c16:uniqueId val="{00000000-6CF9-4A0F-9E6E-1BAD642079A4}"/>
            </c:ext>
          </c:extLst>
        </c:ser>
        <c:ser>
          <c:idx val="1"/>
          <c:order val="1"/>
          <c:tx>
            <c:strRef>
              <c:f>Sheet1!$D$1</c:f>
              <c:strCache>
                <c:ptCount val="1"/>
                <c:pt idx="0">
                  <c:v>Extra-EU</c:v>
                </c:pt>
              </c:strCache>
            </c:strRef>
          </c:tx>
          <c:spPr>
            <a:solidFill>
              <a:srgbClr val="FFC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20</c:v>
                </c:pt>
                <c:pt idx="1">
                  <c:v>28</c:v>
                </c:pt>
                <c:pt idx="2">
                  <c:v>8</c:v>
                </c:pt>
                <c:pt idx="3">
                  <c:v>16</c:v>
                </c:pt>
                <c:pt idx="4">
                  <c:v>115</c:v>
                </c:pt>
                <c:pt idx="5">
                  <c:v>6</c:v>
                </c:pt>
                <c:pt idx="6">
                  <c:v>9</c:v>
                </c:pt>
                <c:pt idx="7">
                  <c:v>10</c:v>
                </c:pt>
                <c:pt idx="8">
                  <c:v>3</c:v>
                </c:pt>
              </c:numCache>
            </c:numRef>
          </c:val>
          <c:extLst>
            <c:ext xmlns:c16="http://schemas.microsoft.com/office/drawing/2014/chart" uri="{C3380CC4-5D6E-409C-BE32-E72D297353CC}">
              <c16:uniqueId val="{00000001-6CF9-4A0F-9E6E-1BAD642079A4}"/>
            </c:ext>
          </c:extLst>
        </c:ser>
        <c:dLbls>
          <c:showLegendKey val="0"/>
          <c:showVal val="0"/>
          <c:showCatName val="0"/>
          <c:showSerName val="0"/>
          <c:showPercent val="0"/>
          <c:showBubbleSize val="0"/>
        </c:dLbls>
        <c:gapWidth val="95"/>
        <c:overlap val="100"/>
        <c:axId val="819732144"/>
        <c:axId val="743639632"/>
        <c:extLst/>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88467154080694"/>
          <c:y val="3.1601966870694227E-2"/>
          <c:w val="0.60232602738232122"/>
          <c:h val="0.5442159374913238"/>
        </c:manualLayout>
      </c:layout>
      <c:barChart>
        <c:barDir val="col"/>
        <c:grouping val="percentStacked"/>
        <c:varyColors val="0"/>
        <c:ser>
          <c:idx val="0"/>
          <c:order val="0"/>
          <c:tx>
            <c:strRef>
              <c:f>Sheet1!$C$1</c:f>
              <c:strCache>
                <c:ptCount val="1"/>
                <c:pt idx="0">
                  <c:v>Promoting our European Way of Life  </c:v>
                </c:pt>
              </c:strCache>
            </c:strRef>
          </c:tx>
          <c:spPr>
            <a:solidFill>
              <a:schemeClr val="accent2">
                <a:lumMod val="20000"/>
                <a:lumOff val="80000"/>
              </a:schemeClr>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4</c:v>
                </c:pt>
                <c:pt idx="1">
                  <c:v>2</c:v>
                </c:pt>
                <c:pt idx="2">
                  <c:v>1</c:v>
                </c:pt>
                <c:pt idx="3">
                  <c:v>6</c:v>
                </c:pt>
                <c:pt idx="4">
                  <c:v>24</c:v>
                </c:pt>
                <c:pt idx="5">
                  <c:v>1</c:v>
                </c:pt>
                <c:pt idx="6">
                  <c:v>3</c:v>
                </c:pt>
                <c:pt idx="7">
                  <c:v>4</c:v>
                </c:pt>
                <c:pt idx="8">
                  <c:v>0</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An Economy that Works for People</c:v>
                </c:pt>
              </c:strCache>
            </c:strRef>
          </c:tx>
          <c:spPr>
            <a:solidFill>
              <a:srgbClr val="FFFF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8</c:v>
                </c:pt>
                <c:pt idx="1">
                  <c:v>1</c:v>
                </c:pt>
                <c:pt idx="2">
                  <c:v>1</c:v>
                </c:pt>
                <c:pt idx="3">
                  <c:v>2</c:v>
                </c:pt>
                <c:pt idx="4">
                  <c:v>25</c:v>
                </c:pt>
                <c:pt idx="5">
                  <c:v>6</c:v>
                </c:pt>
                <c:pt idx="6">
                  <c:v>5</c:v>
                </c:pt>
                <c:pt idx="7">
                  <c:v>4</c:v>
                </c:pt>
                <c:pt idx="8">
                  <c:v>0</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European integration</c:v>
                </c:pt>
              </c:strCache>
            </c:strRef>
          </c:tx>
          <c:spPr>
            <a:solidFill>
              <a:srgbClr val="0070C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2</c:v>
                </c:pt>
                <c:pt idx="1">
                  <c:v>2</c:v>
                </c:pt>
                <c:pt idx="2">
                  <c:v>1</c:v>
                </c:pt>
                <c:pt idx="3">
                  <c:v>6</c:v>
                </c:pt>
                <c:pt idx="4">
                  <c:v>24</c:v>
                </c:pt>
                <c:pt idx="5">
                  <c:v>0</c:v>
                </c:pt>
                <c:pt idx="6">
                  <c:v>3</c:v>
                </c:pt>
                <c:pt idx="7">
                  <c:v>0</c:v>
                </c:pt>
                <c:pt idx="8">
                  <c:v>0</c:v>
                </c:pt>
              </c:numCache>
            </c:numRef>
          </c:val>
          <c:extLst>
            <c:ext xmlns:c16="http://schemas.microsoft.com/office/drawing/2014/chart" uri="{C3380CC4-5D6E-409C-BE32-E72D297353CC}">
              <c16:uniqueId val="{00000000-BE22-524D-BD98-64DFACFDF2BD}"/>
            </c:ext>
          </c:extLst>
        </c:ser>
        <c:ser>
          <c:idx val="3"/>
          <c:order val="3"/>
          <c:tx>
            <c:strRef>
              <c:f>Sheet1!$F$1</c:f>
              <c:strCache>
                <c:ptCount val="1"/>
                <c:pt idx="0">
                  <c:v>Others</c:v>
                </c:pt>
              </c:strCache>
            </c:strRef>
          </c:tx>
          <c:spPr>
            <a:solidFill>
              <a:srgbClr val="92D05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Sheet1!$F$2:$F$10</c:f>
              <c:numCache>
                <c:formatCode>General</c:formatCode>
                <c:ptCount val="9"/>
                <c:pt idx="0">
                  <c:v>1</c:v>
                </c:pt>
                <c:pt idx="1">
                  <c:v>3</c:v>
                </c:pt>
                <c:pt idx="2">
                  <c:v>0</c:v>
                </c:pt>
                <c:pt idx="3">
                  <c:v>0</c:v>
                </c:pt>
                <c:pt idx="4">
                  <c:v>29</c:v>
                </c:pt>
                <c:pt idx="5">
                  <c:v>0</c:v>
                </c:pt>
                <c:pt idx="6">
                  <c:v>2</c:v>
                </c:pt>
                <c:pt idx="7">
                  <c:v>0</c:v>
                </c:pt>
                <c:pt idx="8">
                  <c:v>0</c:v>
                </c:pt>
              </c:numCache>
            </c:numRef>
          </c:val>
          <c:extLst>
            <c:ext xmlns:c16="http://schemas.microsoft.com/office/drawing/2014/chart" uri="{C3380CC4-5D6E-409C-BE32-E72D297353CC}">
              <c16:uniqueId val="{00000001-BE22-524D-BD98-64DFACFDF2BD}"/>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Promoting our European Way of Life  </c:v>
                </c:pt>
              </c:strCache>
            </c:strRef>
          </c:tx>
          <c:spPr>
            <a:solidFill>
              <a:schemeClr val="accent2">
                <a:lumMod val="20000"/>
                <a:lumOff val="80000"/>
              </a:schemeClr>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7</c:v>
                </c:pt>
                <c:pt idx="1">
                  <c:v>6</c:v>
                </c:pt>
                <c:pt idx="2">
                  <c:v>1</c:v>
                </c:pt>
                <c:pt idx="3">
                  <c:v>6</c:v>
                </c:pt>
                <c:pt idx="4">
                  <c:v>25</c:v>
                </c:pt>
                <c:pt idx="5">
                  <c:v>1</c:v>
                </c:pt>
                <c:pt idx="6">
                  <c:v>4</c:v>
                </c:pt>
                <c:pt idx="7">
                  <c:v>5</c:v>
                </c:pt>
                <c:pt idx="8">
                  <c:v>0</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An Economy that Works for People</c:v>
                </c:pt>
              </c:strCache>
            </c:strRef>
          </c:tx>
          <c:spPr>
            <a:solidFill>
              <a:srgbClr val="FFFF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8</c:v>
                </c:pt>
                <c:pt idx="1">
                  <c:v>8</c:v>
                </c:pt>
                <c:pt idx="2">
                  <c:v>1</c:v>
                </c:pt>
                <c:pt idx="3">
                  <c:v>2</c:v>
                </c:pt>
                <c:pt idx="4">
                  <c:v>31</c:v>
                </c:pt>
                <c:pt idx="5">
                  <c:v>4</c:v>
                </c:pt>
                <c:pt idx="6">
                  <c:v>5</c:v>
                </c:pt>
                <c:pt idx="7">
                  <c:v>3</c:v>
                </c:pt>
                <c:pt idx="8">
                  <c:v>1</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A stronger Europe in the world</c:v>
                </c:pt>
              </c:strCache>
            </c:strRef>
          </c:tx>
          <c:spPr>
            <a:solidFill>
              <a:srgbClr val="0070C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8</c:v>
                </c:pt>
                <c:pt idx="1">
                  <c:v>16</c:v>
                </c:pt>
                <c:pt idx="2">
                  <c:v>5</c:v>
                </c:pt>
                <c:pt idx="3">
                  <c:v>10</c:v>
                </c:pt>
                <c:pt idx="4">
                  <c:v>51</c:v>
                </c:pt>
                <c:pt idx="5">
                  <c:v>0</c:v>
                </c:pt>
                <c:pt idx="6">
                  <c:v>0</c:v>
                </c:pt>
                <c:pt idx="7">
                  <c:v>3</c:v>
                </c:pt>
                <c:pt idx="8">
                  <c:v>1</c:v>
                </c:pt>
              </c:numCache>
            </c:numRef>
          </c:val>
          <c:extLst>
            <c:ext xmlns:c16="http://schemas.microsoft.com/office/drawing/2014/chart" uri="{C3380CC4-5D6E-409C-BE32-E72D297353CC}">
              <c16:uniqueId val="{00000005-EFA8-4EAE-9275-9F2429793739}"/>
            </c:ext>
          </c:extLst>
        </c:ser>
        <c:ser>
          <c:idx val="3"/>
          <c:order val="3"/>
          <c:tx>
            <c:strRef>
              <c:f>Sheet1!$F$1</c:f>
              <c:strCache>
                <c:ptCount val="1"/>
                <c:pt idx="0">
                  <c:v>Others</c:v>
                </c:pt>
              </c:strCache>
            </c:strRef>
          </c:tx>
          <c:spPr>
            <a:solidFill>
              <a:srgbClr val="92D05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Sheet1!$F$2:$F$10</c:f>
              <c:numCache>
                <c:formatCode>General</c:formatCode>
                <c:ptCount val="9"/>
                <c:pt idx="0">
                  <c:v>2</c:v>
                </c:pt>
                <c:pt idx="1">
                  <c:v>3</c:v>
                </c:pt>
                <c:pt idx="2">
                  <c:v>2</c:v>
                </c:pt>
                <c:pt idx="3">
                  <c:v>0</c:v>
                </c:pt>
                <c:pt idx="4">
                  <c:v>28</c:v>
                </c:pt>
                <c:pt idx="5">
                  <c:v>1</c:v>
                </c:pt>
                <c:pt idx="6">
                  <c:v>3</c:v>
                </c:pt>
                <c:pt idx="7">
                  <c:v>3</c:v>
                </c:pt>
                <c:pt idx="8">
                  <c:v>1</c:v>
                </c:pt>
              </c:numCache>
            </c:numRef>
          </c:val>
          <c:extLst>
            <c:ext xmlns:c16="http://schemas.microsoft.com/office/drawing/2014/chart" uri="{C3380CC4-5D6E-409C-BE32-E72D297353CC}">
              <c16:uniqueId val="{00000006-EFA8-4EAE-9275-9F2429793739}"/>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5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90365568878251"/>
          <c:y val="3.2239075616092322E-2"/>
          <c:w val="0.73651366805816809"/>
          <c:h val="0.71426616917245322"/>
        </c:manualLayout>
      </c:layout>
      <c:barChart>
        <c:barDir val="col"/>
        <c:grouping val="clustered"/>
        <c:varyColors val="0"/>
        <c:ser>
          <c:idx val="0"/>
          <c:order val="0"/>
          <c:tx>
            <c:strRef>
              <c:f>Sheet1!$C$1</c:f>
              <c:strCache>
                <c:ptCount val="1"/>
                <c:pt idx="0">
                  <c:v>Bilateral relations</c:v>
                </c:pt>
              </c:strCache>
            </c:strRef>
          </c:tx>
          <c:spPr>
            <a:solidFill>
              <a:srgbClr val="FFC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6</c:v>
                </c:pt>
                <c:pt idx="1">
                  <c:v>9</c:v>
                </c:pt>
                <c:pt idx="2">
                  <c:v>2</c:v>
                </c:pt>
                <c:pt idx="3">
                  <c:v>1</c:v>
                </c:pt>
                <c:pt idx="4">
                  <c:v>16</c:v>
                </c:pt>
                <c:pt idx="5">
                  <c:v>2</c:v>
                </c:pt>
                <c:pt idx="6">
                  <c:v>1</c:v>
                </c:pt>
                <c:pt idx="7">
                  <c:v>2</c:v>
                </c:pt>
                <c:pt idx="8">
                  <c:v>0</c:v>
                </c:pt>
              </c:numCache>
            </c:numRef>
          </c:val>
          <c:extLst>
            <c:ext xmlns:c16="http://schemas.microsoft.com/office/drawing/2014/chart" uri="{C3380CC4-5D6E-409C-BE32-E72D297353CC}">
              <c16:uniqueId val="{00000000-6CF9-4A0F-9E6E-1BAD642079A4}"/>
            </c:ext>
          </c:extLst>
        </c:ser>
        <c:dLbls>
          <c:showLegendKey val="0"/>
          <c:showVal val="0"/>
          <c:showCatName val="0"/>
          <c:showSerName val="0"/>
          <c:showPercent val="0"/>
          <c:showBubbleSize val="0"/>
        </c:dLbls>
        <c:gapWidth val="95"/>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layout>
            <c:manualLayout>
              <c:xMode val="edge"/>
              <c:yMode val="edge"/>
              <c:x val="0.11712033954076294"/>
              <c:y val="0.2976567685538332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Positive</c:v>
                </c:pt>
              </c:strCache>
            </c:strRef>
          </c:tx>
          <c:spPr>
            <a:solidFill>
              <a:srgbClr val="00B050"/>
            </a:solidFill>
            <a:ln>
              <a:solidFill>
                <a:srgbClr val="00B050"/>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7</c:v>
                </c:pt>
                <c:pt idx="1">
                  <c:v>11</c:v>
                </c:pt>
                <c:pt idx="2">
                  <c:v>1</c:v>
                </c:pt>
                <c:pt idx="3">
                  <c:v>1</c:v>
                </c:pt>
                <c:pt idx="4">
                  <c:v>27</c:v>
                </c:pt>
                <c:pt idx="5">
                  <c:v>2</c:v>
                </c:pt>
                <c:pt idx="6">
                  <c:v>4</c:v>
                </c:pt>
                <c:pt idx="7">
                  <c:v>2</c:v>
                </c:pt>
                <c:pt idx="8">
                  <c:v>1</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Neutral</c:v>
                </c:pt>
              </c:strCache>
            </c:strRef>
          </c:tx>
          <c:spPr>
            <a:solidFill>
              <a:schemeClr val="bg1"/>
            </a:solidFill>
            <a:ln>
              <a:solidFill>
                <a:schemeClr val="bg1">
                  <a:lumMod val="85000"/>
                </a:schemeClr>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8</c:v>
                </c:pt>
                <c:pt idx="1">
                  <c:v>14</c:v>
                </c:pt>
                <c:pt idx="2">
                  <c:v>3</c:v>
                </c:pt>
                <c:pt idx="3">
                  <c:v>14</c:v>
                </c:pt>
                <c:pt idx="4">
                  <c:v>95</c:v>
                </c:pt>
                <c:pt idx="5">
                  <c:v>4</c:v>
                </c:pt>
                <c:pt idx="6">
                  <c:v>10</c:v>
                </c:pt>
                <c:pt idx="7">
                  <c:v>9</c:v>
                </c:pt>
                <c:pt idx="8">
                  <c:v>2</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Negative</c:v>
                </c:pt>
              </c:strCache>
            </c:strRef>
          </c:tx>
          <c:spPr>
            <a:solidFill>
              <a:srgbClr val="FF0000"/>
            </a:solidFill>
            <a:ln>
              <a:solidFill>
                <a:srgbClr val="FF0000"/>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17</c:v>
                </c:pt>
                <c:pt idx="1">
                  <c:v>7</c:v>
                </c:pt>
                <c:pt idx="2">
                  <c:v>6</c:v>
                </c:pt>
                <c:pt idx="3">
                  <c:v>4</c:v>
                </c:pt>
                <c:pt idx="4">
                  <c:v>54</c:v>
                </c:pt>
                <c:pt idx="5">
                  <c:v>5</c:v>
                </c:pt>
                <c:pt idx="6">
                  <c:v>4</c:v>
                </c:pt>
                <c:pt idx="7">
                  <c:v>6</c:v>
                </c:pt>
                <c:pt idx="8">
                  <c:v>0</c:v>
                </c:pt>
              </c:numCache>
            </c:numRef>
          </c:val>
          <c:extLst>
            <c:ext xmlns:c16="http://schemas.microsoft.com/office/drawing/2014/chart" uri="{C3380CC4-5D6E-409C-BE32-E72D297353CC}">
              <c16:uniqueId val="{00000005-EFA8-4EAE-9275-9F2429793739}"/>
            </c:ext>
          </c:extLst>
        </c:ser>
        <c:ser>
          <c:idx val="3"/>
          <c:order val="3"/>
          <c:tx>
            <c:strRef>
              <c:f>Sheet1!$F$1</c:f>
              <c:strCache>
                <c:ptCount val="1"/>
                <c:pt idx="0">
                  <c:v>Mixed</c:v>
                </c:pt>
              </c:strCache>
            </c:strRef>
          </c:tx>
          <c:spPr>
            <a:solidFill>
              <a:schemeClr val="accent4"/>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Sheet1!$F$2:$F$10</c:f>
              <c:numCache>
                <c:formatCode>General</c:formatCode>
                <c:ptCount val="9"/>
                <c:pt idx="0">
                  <c:v>0</c:v>
                </c:pt>
                <c:pt idx="1">
                  <c:v>0</c:v>
                </c:pt>
                <c:pt idx="2">
                  <c:v>0</c:v>
                </c:pt>
                <c:pt idx="3">
                  <c:v>0</c:v>
                </c:pt>
                <c:pt idx="4">
                  <c:v>1</c:v>
                </c:pt>
                <c:pt idx="5">
                  <c:v>1</c:v>
                </c:pt>
                <c:pt idx="6">
                  <c:v>0</c:v>
                </c:pt>
                <c:pt idx="7">
                  <c:v>0</c:v>
                </c:pt>
                <c:pt idx="8">
                  <c:v>0</c:v>
                </c:pt>
              </c:numCache>
            </c:numRef>
          </c:val>
          <c:extLst>
            <c:ext xmlns:c16="http://schemas.microsoft.com/office/drawing/2014/chart" uri="{C3380CC4-5D6E-409C-BE32-E72D297353CC}">
              <c16:uniqueId val="{00000000-A50A-E34B-8B23-F9A86A811ABD}"/>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Positive</c:v>
                </c:pt>
              </c:strCache>
            </c:strRef>
          </c:tx>
          <c:spPr>
            <a:solidFill>
              <a:srgbClr val="00B050"/>
            </a:solidFill>
            <a:ln>
              <a:solidFill>
                <a:srgbClr val="00B050"/>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3</c:v>
                </c:pt>
                <c:pt idx="1">
                  <c:v>1</c:v>
                </c:pt>
                <c:pt idx="2">
                  <c:v>0</c:v>
                </c:pt>
                <c:pt idx="3">
                  <c:v>1</c:v>
                </c:pt>
                <c:pt idx="4">
                  <c:v>14</c:v>
                </c:pt>
                <c:pt idx="5">
                  <c:v>1</c:v>
                </c:pt>
                <c:pt idx="6">
                  <c:v>3</c:v>
                </c:pt>
                <c:pt idx="7">
                  <c:v>1</c:v>
                </c:pt>
                <c:pt idx="8">
                  <c:v>0</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Neutral</c:v>
                </c:pt>
              </c:strCache>
            </c:strRef>
          </c:tx>
          <c:spPr>
            <a:solidFill>
              <a:schemeClr val="bg1"/>
            </a:solidFill>
            <a:ln>
              <a:solidFill>
                <a:schemeClr val="bg1">
                  <a:lumMod val="85000"/>
                </a:schemeClr>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5</c:v>
                </c:pt>
                <c:pt idx="1">
                  <c:v>3</c:v>
                </c:pt>
                <c:pt idx="2">
                  <c:v>1</c:v>
                </c:pt>
                <c:pt idx="3">
                  <c:v>3</c:v>
                </c:pt>
                <c:pt idx="4">
                  <c:v>37</c:v>
                </c:pt>
                <c:pt idx="5">
                  <c:v>2</c:v>
                </c:pt>
                <c:pt idx="6">
                  <c:v>5</c:v>
                </c:pt>
                <c:pt idx="7">
                  <c:v>2</c:v>
                </c:pt>
                <c:pt idx="8">
                  <c:v>0</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Negative</c:v>
                </c:pt>
              </c:strCache>
            </c:strRef>
          </c:tx>
          <c:spPr>
            <a:solidFill>
              <a:srgbClr val="FF0000"/>
            </a:solidFill>
            <a:ln>
              <a:solidFill>
                <a:srgbClr val="FF0000"/>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5</c:v>
                </c:pt>
                <c:pt idx="1">
                  <c:v>2</c:v>
                </c:pt>
                <c:pt idx="2">
                  <c:v>2</c:v>
                </c:pt>
                <c:pt idx="3">
                  <c:v>3</c:v>
                </c:pt>
                <c:pt idx="4">
                  <c:v>24</c:v>
                </c:pt>
                <c:pt idx="5">
                  <c:v>2</c:v>
                </c:pt>
                <c:pt idx="6">
                  <c:v>2</c:v>
                </c:pt>
                <c:pt idx="7">
                  <c:v>4</c:v>
                </c:pt>
                <c:pt idx="8">
                  <c:v>0</c:v>
                </c:pt>
              </c:numCache>
            </c:numRef>
          </c:val>
          <c:extLst>
            <c:ext xmlns:c16="http://schemas.microsoft.com/office/drawing/2014/chart" uri="{C3380CC4-5D6E-409C-BE32-E72D297353CC}">
              <c16:uniqueId val="{00000005-EFA8-4EAE-9275-9F2429793739}"/>
            </c:ext>
          </c:extLst>
        </c:ser>
        <c:ser>
          <c:idx val="3"/>
          <c:order val="3"/>
          <c:tx>
            <c:strRef>
              <c:f>Sheet1!$F$1</c:f>
              <c:strCache>
                <c:ptCount val="1"/>
                <c:pt idx="0">
                  <c:v>Mix</c:v>
                </c:pt>
              </c:strCache>
            </c:strRef>
          </c:tx>
          <c:spPr>
            <a:solidFill>
              <a:schemeClr val="accent4"/>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Sheet1!$F$2:$F$10</c:f>
              <c:numCache>
                <c:formatCode>General</c:formatCode>
                <c:ptCount val="9"/>
                <c:pt idx="0">
                  <c:v>0</c:v>
                </c:pt>
                <c:pt idx="1">
                  <c:v>0</c:v>
                </c:pt>
                <c:pt idx="2">
                  <c:v>0</c:v>
                </c:pt>
                <c:pt idx="3">
                  <c:v>0</c:v>
                </c:pt>
                <c:pt idx="4">
                  <c:v>0</c:v>
                </c:pt>
                <c:pt idx="5">
                  <c:v>1</c:v>
                </c:pt>
                <c:pt idx="6">
                  <c:v>0</c:v>
                </c:pt>
                <c:pt idx="7">
                  <c:v>0</c:v>
                </c:pt>
                <c:pt idx="8">
                  <c:v>0</c:v>
                </c:pt>
              </c:numCache>
            </c:numRef>
          </c:val>
          <c:extLst>
            <c:ext xmlns:c16="http://schemas.microsoft.com/office/drawing/2014/chart" uri="{C3380CC4-5D6E-409C-BE32-E72D297353CC}">
              <c16:uniqueId val="{00000000-A89C-8F43-AE39-ED0879E470C7}"/>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t>No. of news items</a:t>
                </a: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70C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29342509677782"/>
          <c:y val="3.2063080708681337E-2"/>
          <c:w val="0.83173933323679072"/>
          <c:h val="0.61275658122449195"/>
        </c:manualLayout>
      </c:layout>
      <c:barChart>
        <c:barDir val="col"/>
        <c:grouping val="percentStacked"/>
        <c:varyColors val="0"/>
        <c:ser>
          <c:idx val="0"/>
          <c:order val="0"/>
          <c:tx>
            <c:strRef>
              <c:f>Sheet1!$C$1</c:f>
              <c:strCache>
                <c:ptCount val="1"/>
                <c:pt idx="0">
                  <c:v>Positive</c:v>
                </c:pt>
              </c:strCache>
            </c:strRef>
          </c:tx>
          <c:spPr>
            <a:solidFill>
              <a:srgbClr val="00B050"/>
            </a:solidFill>
            <a:ln>
              <a:solidFill>
                <a:srgbClr val="00B050"/>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4</c:v>
                </c:pt>
                <c:pt idx="1">
                  <c:v>10</c:v>
                </c:pt>
                <c:pt idx="2">
                  <c:v>1</c:v>
                </c:pt>
                <c:pt idx="3">
                  <c:v>0</c:v>
                </c:pt>
                <c:pt idx="4">
                  <c:v>15</c:v>
                </c:pt>
                <c:pt idx="5">
                  <c:v>1</c:v>
                </c:pt>
                <c:pt idx="6">
                  <c:v>1</c:v>
                </c:pt>
                <c:pt idx="7">
                  <c:v>1</c:v>
                </c:pt>
                <c:pt idx="8">
                  <c:v>1</c:v>
                </c:pt>
              </c:numCache>
            </c:numRef>
          </c:val>
          <c:extLst>
            <c:ext xmlns:c16="http://schemas.microsoft.com/office/drawing/2014/chart" uri="{C3380CC4-5D6E-409C-BE32-E72D297353CC}">
              <c16:uniqueId val="{00000000-EFA8-4EAE-9275-9F2429793739}"/>
            </c:ext>
          </c:extLst>
        </c:ser>
        <c:ser>
          <c:idx val="1"/>
          <c:order val="1"/>
          <c:tx>
            <c:strRef>
              <c:f>Sheet1!$D$1</c:f>
              <c:strCache>
                <c:ptCount val="1"/>
                <c:pt idx="0">
                  <c:v>Neutral</c:v>
                </c:pt>
              </c:strCache>
            </c:strRef>
          </c:tx>
          <c:spPr>
            <a:solidFill>
              <a:schemeClr val="bg1"/>
            </a:solidFill>
            <a:ln>
              <a:solidFill>
                <a:schemeClr val="bg1">
                  <a:lumMod val="85000"/>
                </a:schemeClr>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4</c:v>
                </c:pt>
                <c:pt idx="1">
                  <c:v>11</c:v>
                </c:pt>
                <c:pt idx="2">
                  <c:v>2</c:v>
                </c:pt>
                <c:pt idx="3">
                  <c:v>12</c:v>
                </c:pt>
                <c:pt idx="4">
                  <c:v>64</c:v>
                </c:pt>
                <c:pt idx="5">
                  <c:v>2</c:v>
                </c:pt>
                <c:pt idx="6">
                  <c:v>6</c:v>
                </c:pt>
                <c:pt idx="7">
                  <c:v>7</c:v>
                </c:pt>
                <c:pt idx="8">
                  <c:v>2</c:v>
                </c:pt>
              </c:numCache>
            </c:numRef>
          </c:val>
          <c:extLst>
            <c:ext xmlns:c16="http://schemas.microsoft.com/office/drawing/2014/chart" uri="{C3380CC4-5D6E-409C-BE32-E72D297353CC}">
              <c16:uniqueId val="{00000001-EFA8-4EAE-9275-9F2429793739}"/>
            </c:ext>
          </c:extLst>
        </c:ser>
        <c:ser>
          <c:idx val="2"/>
          <c:order val="2"/>
          <c:tx>
            <c:strRef>
              <c:f>Sheet1!$E$1</c:f>
              <c:strCache>
                <c:ptCount val="1"/>
                <c:pt idx="0">
                  <c:v>Negative</c:v>
                </c:pt>
              </c:strCache>
            </c:strRef>
          </c:tx>
          <c:spPr>
            <a:solidFill>
              <a:srgbClr val="FF0000"/>
            </a:solidFill>
            <a:ln>
              <a:solidFill>
                <a:srgbClr val="FF0000"/>
              </a:solid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12</c:v>
                </c:pt>
                <c:pt idx="1">
                  <c:v>7</c:v>
                </c:pt>
                <c:pt idx="2">
                  <c:v>5</c:v>
                </c:pt>
                <c:pt idx="3">
                  <c:v>4</c:v>
                </c:pt>
                <c:pt idx="4">
                  <c:v>35</c:v>
                </c:pt>
                <c:pt idx="5">
                  <c:v>3</c:v>
                </c:pt>
                <c:pt idx="6">
                  <c:v>2</c:v>
                </c:pt>
                <c:pt idx="7">
                  <c:v>2</c:v>
                </c:pt>
                <c:pt idx="8">
                  <c:v>0</c:v>
                </c:pt>
              </c:numCache>
            </c:numRef>
          </c:val>
          <c:extLst>
            <c:ext xmlns:c16="http://schemas.microsoft.com/office/drawing/2014/chart" uri="{C3380CC4-5D6E-409C-BE32-E72D297353CC}">
              <c16:uniqueId val="{00000005-EFA8-4EAE-9275-9F2429793739}"/>
            </c:ext>
          </c:extLst>
        </c:ser>
        <c:ser>
          <c:idx val="3"/>
          <c:order val="3"/>
          <c:tx>
            <c:strRef>
              <c:f>Sheet1!$F$1</c:f>
              <c:strCache>
                <c:ptCount val="1"/>
                <c:pt idx="0">
                  <c:v>Mix</c:v>
                </c:pt>
              </c:strCache>
            </c:strRef>
          </c:tx>
          <c:spPr>
            <a:solidFill>
              <a:schemeClr val="accent4"/>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Sheet1!$F$2:$F$10</c:f>
              <c:numCache>
                <c:formatCode>General</c:formatCode>
                <c:ptCount val="9"/>
                <c:pt idx="0">
                  <c:v>0</c:v>
                </c:pt>
                <c:pt idx="1">
                  <c:v>0</c:v>
                </c:pt>
                <c:pt idx="2">
                  <c:v>0</c:v>
                </c:pt>
                <c:pt idx="3">
                  <c:v>0</c:v>
                </c:pt>
                <c:pt idx="4">
                  <c:v>1</c:v>
                </c:pt>
                <c:pt idx="5">
                  <c:v>0</c:v>
                </c:pt>
                <c:pt idx="6">
                  <c:v>0</c:v>
                </c:pt>
                <c:pt idx="7">
                  <c:v>0</c:v>
                </c:pt>
                <c:pt idx="8">
                  <c:v>0</c:v>
                </c:pt>
              </c:numCache>
            </c:numRef>
          </c:val>
          <c:extLst>
            <c:ext xmlns:c16="http://schemas.microsoft.com/office/drawing/2014/chart" uri="{C3380CC4-5D6E-409C-BE32-E72D297353CC}">
              <c16:uniqueId val="{00000000-E4C1-7846-8B6C-D07512FD9247}"/>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en-US"/>
                  <a:t>No. of news items</a:t>
                </a: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70C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From local</c:v>
                </c:pt>
              </c:strCache>
            </c:strRef>
          </c:tx>
          <c:spPr>
            <a:solidFill>
              <a:srgbClr val="FFC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1</c:v>
                </c:pt>
                <c:pt idx="1">
                  <c:v>3</c:v>
                </c:pt>
                <c:pt idx="2">
                  <c:v>1</c:v>
                </c:pt>
                <c:pt idx="3">
                  <c:v>2</c:v>
                </c:pt>
                <c:pt idx="4">
                  <c:v>18</c:v>
                </c:pt>
                <c:pt idx="5">
                  <c:v>3</c:v>
                </c:pt>
                <c:pt idx="6">
                  <c:v>1</c:v>
                </c:pt>
                <c:pt idx="7">
                  <c:v>1</c:v>
                </c:pt>
                <c:pt idx="8">
                  <c:v>0</c:v>
                </c:pt>
              </c:numCache>
            </c:numRef>
          </c:val>
          <c:extLst>
            <c:ext xmlns:c16="http://schemas.microsoft.com/office/drawing/2014/chart" uri="{C3380CC4-5D6E-409C-BE32-E72D297353CC}">
              <c16:uniqueId val="{00000000-A1EB-4CD9-B081-434CED60B889}"/>
            </c:ext>
          </c:extLst>
        </c:ser>
        <c:ser>
          <c:idx val="1"/>
          <c:order val="1"/>
          <c:tx>
            <c:strRef>
              <c:f>Sheet1!$D$1</c:f>
              <c:strCache>
                <c:ptCount val="1"/>
                <c:pt idx="0">
                  <c:v>From EU</c:v>
                </c:pt>
              </c:strCache>
            </c:strRef>
          </c:tx>
          <c:spPr>
            <a:solidFill>
              <a:srgbClr val="0070C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27</c:v>
                </c:pt>
                <c:pt idx="1">
                  <c:v>11</c:v>
                </c:pt>
                <c:pt idx="2">
                  <c:v>7</c:v>
                </c:pt>
                <c:pt idx="3">
                  <c:v>1</c:v>
                </c:pt>
                <c:pt idx="4">
                  <c:v>77</c:v>
                </c:pt>
                <c:pt idx="5">
                  <c:v>8</c:v>
                </c:pt>
                <c:pt idx="6">
                  <c:v>7</c:v>
                </c:pt>
                <c:pt idx="7">
                  <c:v>17</c:v>
                </c:pt>
                <c:pt idx="8">
                  <c:v>4</c:v>
                </c:pt>
              </c:numCache>
            </c:numRef>
          </c:val>
          <c:extLst>
            <c:ext xmlns:c16="http://schemas.microsoft.com/office/drawing/2014/chart" uri="{C3380CC4-5D6E-409C-BE32-E72D297353CC}">
              <c16:uniqueId val="{00000001-A1EB-4CD9-B081-434CED60B889}"/>
            </c:ext>
          </c:extLst>
        </c:ser>
        <c:ser>
          <c:idx val="2"/>
          <c:order val="2"/>
          <c:tx>
            <c:strRef>
              <c:f>Sheet1!$E$1</c:f>
              <c:strCache>
                <c:ptCount val="1"/>
                <c:pt idx="0">
                  <c:v>From 3rd</c:v>
                </c:pt>
              </c:strCache>
            </c:strRef>
          </c:tx>
          <c:spPr>
            <a:solidFill>
              <a:schemeClr val="bg1">
                <a:lumMod val="85000"/>
              </a:schemeClr>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11</c:v>
                </c:pt>
                <c:pt idx="1">
                  <c:v>6</c:v>
                </c:pt>
                <c:pt idx="2">
                  <c:v>0</c:v>
                </c:pt>
                <c:pt idx="3">
                  <c:v>0</c:v>
                </c:pt>
                <c:pt idx="4">
                  <c:v>36</c:v>
                </c:pt>
                <c:pt idx="5">
                  <c:v>4</c:v>
                </c:pt>
                <c:pt idx="6">
                  <c:v>4</c:v>
                </c:pt>
                <c:pt idx="7">
                  <c:v>4</c:v>
                </c:pt>
                <c:pt idx="8">
                  <c:v>0</c:v>
                </c:pt>
              </c:numCache>
            </c:numRef>
          </c:val>
          <c:extLst>
            <c:ext xmlns:c16="http://schemas.microsoft.com/office/drawing/2014/chart" uri="{C3380CC4-5D6E-409C-BE32-E72D297353CC}">
              <c16:uniqueId val="{00000002-A1EB-4CD9-B081-434CED60B889}"/>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 news expectations</a:t>
                </a: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320449953928"/>
          <c:y val="5.6785659148861654E-2"/>
          <c:w val="0.8336917014757419"/>
          <c:h val="0.73837146022528699"/>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KOMPAS</c:v>
                </c:pt>
                <c:pt idx="1">
                  <c:v>REPUBLIKA</c:v>
                </c:pt>
                <c:pt idx="2">
                  <c:v>TEMPO</c:v>
                </c:pt>
                <c:pt idx="3">
                  <c:v>Bisnis Indonesia</c:v>
                </c:pt>
                <c:pt idx="4">
                  <c:v>The JakPost</c:v>
                </c:pt>
              </c:strCache>
            </c:strRef>
          </c:cat>
          <c:val>
            <c:numRef>
              <c:f>Sheet1!$B$2:$B$6</c:f>
              <c:numCache>
                <c:formatCode>General</c:formatCode>
                <c:ptCount val="5"/>
                <c:pt idx="0">
                  <c:v>5</c:v>
                </c:pt>
                <c:pt idx="1">
                  <c:v>6</c:v>
                </c:pt>
                <c:pt idx="2">
                  <c:v>0</c:v>
                </c:pt>
                <c:pt idx="3">
                  <c:v>4</c:v>
                </c:pt>
                <c:pt idx="4">
                  <c:v>0</c:v>
                </c:pt>
              </c:numCache>
            </c:numRef>
          </c:val>
          <c:extLst>
            <c:ext xmlns:c16="http://schemas.microsoft.com/office/drawing/2014/chart" uri="{C3380CC4-5D6E-409C-BE32-E72D297353CC}">
              <c16:uniqueId val="{00000000-3072-4845-9375-AEC05405CB12}"/>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KOMPAS</c:v>
                </c:pt>
                <c:pt idx="1">
                  <c:v>REPUBLIKA</c:v>
                </c:pt>
                <c:pt idx="2">
                  <c:v>TEMPO</c:v>
                </c:pt>
                <c:pt idx="3">
                  <c:v>Bisnis Indonesia</c:v>
                </c:pt>
                <c:pt idx="4">
                  <c:v>The JakPost</c:v>
                </c:pt>
              </c:strCache>
            </c:strRef>
          </c:cat>
          <c:val>
            <c:numRef>
              <c:f>Sheet1!$C$2:$C$6</c:f>
              <c:numCache>
                <c:formatCode>General</c:formatCode>
                <c:ptCount val="5"/>
                <c:pt idx="0">
                  <c:v>13</c:v>
                </c:pt>
                <c:pt idx="1">
                  <c:v>7</c:v>
                </c:pt>
                <c:pt idx="2">
                  <c:v>0</c:v>
                </c:pt>
                <c:pt idx="3">
                  <c:v>2</c:v>
                </c:pt>
                <c:pt idx="4">
                  <c:v>20</c:v>
                </c:pt>
              </c:numCache>
            </c:numRef>
          </c:val>
          <c:extLst>
            <c:ext xmlns:c16="http://schemas.microsoft.com/office/drawing/2014/chart" uri="{C3380CC4-5D6E-409C-BE32-E72D297353CC}">
              <c16:uniqueId val="{00000001-3072-4845-9375-AEC05405CB12}"/>
            </c:ext>
          </c:extLst>
        </c:ser>
        <c:ser>
          <c:idx val="2"/>
          <c:order val="2"/>
          <c:tx>
            <c:strRef>
              <c:f>Sheet1!$D$1</c:f>
              <c:strCache>
                <c:ptCount val="1"/>
              </c:strCache>
            </c:strRef>
          </c:tx>
          <c:spPr>
            <a:solidFill>
              <a:schemeClr val="accent3"/>
            </a:solidFill>
            <a:ln>
              <a:noFill/>
            </a:ln>
            <a:effectLst/>
          </c:spPr>
          <c:invertIfNegative val="0"/>
          <c:cat>
            <c:strRef>
              <c:f>Sheet1!$A$2:$A$6</c:f>
              <c:strCache>
                <c:ptCount val="5"/>
                <c:pt idx="0">
                  <c:v>KOMPAS</c:v>
                </c:pt>
                <c:pt idx="1">
                  <c:v>REPUBLIKA</c:v>
                </c:pt>
                <c:pt idx="2">
                  <c:v>TEMPO</c:v>
                </c:pt>
                <c:pt idx="3">
                  <c:v>Bisnis Indonesia</c:v>
                </c:pt>
                <c:pt idx="4">
                  <c:v>The JakPost</c:v>
                </c:pt>
              </c:strCache>
            </c:strRef>
          </c:cat>
          <c:val>
            <c:numRef>
              <c:f>Sheet1!$D$2:$D$6</c:f>
              <c:numCache>
                <c:formatCode>General</c:formatCode>
                <c:ptCount val="5"/>
              </c:numCache>
            </c:numRef>
          </c:val>
          <c:extLst>
            <c:ext xmlns:c16="http://schemas.microsoft.com/office/drawing/2014/chart" uri="{C3380CC4-5D6E-409C-BE32-E72D297353CC}">
              <c16:uniqueId val="{00000002-3072-4845-9375-AEC05405CB12}"/>
            </c:ext>
          </c:extLst>
        </c:ser>
        <c:dLbls>
          <c:showLegendKey val="0"/>
          <c:showVal val="0"/>
          <c:showCatName val="0"/>
          <c:showSerName val="0"/>
          <c:showPercent val="0"/>
          <c:showBubbleSize val="0"/>
        </c:dLbls>
        <c:gapWidth val="219"/>
        <c:overlap val="-27"/>
        <c:axId val="1085025151"/>
        <c:axId val="1085051951"/>
      </c:barChart>
      <c:catAx>
        <c:axId val="108502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1085051951"/>
        <c:crosses val="autoZero"/>
        <c:auto val="1"/>
        <c:lblAlgn val="ctr"/>
        <c:lblOffset val="100"/>
        <c:noMultiLvlLbl val="0"/>
      </c:catAx>
      <c:valAx>
        <c:axId val="108505195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endParaRPr lang="en-ID"/>
              </a:p>
            </c:rich>
          </c:tx>
          <c:layout>
            <c:manualLayout>
              <c:xMode val="edge"/>
              <c:yMode val="edge"/>
              <c:x val="1.3816179900765923E-2"/>
              <c:y val="0.2544848075806437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1085025151"/>
        <c:crosses val="autoZero"/>
        <c:crossBetween val="between"/>
      </c:valAx>
      <c:spPr>
        <a:noFill/>
        <a:ln>
          <a:noFill/>
        </a:ln>
        <a:effectLst/>
      </c:spPr>
    </c:plotArea>
    <c:legend>
      <c:legendPos val="tr"/>
      <c:legendEntry>
        <c:idx val="2"/>
        <c:delete val="1"/>
      </c:legendEntry>
      <c:layout>
        <c:manualLayout>
          <c:xMode val="edge"/>
          <c:yMode val="edge"/>
          <c:x val="0.77711882029239099"/>
          <c:y val="2.1306090218686769E-3"/>
          <c:w val="0.20194720225189242"/>
          <c:h val="0.23755359845638283"/>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4984917865486"/>
          <c:y val="0.1068361629889439"/>
          <c:w val="0.85683992014502042"/>
          <c:h val="0.79602706397978695"/>
        </c:manualLayout>
      </c:layout>
      <c:barChart>
        <c:barDir val="col"/>
        <c:grouping val="clustered"/>
        <c:varyColors val="0"/>
        <c:ser>
          <c:idx val="0"/>
          <c:order val="0"/>
          <c:tx>
            <c:strRef>
              <c:f>Sheet1!$B$1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KOMPAS</c:v>
                </c:pt>
                <c:pt idx="1">
                  <c:v>REPUBLIKA</c:v>
                </c:pt>
                <c:pt idx="2">
                  <c:v>Bisnis Indonesia</c:v>
                </c:pt>
                <c:pt idx="3">
                  <c:v>The JakPost</c:v>
                </c:pt>
                <c:pt idx="4">
                  <c:v>Tempo (weekly)</c:v>
                </c:pt>
              </c:strCache>
            </c:strRef>
          </c:cat>
          <c:val>
            <c:numRef>
              <c:f>Sheet1!$B$2:$B$6</c:f>
              <c:numCache>
                <c:formatCode>General</c:formatCode>
                <c:ptCount val="5"/>
                <c:pt idx="0">
                  <c:v>417</c:v>
                </c:pt>
                <c:pt idx="1">
                  <c:v>517</c:v>
                </c:pt>
                <c:pt idx="2">
                  <c:v>478</c:v>
                </c:pt>
                <c:pt idx="3">
                  <c:v>0</c:v>
                </c:pt>
              </c:numCache>
            </c:numRef>
          </c:val>
          <c:extLst>
            <c:ext xmlns:c16="http://schemas.microsoft.com/office/drawing/2014/chart" uri="{C3380CC4-5D6E-409C-BE32-E72D297353CC}">
              <c16:uniqueId val="{00000000-22B2-5744-A85A-1AAC2045AD68}"/>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KOMPAS</c:v>
                </c:pt>
                <c:pt idx="1">
                  <c:v>REPUBLIKA</c:v>
                </c:pt>
                <c:pt idx="2">
                  <c:v>Bisnis Indonesia</c:v>
                </c:pt>
                <c:pt idx="3">
                  <c:v>The JakPost</c:v>
                </c:pt>
                <c:pt idx="4">
                  <c:v>Tempo (weekly)</c:v>
                </c:pt>
              </c:strCache>
            </c:strRef>
          </c:cat>
          <c:val>
            <c:numRef>
              <c:f>Sheet1!$C$2:$C$6</c:f>
              <c:numCache>
                <c:formatCode>General</c:formatCode>
                <c:ptCount val="5"/>
                <c:pt idx="0">
                  <c:v>548</c:v>
                </c:pt>
                <c:pt idx="1">
                  <c:v>332</c:v>
                </c:pt>
                <c:pt idx="2">
                  <c:v>577</c:v>
                </c:pt>
                <c:pt idx="3">
                  <c:v>630</c:v>
                </c:pt>
                <c:pt idx="4">
                  <c:v>924</c:v>
                </c:pt>
              </c:numCache>
            </c:numRef>
          </c:val>
          <c:extLst>
            <c:ext xmlns:c16="http://schemas.microsoft.com/office/drawing/2014/chart" uri="{C3380CC4-5D6E-409C-BE32-E72D297353CC}">
              <c16:uniqueId val="{00000001-22B2-5744-A85A-1AAC2045AD68}"/>
            </c:ext>
          </c:extLst>
        </c:ser>
        <c:dLbls>
          <c:showLegendKey val="0"/>
          <c:showVal val="0"/>
          <c:showCatName val="0"/>
          <c:showSerName val="0"/>
          <c:showPercent val="0"/>
          <c:showBubbleSize val="0"/>
        </c:dLbls>
        <c:gapWidth val="219"/>
        <c:overlap val="-27"/>
        <c:axId val="1068949535"/>
        <c:axId val="1089396351"/>
      </c:barChart>
      <c:catAx>
        <c:axId val="106894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crossAx val="1089396351"/>
        <c:crosses val="autoZero"/>
        <c:auto val="1"/>
        <c:lblAlgn val="ctr"/>
        <c:lblOffset val="100"/>
        <c:noMultiLvlLbl val="0"/>
      </c:catAx>
      <c:valAx>
        <c:axId val="1089396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mn-lt"/>
                    <a:ea typeface="+mn-ea"/>
                    <a:cs typeface="+mn-cs"/>
                  </a:defRPr>
                </a:pPr>
                <a:r>
                  <a:rPr lang="en-US"/>
                  <a:t>No. of words</a:t>
                </a:r>
                <a:endParaRPr lang="en-ID"/>
              </a:p>
            </c:rich>
          </c:tx>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crossAx val="1068949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rgbClr val="00206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621172353455"/>
          <c:y val="4.513981870144692E-2"/>
          <c:w val="0.6926701662292214"/>
          <c:h val="0.6140974161010222"/>
        </c:manualLayout>
      </c:layout>
      <c:lineChart>
        <c:grouping val="standard"/>
        <c:varyColors val="0"/>
        <c:ser>
          <c:idx val="0"/>
          <c:order val="0"/>
          <c:tx>
            <c:strRef>
              <c:f>Sheet1!$C$1</c:f>
              <c:strCache>
                <c:ptCount val="1"/>
                <c:pt idx="0">
                  <c:v>EU news</c:v>
                </c:pt>
              </c:strCache>
            </c:strRef>
          </c:tx>
          <c:spPr>
            <a:ln w="28575" cap="rnd">
              <a:solidFill>
                <a:schemeClr val="accent1"/>
              </a:solidFill>
              <a:round/>
            </a:ln>
            <a:effectLst/>
          </c:spPr>
          <c:marker>
            <c:symbol val="none"/>
          </c:marker>
          <c:cat>
            <c:strRef>
              <c:f>Sheet1!$B$2:$B$10</c:f>
              <c:strCache>
                <c:ptCount val="9"/>
                <c:pt idx="0">
                  <c:v>Mar</c:v>
                </c:pt>
                <c:pt idx="1">
                  <c:v>Apr</c:v>
                </c:pt>
                <c:pt idx="2">
                  <c:v>May</c:v>
                </c:pt>
                <c:pt idx="3">
                  <c:v>June</c:v>
                </c:pt>
                <c:pt idx="5">
                  <c:v>Mar</c:v>
                </c:pt>
                <c:pt idx="6">
                  <c:v>Apr</c:v>
                </c:pt>
                <c:pt idx="7">
                  <c:v>May</c:v>
                </c:pt>
                <c:pt idx="8">
                  <c:v>June</c:v>
                </c:pt>
              </c:strCache>
            </c:strRef>
          </c:cat>
          <c:val>
            <c:numRef>
              <c:f>Sheet1!$C$2:$C$10</c:f>
              <c:numCache>
                <c:formatCode>General</c:formatCode>
                <c:ptCount val="9"/>
                <c:pt idx="0">
                  <c:v>76</c:v>
                </c:pt>
                <c:pt idx="1">
                  <c:v>47</c:v>
                </c:pt>
                <c:pt idx="2">
                  <c:v>49</c:v>
                </c:pt>
                <c:pt idx="3">
                  <c:v>76</c:v>
                </c:pt>
                <c:pt idx="5">
                  <c:v>202</c:v>
                </c:pt>
                <c:pt idx="6">
                  <c:v>157</c:v>
                </c:pt>
                <c:pt idx="7">
                  <c:v>153</c:v>
                </c:pt>
                <c:pt idx="8">
                  <c:v>184</c:v>
                </c:pt>
              </c:numCache>
            </c:numRef>
          </c:val>
          <c:smooth val="0"/>
          <c:extLst>
            <c:ext xmlns:c16="http://schemas.microsoft.com/office/drawing/2014/chart" uri="{C3380CC4-5D6E-409C-BE32-E72D297353CC}">
              <c16:uniqueId val="{00000000-EF1A-456B-BDBC-403DED1663B1}"/>
            </c:ext>
          </c:extLst>
        </c:ser>
        <c:ser>
          <c:idx val="1"/>
          <c:order val="1"/>
          <c:tx>
            <c:strRef>
              <c:f>Sheet1!$D$1</c:f>
              <c:strCache>
                <c:ptCount val="1"/>
                <c:pt idx="0">
                  <c:v>News mentioned also Covid-19</c:v>
                </c:pt>
              </c:strCache>
            </c:strRef>
          </c:tx>
          <c:spPr>
            <a:ln w="28575" cap="rnd">
              <a:solidFill>
                <a:schemeClr val="accent2"/>
              </a:solidFill>
              <a:round/>
            </a:ln>
            <a:effectLst/>
          </c:spPr>
          <c:marker>
            <c:symbol val="none"/>
          </c:marker>
          <c:cat>
            <c:strRef>
              <c:f>Sheet1!$B$2:$B$10</c:f>
              <c:strCache>
                <c:ptCount val="9"/>
                <c:pt idx="0">
                  <c:v>Mar</c:v>
                </c:pt>
                <c:pt idx="1">
                  <c:v>Apr</c:v>
                </c:pt>
                <c:pt idx="2">
                  <c:v>May</c:v>
                </c:pt>
                <c:pt idx="3">
                  <c:v>June</c:v>
                </c:pt>
                <c:pt idx="5">
                  <c:v>Mar</c:v>
                </c:pt>
                <c:pt idx="6">
                  <c:v>Apr</c:v>
                </c:pt>
                <c:pt idx="7">
                  <c:v>May</c:v>
                </c:pt>
                <c:pt idx="8">
                  <c:v>June</c:v>
                </c:pt>
              </c:strCache>
            </c:strRef>
          </c:cat>
          <c:val>
            <c:numRef>
              <c:f>Sheet1!$D$2:$D$10</c:f>
              <c:numCache>
                <c:formatCode>General</c:formatCode>
                <c:ptCount val="9"/>
                <c:pt idx="0">
                  <c:v>46</c:v>
                </c:pt>
                <c:pt idx="1">
                  <c:v>40</c:v>
                </c:pt>
                <c:pt idx="2">
                  <c:v>37</c:v>
                </c:pt>
                <c:pt idx="3">
                  <c:v>62</c:v>
                </c:pt>
                <c:pt idx="5">
                  <c:v>121</c:v>
                </c:pt>
                <c:pt idx="6">
                  <c:v>81</c:v>
                </c:pt>
                <c:pt idx="7">
                  <c:v>79</c:v>
                </c:pt>
                <c:pt idx="8">
                  <c:v>89</c:v>
                </c:pt>
              </c:numCache>
            </c:numRef>
          </c:val>
          <c:smooth val="0"/>
          <c:extLst>
            <c:ext xmlns:c16="http://schemas.microsoft.com/office/drawing/2014/chart" uri="{C3380CC4-5D6E-409C-BE32-E72D297353CC}">
              <c16:uniqueId val="{00000000-D5DF-475C-A528-3765AD110724}"/>
            </c:ext>
          </c:extLst>
        </c:ser>
        <c:dLbls>
          <c:showLegendKey val="0"/>
          <c:showVal val="0"/>
          <c:showCatName val="0"/>
          <c:showSerName val="0"/>
          <c:showPercent val="0"/>
          <c:showBubbleSize val="0"/>
        </c:dLbls>
        <c:smooth val="0"/>
        <c:axId val="819732144"/>
        <c:axId val="743639632"/>
      </c:line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layout>
            <c:manualLayout>
              <c:xMode val="edge"/>
              <c:yMode val="edge"/>
              <c:x val="0.10926793525809275"/>
              <c:y val="0.1813574052951480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en-US" sz="2400" b="1" i="0" u="none" strike="noStrike" baseline="0" dirty="0">
                <a:effectLst/>
              </a:rPr>
              <a:t>Attention on Brexit </a:t>
            </a:r>
            <a:endParaRPr lang="en-US"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9330621172353455"/>
          <c:y val="0.10275747516471848"/>
          <c:w val="0.7025271216097988"/>
          <c:h val="0.54972986292817283"/>
        </c:manualLayout>
      </c:layout>
      <c:lineChart>
        <c:grouping val="standard"/>
        <c:varyColors val="0"/>
        <c:ser>
          <c:idx val="0"/>
          <c:order val="0"/>
          <c:tx>
            <c:strRef>
              <c:f>Sheet1!$C$1</c:f>
              <c:strCache>
                <c:ptCount val="1"/>
                <c:pt idx="0">
                  <c:v>EU news</c:v>
                </c:pt>
              </c:strCache>
            </c:strRef>
          </c:tx>
          <c:spPr>
            <a:ln w="28575" cap="rnd">
              <a:solidFill>
                <a:schemeClr val="accent1"/>
              </a:solidFill>
              <a:round/>
            </a:ln>
            <a:effectLst/>
          </c:spPr>
          <c:marker>
            <c:symbol val="none"/>
          </c:marker>
          <c:cat>
            <c:strRef>
              <c:f>Sheet1!$B$2:$B$10</c:f>
              <c:strCache>
                <c:ptCount val="9"/>
                <c:pt idx="0">
                  <c:v>Mar</c:v>
                </c:pt>
                <c:pt idx="1">
                  <c:v>Apr</c:v>
                </c:pt>
                <c:pt idx="2">
                  <c:v>May</c:v>
                </c:pt>
                <c:pt idx="3">
                  <c:v>June</c:v>
                </c:pt>
                <c:pt idx="5">
                  <c:v>Mar</c:v>
                </c:pt>
                <c:pt idx="6">
                  <c:v>Apr</c:v>
                </c:pt>
                <c:pt idx="7">
                  <c:v>May</c:v>
                </c:pt>
                <c:pt idx="8">
                  <c:v>June</c:v>
                </c:pt>
              </c:strCache>
            </c:strRef>
          </c:cat>
          <c:val>
            <c:numRef>
              <c:f>Sheet1!$C$2:$C$10</c:f>
              <c:numCache>
                <c:formatCode>General</c:formatCode>
                <c:ptCount val="9"/>
                <c:pt idx="0">
                  <c:v>76</c:v>
                </c:pt>
                <c:pt idx="1">
                  <c:v>47</c:v>
                </c:pt>
                <c:pt idx="2">
                  <c:v>49</c:v>
                </c:pt>
                <c:pt idx="3">
                  <c:v>76</c:v>
                </c:pt>
                <c:pt idx="5">
                  <c:v>202</c:v>
                </c:pt>
                <c:pt idx="6">
                  <c:v>157</c:v>
                </c:pt>
                <c:pt idx="7">
                  <c:v>153</c:v>
                </c:pt>
                <c:pt idx="8">
                  <c:v>184</c:v>
                </c:pt>
              </c:numCache>
            </c:numRef>
          </c:val>
          <c:smooth val="0"/>
          <c:extLst>
            <c:ext xmlns:c16="http://schemas.microsoft.com/office/drawing/2014/chart" uri="{C3380CC4-5D6E-409C-BE32-E72D297353CC}">
              <c16:uniqueId val="{00000000-EF1A-456B-BDBC-403DED1663B1}"/>
            </c:ext>
          </c:extLst>
        </c:ser>
        <c:ser>
          <c:idx val="1"/>
          <c:order val="1"/>
          <c:tx>
            <c:strRef>
              <c:f>Sheet1!$D$1</c:f>
              <c:strCache>
                <c:ptCount val="1"/>
                <c:pt idx="0">
                  <c:v>News mentioned also Brexit</c:v>
                </c:pt>
              </c:strCache>
            </c:strRef>
          </c:tx>
          <c:spPr>
            <a:ln w="28575" cap="rnd">
              <a:solidFill>
                <a:schemeClr val="accent2"/>
              </a:solidFill>
              <a:round/>
            </a:ln>
            <a:effectLst/>
          </c:spPr>
          <c:marker>
            <c:symbol val="none"/>
          </c:marker>
          <c:cat>
            <c:strRef>
              <c:f>Sheet1!$B$2:$B$10</c:f>
              <c:strCache>
                <c:ptCount val="9"/>
                <c:pt idx="0">
                  <c:v>Mar</c:v>
                </c:pt>
                <c:pt idx="1">
                  <c:v>Apr</c:v>
                </c:pt>
                <c:pt idx="2">
                  <c:v>May</c:v>
                </c:pt>
                <c:pt idx="3">
                  <c:v>June</c:v>
                </c:pt>
                <c:pt idx="5">
                  <c:v>Mar</c:v>
                </c:pt>
                <c:pt idx="6">
                  <c:v>Apr</c:v>
                </c:pt>
                <c:pt idx="7">
                  <c:v>May</c:v>
                </c:pt>
                <c:pt idx="8">
                  <c:v>June</c:v>
                </c:pt>
              </c:strCache>
            </c:strRef>
          </c:cat>
          <c:val>
            <c:numRef>
              <c:f>Sheet1!$D$2:$D$10</c:f>
              <c:numCache>
                <c:formatCode>General</c:formatCode>
                <c:ptCount val="9"/>
                <c:pt idx="0">
                  <c:v>3</c:v>
                </c:pt>
                <c:pt idx="1">
                  <c:v>2</c:v>
                </c:pt>
                <c:pt idx="2">
                  <c:v>0</c:v>
                </c:pt>
                <c:pt idx="3">
                  <c:v>6</c:v>
                </c:pt>
                <c:pt idx="5">
                  <c:v>19</c:v>
                </c:pt>
                <c:pt idx="6">
                  <c:v>14</c:v>
                </c:pt>
                <c:pt idx="7">
                  <c:v>20</c:v>
                </c:pt>
                <c:pt idx="8">
                  <c:v>24</c:v>
                </c:pt>
              </c:numCache>
            </c:numRef>
          </c:val>
          <c:smooth val="0"/>
          <c:extLst>
            <c:ext xmlns:c16="http://schemas.microsoft.com/office/drawing/2014/chart" uri="{C3380CC4-5D6E-409C-BE32-E72D297353CC}">
              <c16:uniqueId val="{00000000-D5DF-475C-A528-3765AD110724}"/>
            </c:ext>
          </c:extLst>
        </c:ser>
        <c:dLbls>
          <c:showLegendKey val="0"/>
          <c:showVal val="0"/>
          <c:showCatName val="0"/>
          <c:showSerName val="0"/>
          <c:showPercent val="0"/>
          <c:showBubbleSize val="0"/>
        </c:dLbls>
        <c:smooth val="0"/>
        <c:axId val="819732144"/>
        <c:axId val="743639632"/>
      </c:line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news items</a:t>
                </a:r>
              </a:p>
            </c:rich>
          </c:tx>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11149996562"/>
          <c:y val="5.1816536626516981E-2"/>
          <c:w val="0.83555791414915204"/>
          <c:h val="0.6327412976945147"/>
        </c:manualLayout>
      </c:layout>
      <c:barChart>
        <c:barDir val="col"/>
        <c:grouping val="clustered"/>
        <c:varyColors val="0"/>
        <c:ser>
          <c:idx val="0"/>
          <c:order val="0"/>
          <c:tx>
            <c:strRef>
              <c:f>Sheet1!$B$1</c:f>
              <c:strCache>
                <c:ptCount val="1"/>
                <c:pt idx="0">
                  <c:v>2020</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Refugee</c:v>
                </c:pt>
                <c:pt idx="1">
                  <c:v>Belt and Road Initiative</c:v>
                </c:pt>
                <c:pt idx="2">
                  <c:v>Indo-Pacific</c:v>
                </c:pt>
                <c:pt idx="3">
                  <c:v>Iran Nuclear</c:v>
                </c:pt>
                <c:pt idx="4">
                  <c:v>North Korea</c:v>
                </c:pt>
                <c:pt idx="5">
                  <c:v>Myanmar</c:v>
                </c:pt>
                <c:pt idx="6">
                  <c:v>Israel/Palestine</c:v>
                </c:pt>
                <c:pt idx="7">
                  <c:v>Xinjiang</c:v>
                </c:pt>
              </c:strCache>
            </c:strRef>
          </c:cat>
          <c:val>
            <c:numRef>
              <c:f>Sheet1!$B$2:$B$9</c:f>
              <c:numCache>
                <c:formatCode>General</c:formatCode>
                <c:ptCount val="8"/>
                <c:pt idx="0">
                  <c:v>10</c:v>
                </c:pt>
                <c:pt idx="1">
                  <c:v>1</c:v>
                </c:pt>
                <c:pt idx="2">
                  <c:v>0</c:v>
                </c:pt>
                <c:pt idx="3">
                  <c:v>0</c:v>
                </c:pt>
                <c:pt idx="4">
                  <c:v>0</c:v>
                </c:pt>
                <c:pt idx="5">
                  <c:v>0</c:v>
                </c:pt>
                <c:pt idx="6">
                  <c:v>15</c:v>
                </c:pt>
                <c:pt idx="7">
                  <c:v>0</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Refugee</c:v>
                </c:pt>
                <c:pt idx="1">
                  <c:v>Belt and Road Initiative</c:v>
                </c:pt>
                <c:pt idx="2">
                  <c:v>Indo-Pacific</c:v>
                </c:pt>
                <c:pt idx="3">
                  <c:v>Iran Nuclear</c:v>
                </c:pt>
                <c:pt idx="4">
                  <c:v>North Korea</c:v>
                </c:pt>
                <c:pt idx="5">
                  <c:v>Myanmar</c:v>
                </c:pt>
                <c:pt idx="6">
                  <c:v>Israel/Palestine</c:v>
                </c:pt>
                <c:pt idx="7">
                  <c:v>Xinjiang</c:v>
                </c:pt>
              </c:strCache>
            </c:strRef>
          </c:cat>
          <c:val>
            <c:numRef>
              <c:f>Sheet1!$C$2:$C$9</c:f>
              <c:numCache>
                <c:formatCode>General</c:formatCode>
                <c:ptCount val="8"/>
                <c:pt idx="0">
                  <c:v>9</c:v>
                </c:pt>
                <c:pt idx="1">
                  <c:v>4</c:v>
                </c:pt>
                <c:pt idx="2">
                  <c:v>14</c:v>
                </c:pt>
                <c:pt idx="3">
                  <c:v>17</c:v>
                </c:pt>
                <c:pt idx="4">
                  <c:v>1</c:v>
                </c:pt>
                <c:pt idx="5">
                  <c:v>57</c:v>
                </c:pt>
                <c:pt idx="6">
                  <c:v>20</c:v>
                </c:pt>
                <c:pt idx="7">
                  <c:v>27</c:v>
                </c:pt>
              </c:numCache>
            </c:numRef>
          </c:val>
          <c:extLst>
            <c:ext xmlns:c16="http://schemas.microsoft.com/office/drawing/2014/chart" uri="{C3380CC4-5D6E-409C-BE32-E72D297353CC}">
              <c16:uniqueId val="{00000001-4E4B-0943-B77E-2379176BD3B4}"/>
            </c:ext>
          </c:extLst>
        </c:ser>
        <c:dLbls>
          <c:showLegendKey val="0"/>
          <c:showVal val="0"/>
          <c:showCatName val="0"/>
          <c:showSerName val="0"/>
          <c:showPercent val="0"/>
          <c:showBubbleSize val="0"/>
        </c:dLbls>
        <c:gapWidth val="219"/>
        <c:overlap val="-27"/>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ln>
                  <a:noFill/>
                </a:ln>
                <a:solidFill>
                  <a:srgbClr val="002060"/>
                </a:solidFill>
                <a:effectLst>
                  <a:outerShdw blurRad="50800" dist="50800" dir="5400000" sx="1000" sy="1000" algn="ctr" rotWithShape="0">
                    <a:srgbClr val="000000">
                      <a:alpha val="43137"/>
                    </a:srgbClr>
                  </a:outerShdw>
                </a:effectLst>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dirty="0"/>
                  <a:t>No. of</a:t>
                </a:r>
                <a:r>
                  <a:rPr lang="en-US" baseline="0" dirty="0"/>
                  <a:t> news items</a:t>
                </a:r>
                <a:endParaRPr lang="en-US" dirty="0"/>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70220906581475195"/>
          <c:y val="6.5682624247947102E-2"/>
          <c:w val="0.23616029581935366"/>
          <c:h val="7.4367135993565467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Sheet1!$C$1</c:f>
              <c:strCache>
                <c:ptCount val="1"/>
                <c:pt idx="0">
                  <c:v>Local</c:v>
                </c:pt>
              </c:strCache>
            </c:strRef>
          </c:tx>
          <c:spPr>
            <a:solidFill>
              <a:srgbClr val="FFC000"/>
            </a:solidFill>
            <a:ln>
              <a:noFill/>
            </a:ln>
            <a:effectLst/>
          </c:spPr>
          <c:invertIfNegative val="0"/>
          <c:dLbls>
            <c:delete val="1"/>
          </c:dLbls>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82</c:v>
                </c:pt>
                <c:pt idx="1">
                  <c:v>120</c:v>
                </c:pt>
                <c:pt idx="2">
                  <c:v>36</c:v>
                </c:pt>
                <c:pt idx="3">
                  <c:v>60</c:v>
                </c:pt>
                <c:pt idx="4">
                  <c:v>56</c:v>
                </c:pt>
                <c:pt idx="5">
                  <c:v>26</c:v>
                </c:pt>
                <c:pt idx="6">
                  <c:v>73</c:v>
                </c:pt>
                <c:pt idx="7">
                  <c:v>48</c:v>
                </c:pt>
                <c:pt idx="8">
                  <c:v>15</c:v>
                </c:pt>
              </c:numCache>
            </c:numRef>
          </c:val>
          <c:extLst>
            <c:ext xmlns:c16="http://schemas.microsoft.com/office/drawing/2014/chart" uri="{C3380CC4-5D6E-409C-BE32-E72D297353CC}">
              <c16:uniqueId val="{00000000-5F11-5F45-92C8-560C89343696}"/>
            </c:ext>
          </c:extLst>
        </c:ser>
        <c:ser>
          <c:idx val="1"/>
          <c:order val="1"/>
          <c:tx>
            <c:strRef>
              <c:f>Sheet1!$D$1</c:f>
              <c:strCache>
                <c:ptCount val="1"/>
                <c:pt idx="0">
                  <c:v>Foreign</c:v>
                </c:pt>
              </c:strCache>
            </c:strRef>
          </c:tx>
          <c:spPr>
            <a:solidFill>
              <a:srgbClr val="00B0F0"/>
            </a:solidFill>
            <a:ln>
              <a:noFill/>
            </a:ln>
            <a:effectLst/>
          </c:spPr>
          <c:invertIfNegative val="0"/>
          <c:dLbls>
            <c:delete val="1"/>
          </c:dLbls>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42</c:v>
                </c:pt>
                <c:pt idx="1">
                  <c:v>61</c:v>
                </c:pt>
                <c:pt idx="2">
                  <c:v>14</c:v>
                </c:pt>
                <c:pt idx="3">
                  <c:v>27</c:v>
                </c:pt>
                <c:pt idx="4">
                  <c:v>356</c:v>
                </c:pt>
                <c:pt idx="5">
                  <c:v>1</c:v>
                </c:pt>
                <c:pt idx="6">
                  <c:v>1</c:v>
                </c:pt>
                <c:pt idx="7">
                  <c:v>32</c:v>
                </c:pt>
                <c:pt idx="8">
                  <c:v>12</c:v>
                </c:pt>
              </c:numCache>
            </c:numRef>
          </c:val>
          <c:extLst>
            <c:ext xmlns:c16="http://schemas.microsoft.com/office/drawing/2014/chart" uri="{C3380CC4-5D6E-409C-BE32-E72D297353CC}">
              <c16:uniqueId val="{00000001-5F11-5F45-92C8-560C89343696}"/>
            </c:ext>
          </c:extLst>
        </c:ser>
        <c:ser>
          <c:idx val="2"/>
          <c:order val="2"/>
          <c:tx>
            <c:strRef>
              <c:f>Sheet1!$E$1</c:f>
              <c:strCache>
                <c:ptCount val="1"/>
                <c:pt idx="0">
                  <c:v>n/a</c:v>
                </c:pt>
              </c:strCache>
            </c:strRef>
          </c:tx>
          <c:spPr>
            <a:solidFill>
              <a:schemeClr val="accent3"/>
            </a:solidFill>
            <a:ln>
              <a:noFill/>
            </a:ln>
            <a:effectLst/>
          </c:spPr>
          <c:invertIfNegative val="0"/>
          <c:dLbls>
            <c:delete val="1"/>
          </c:dLbls>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5F11-5F45-92C8-560C89343696}"/>
            </c:ext>
          </c:extLst>
        </c:ser>
        <c:dLbls>
          <c:dLblPos val="ctr"/>
          <c:showLegendKey val="0"/>
          <c:showVal val="1"/>
          <c:showCatName val="0"/>
          <c:showSerName val="0"/>
          <c:showPercent val="0"/>
          <c:showBubbleSize val="0"/>
        </c:dLbls>
        <c:gapWidth val="150"/>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dk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Major</c:v>
                </c:pt>
              </c:strCache>
            </c:strRef>
          </c:tx>
          <c:spPr>
            <a:solidFill>
              <a:srgbClr val="002060"/>
            </a:solidFill>
            <a:ln>
              <a:noFill/>
            </a:ln>
            <a:effectLst/>
          </c:spPr>
          <c:invertIfNegative val="0"/>
          <c:dPt>
            <c:idx val="0"/>
            <c:invertIfNegative val="0"/>
            <c:bubble3D val="0"/>
            <c:extLst>
              <c:ext xmlns:c16="http://schemas.microsoft.com/office/drawing/2014/chart" uri="{C3380CC4-5D6E-409C-BE32-E72D297353CC}">
                <c16:uniqueId val="{00000001-F7D6-4184-8794-AB0A167F1C7B}"/>
              </c:ext>
            </c:extLst>
          </c:dPt>
          <c:dPt>
            <c:idx val="1"/>
            <c:invertIfNegative val="0"/>
            <c:bubble3D val="0"/>
            <c:extLst>
              <c:ext xmlns:c16="http://schemas.microsoft.com/office/drawing/2014/chart" uri="{C3380CC4-5D6E-409C-BE32-E72D297353CC}">
                <c16:uniqueId val="{00000002-F7D6-4184-8794-AB0A167F1C7B}"/>
              </c:ext>
            </c:extLst>
          </c:dPt>
          <c:dPt>
            <c:idx val="2"/>
            <c:invertIfNegative val="0"/>
            <c:bubble3D val="0"/>
            <c:extLst>
              <c:ext xmlns:c16="http://schemas.microsoft.com/office/drawing/2014/chart" uri="{C3380CC4-5D6E-409C-BE32-E72D297353CC}">
                <c16:uniqueId val="{00000003-F7D6-4184-8794-AB0A167F1C7B}"/>
              </c:ext>
            </c:extLst>
          </c:dPt>
          <c:dPt>
            <c:idx val="3"/>
            <c:invertIfNegative val="0"/>
            <c:bubble3D val="0"/>
            <c:extLst>
              <c:ext xmlns:c16="http://schemas.microsoft.com/office/drawing/2014/chart" uri="{C3380CC4-5D6E-409C-BE32-E72D297353CC}">
                <c16:uniqueId val="{00000004-F7D6-4184-8794-AB0A167F1C7B}"/>
              </c:ext>
            </c:extLst>
          </c:dPt>
          <c:dPt>
            <c:idx val="4"/>
            <c:invertIfNegative val="0"/>
            <c:bubble3D val="0"/>
            <c:extLst>
              <c:ext xmlns:c16="http://schemas.microsoft.com/office/drawing/2014/chart" uri="{C3380CC4-5D6E-409C-BE32-E72D297353CC}">
                <c16:uniqueId val="{00000005-F7D6-4184-8794-AB0A167F1C7B}"/>
              </c:ext>
            </c:extLst>
          </c:dPt>
          <c:dLbls>
            <c:delete val="1"/>
          </c:dLbls>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Sheet1!$C$2:$C$10</c:f>
              <c:numCache>
                <c:formatCode>General</c:formatCode>
                <c:ptCount val="9"/>
                <c:pt idx="0">
                  <c:v>15</c:v>
                </c:pt>
                <c:pt idx="1">
                  <c:v>11</c:v>
                </c:pt>
                <c:pt idx="2">
                  <c:v>4</c:v>
                </c:pt>
                <c:pt idx="3">
                  <c:v>5</c:v>
                </c:pt>
                <c:pt idx="4">
                  <c:v>93</c:v>
                </c:pt>
                <c:pt idx="5">
                  <c:v>10</c:v>
                </c:pt>
                <c:pt idx="6">
                  <c:v>7</c:v>
                </c:pt>
                <c:pt idx="7">
                  <c:v>9</c:v>
                </c:pt>
                <c:pt idx="8">
                  <c:v>1</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Secondary</c:v>
                </c:pt>
              </c:strCache>
            </c:strRef>
          </c:tx>
          <c:spPr>
            <a:solidFill>
              <a:srgbClr val="0070C0"/>
            </a:solidFill>
            <a:ln>
              <a:noFill/>
            </a:ln>
            <a:effectLst/>
          </c:spPr>
          <c:invertIfNegative val="0"/>
          <c:dLbls>
            <c:delete val="1"/>
          </c:dLbls>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Sheet1!$D$2:$D$10</c:f>
              <c:numCache>
                <c:formatCode>General</c:formatCode>
                <c:ptCount val="9"/>
                <c:pt idx="0">
                  <c:v>17</c:v>
                </c:pt>
                <c:pt idx="1">
                  <c:v>21</c:v>
                </c:pt>
                <c:pt idx="2">
                  <c:v>6</c:v>
                </c:pt>
                <c:pt idx="3">
                  <c:v>14</c:v>
                </c:pt>
                <c:pt idx="4">
                  <c:v>84</c:v>
                </c:pt>
                <c:pt idx="5">
                  <c:v>2</c:v>
                </c:pt>
                <c:pt idx="6">
                  <c:v>11</c:v>
                </c:pt>
                <c:pt idx="7">
                  <c:v>8</c:v>
                </c:pt>
                <c:pt idx="8">
                  <c:v>2</c:v>
                </c:pt>
              </c:numCache>
            </c:numRef>
          </c:val>
          <c:extLst>
            <c:ext xmlns:c16="http://schemas.microsoft.com/office/drawing/2014/chart" uri="{C3380CC4-5D6E-409C-BE32-E72D297353CC}">
              <c16:uniqueId val="{00000002-3664-472D-A356-3911AFA63ED1}"/>
            </c:ext>
          </c:extLst>
        </c:ser>
        <c:ser>
          <c:idx val="2"/>
          <c:order val="2"/>
          <c:tx>
            <c:strRef>
              <c:f>Sheet1!$E$1</c:f>
              <c:strCache>
                <c:ptCount val="1"/>
                <c:pt idx="0">
                  <c:v>Minor</c:v>
                </c:pt>
              </c:strCache>
            </c:strRef>
          </c:tx>
          <c:spPr>
            <a:solidFill>
              <a:schemeClr val="accent1">
                <a:lumMod val="20000"/>
                <a:lumOff val="80000"/>
              </a:schemeClr>
            </a:solidFill>
            <a:ln>
              <a:noFill/>
            </a:ln>
            <a:effectLst/>
          </c:spPr>
          <c:invertIfNegative val="0"/>
          <c:dLbls>
            <c:delete val="1"/>
          </c:dLbls>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Tempo weekly</c:v>
                  </c:pt>
                </c:lvl>
              </c:multiLvlStrCache>
            </c:multiLvlStrRef>
          </c:cat>
          <c:val>
            <c:numRef>
              <c:f>Sheet1!$E$2:$E$10</c:f>
              <c:numCache>
                <c:formatCode>General</c:formatCode>
                <c:ptCount val="9"/>
                <c:pt idx="0">
                  <c:v>51</c:v>
                </c:pt>
                <c:pt idx="1">
                  <c:v>93</c:v>
                </c:pt>
                <c:pt idx="2">
                  <c:v>30</c:v>
                </c:pt>
                <c:pt idx="3">
                  <c:v>46</c:v>
                </c:pt>
                <c:pt idx="4">
                  <c:v>236</c:v>
                </c:pt>
                <c:pt idx="5">
                  <c:v>64</c:v>
                </c:pt>
                <c:pt idx="6">
                  <c:v>57</c:v>
                </c:pt>
                <c:pt idx="7">
                  <c:v>32</c:v>
                </c:pt>
                <c:pt idx="8">
                  <c:v>15</c:v>
                </c:pt>
              </c:numCache>
            </c:numRef>
          </c:val>
          <c:extLst>
            <c:ext xmlns:c16="http://schemas.microsoft.com/office/drawing/2014/chart" uri="{C3380CC4-5D6E-409C-BE32-E72D297353CC}">
              <c16:uniqueId val="{00000000-F7D6-4184-8794-AB0A167F1C7B}"/>
            </c:ext>
          </c:extLst>
        </c:ser>
        <c:dLbls>
          <c:dLblPos val="ctr"/>
          <c:showLegendKey val="0"/>
          <c:showVal val="1"/>
          <c:showCatName val="0"/>
          <c:showSerName val="0"/>
          <c:showPercent val="0"/>
          <c:showBubbleSize val="0"/>
        </c:dLbls>
        <c:gapWidth val="150"/>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Sheet1!$C$1</c:f>
              <c:strCache>
                <c:ptCount val="1"/>
                <c:pt idx="0">
                  <c:v>EU/Europe</c:v>
                </c:pt>
              </c:strCache>
            </c:strRef>
          </c:tx>
          <c:spPr>
            <a:solidFill>
              <a:srgbClr val="0070C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 weekly</c:v>
                  </c:pt>
                </c:lvl>
              </c:multiLvlStrCache>
            </c:multiLvlStrRef>
          </c:cat>
          <c:val>
            <c:numRef>
              <c:f>Sheet1!$C$2:$C$10</c:f>
              <c:numCache>
                <c:formatCode>General</c:formatCode>
                <c:ptCount val="9"/>
                <c:pt idx="0">
                  <c:v>16</c:v>
                </c:pt>
                <c:pt idx="1">
                  <c:v>14</c:v>
                </c:pt>
                <c:pt idx="2">
                  <c:v>7</c:v>
                </c:pt>
                <c:pt idx="3">
                  <c:v>15</c:v>
                </c:pt>
                <c:pt idx="4">
                  <c:v>164</c:v>
                </c:pt>
                <c:pt idx="5">
                  <c:v>9</c:v>
                </c:pt>
                <c:pt idx="6">
                  <c:v>6</c:v>
                </c:pt>
                <c:pt idx="7">
                  <c:v>13</c:v>
                </c:pt>
                <c:pt idx="8">
                  <c:v>3</c:v>
                </c:pt>
              </c:numCache>
            </c:numRef>
          </c:val>
          <c:extLst>
            <c:ext xmlns:c16="http://schemas.microsoft.com/office/drawing/2014/chart" uri="{C3380CC4-5D6E-409C-BE32-E72D297353CC}">
              <c16:uniqueId val="{00000000-EF1A-456B-BDBC-403DED1663B1}"/>
            </c:ext>
          </c:extLst>
        </c:ser>
        <c:ser>
          <c:idx val="1"/>
          <c:order val="1"/>
          <c:tx>
            <c:strRef>
              <c:f>Sheet1!$D$1</c:f>
              <c:strCache>
                <c:ptCount val="1"/>
                <c:pt idx="0">
                  <c:v>Local</c:v>
                </c:pt>
              </c:strCache>
            </c:strRef>
          </c:tx>
          <c:spPr>
            <a:solidFill>
              <a:srgbClr val="FF0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 weekly</c:v>
                  </c:pt>
                </c:lvl>
              </c:multiLvlStrCache>
            </c:multiLvlStrRef>
          </c:cat>
          <c:val>
            <c:numRef>
              <c:f>Sheet1!$D$2:$D$10</c:f>
              <c:numCache>
                <c:formatCode>General</c:formatCode>
                <c:ptCount val="9"/>
                <c:pt idx="0">
                  <c:v>28</c:v>
                </c:pt>
                <c:pt idx="1">
                  <c:v>36</c:v>
                </c:pt>
                <c:pt idx="2">
                  <c:v>7</c:v>
                </c:pt>
                <c:pt idx="3">
                  <c:v>10</c:v>
                </c:pt>
                <c:pt idx="4">
                  <c:v>35</c:v>
                </c:pt>
                <c:pt idx="5">
                  <c:v>30</c:v>
                </c:pt>
                <c:pt idx="6">
                  <c:v>24</c:v>
                </c:pt>
                <c:pt idx="7">
                  <c:v>13</c:v>
                </c:pt>
                <c:pt idx="8">
                  <c:v>2</c:v>
                </c:pt>
              </c:numCache>
            </c:numRef>
          </c:val>
          <c:extLst>
            <c:ext xmlns:c16="http://schemas.microsoft.com/office/drawing/2014/chart" uri="{C3380CC4-5D6E-409C-BE32-E72D297353CC}">
              <c16:uniqueId val="{00000000-8433-4D33-83E6-5B97FFFF7135}"/>
            </c:ext>
          </c:extLst>
        </c:ser>
        <c:ser>
          <c:idx val="2"/>
          <c:order val="2"/>
          <c:tx>
            <c:strRef>
              <c:f>Sheet1!$E$1</c:f>
              <c:strCache>
                <c:ptCount val="1"/>
                <c:pt idx="0">
                  <c:v>Asia</c:v>
                </c:pt>
              </c:strCache>
            </c:strRef>
          </c:tx>
          <c:spPr>
            <a:solidFill>
              <a:srgbClr val="FFC00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 weekly</c:v>
                  </c:pt>
                </c:lvl>
              </c:multiLvlStrCache>
            </c:multiLvlStrRef>
          </c:cat>
          <c:val>
            <c:numRef>
              <c:f>Sheet1!$E$2:$E$10</c:f>
              <c:numCache>
                <c:formatCode>General</c:formatCode>
                <c:ptCount val="9"/>
                <c:pt idx="0">
                  <c:v>4</c:v>
                </c:pt>
                <c:pt idx="1">
                  <c:v>28</c:v>
                </c:pt>
                <c:pt idx="2">
                  <c:v>3</c:v>
                </c:pt>
                <c:pt idx="3">
                  <c:v>12</c:v>
                </c:pt>
                <c:pt idx="4">
                  <c:v>67</c:v>
                </c:pt>
                <c:pt idx="5">
                  <c:v>13</c:v>
                </c:pt>
                <c:pt idx="6">
                  <c:v>3</c:v>
                </c:pt>
                <c:pt idx="7">
                  <c:v>6</c:v>
                </c:pt>
                <c:pt idx="8">
                  <c:v>6</c:v>
                </c:pt>
              </c:numCache>
            </c:numRef>
          </c:val>
          <c:extLst>
            <c:ext xmlns:c16="http://schemas.microsoft.com/office/drawing/2014/chart" uri="{C3380CC4-5D6E-409C-BE32-E72D297353CC}">
              <c16:uniqueId val="{00000001-8433-4D33-83E6-5B97FFFF7135}"/>
            </c:ext>
          </c:extLst>
        </c:ser>
        <c:ser>
          <c:idx val="3"/>
          <c:order val="3"/>
          <c:tx>
            <c:strRef>
              <c:f>Sheet1!$F$1</c:f>
              <c:strCache>
                <c:ptCount val="1"/>
                <c:pt idx="0">
                  <c:v>Global</c:v>
                </c:pt>
              </c:strCache>
            </c:strRef>
          </c:tx>
          <c:spPr>
            <a:solidFill>
              <a:srgbClr val="92D050"/>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 weekly</c:v>
                  </c:pt>
                </c:lvl>
              </c:multiLvlStrCache>
            </c:multiLvlStrRef>
          </c:cat>
          <c:val>
            <c:numRef>
              <c:f>Sheet1!$F$2:$F$10</c:f>
              <c:numCache>
                <c:formatCode>General</c:formatCode>
                <c:ptCount val="9"/>
                <c:pt idx="0">
                  <c:v>29</c:v>
                </c:pt>
                <c:pt idx="1">
                  <c:v>35</c:v>
                </c:pt>
                <c:pt idx="2">
                  <c:v>14</c:v>
                </c:pt>
                <c:pt idx="3">
                  <c:v>14</c:v>
                </c:pt>
                <c:pt idx="4">
                  <c:v>115</c:v>
                </c:pt>
                <c:pt idx="5">
                  <c:v>24</c:v>
                </c:pt>
                <c:pt idx="6">
                  <c:v>38</c:v>
                </c:pt>
                <c:pt idx="7">
                  <c:v>14</c:v>
                </c:pt>
                <c:pt idx="8">
                  <c:v>2</c:v>
                </c:pt>
              </c:numCache>
            </c:numRef>
          </c:val>
          <c:extLst>
            <c:ext xmlns:c16="http://schemas.microsoft.com/office/drawing/2014/chart" uri="{C3380CC4-5D6E-409C-BE32-E72D297353CC}">
              <c16:uniqueId val="{00000001-7F71-4DE9-87AB-8BBF18F67A5F}"/>
            </c:ext>
          </c:extLst>
        </c:ser>
        <c:ser>
          <c:idx val="4"/>
          <c:order val="4"/>
          <c:tx>
            <c:strRef>
              <c:f>Sheet1!$G$1</c:f>
              <c:strCache>
                <c:ptCount val="1"/>
                <c:pt idx="0">
                  <c:v>3rd country</c:v>
                </c:pt>
              </c:strCache>
            </c:strRef>
          </c:tx>
          <c:spPr>
            <a:solidFill>
              <a:schemeClr val="bg1">
                <a:lumMod val="75000"/>
              </a:schemeClr>
            </a:solidFill>
            <a:ln>
              <a:noFill/>
            </a:ln>
            <a:effectLst/>
          </c:spPr>
          <c:invertIfNegative val="0"/>
          <c:cat>
            <c:multiLvlStrRef>
              <c:f>Sheet1!$A$2:$B$10</c:f>
              <c:multiLvlStrCache>
                <c:ptCount val="9"/>
                <c:lvl>
                  <c:pt idx="0">
                    <c:v>2020</c:v>
                  </c:pt>
                  <c:pt idx="1">
                    <c:v>2021</c:v>
                  </c:pt>
                  <c:pt idx="2">
                    <c:v>2020</c:v>
                  </c:pt>
                  <c:pt idx="3">
                    <c:v>2021</c:v>
                  </c:pt>
                  <c:pt idx="4">
                    <c:v>2021</c:v>
                  </c:pt>
                  <c:pt idx="5">
                    <c:v>2020</c:v>
                  </c:pt>
                  <c:pt idx="6">
                    <c:v>2021</c:v>
                  </c:pt>
                  <c:pt idx="7">
                    <c:v>2020</c:v>
                  </c:pt>
                  <c:pt idx="8">
                    <c:v>2021</c:v>
                  </c:pt>
                </c:lvl>
                <c:lvl>
                  <c:pt idx="0">
                    <c:v>Kompas</c:v>
                  </c:pt>
                  <c:pt idx="2">
                    <c:v>Republika</c:v>
                  </c:pt>
                  <c:pt idx="4">
                    <c:v>JakPost</c:v>
                  </c:pt>
                  <c:pt idx="5">
                    <c:v>BI</c:v>
                  </c:pt>
                  <c:pt idx="7">
                    <c:v>Tempo daily</c:v>
                  </c:pt>
                  <c:pt idx="8">
                    <c:v>Temp weekly</c:v>
                  </c:pt>
                </c:lvl>
              </c:multiLvlStrCache>
            </c:multiLvlStrRef>
          </c:cat>
          <c:val>
            <c:numRef>
              <c:f>Sheet1!$G$2:$G$10</c:f>
              <c:numCache>
                <c:formatCode>General</c:formatCode>
                <c:ptCount val="9"/>
                <c:pt idx="0">
                  <c:v>12</c:v>
                </c:pt>
                <c:pt idx="1">
                  <c:v>15</c:v>
                </c:pt>
                <c:pt idx="2">
                  <c:v>10</c:v>
                </c:pt>
                <c:pt idx="3">
                  <c:v>16</c:v>
                </c:pt>
                <c:pt idx="4">
                  <c:v>50</c:v>
                </c:pt>
                <c:pt idx="5">
                  <c:v>3</c:v>
                </c:pt>
                <c:pt idx="6">
                  <c:v>6</c:v>
                </c:pt>
                <c:pt idx="7">
                  <c:v>3</c:v>
                </c:pt>
                <c:pt idx="8">
                  <c:v>6</c:v>
                </c:pt>
              </c:numCache>
            </c:numRef>
          </c:val>
          <c:extLst>
            <c:ext xmlns:c16="http://schemas.microsoft.com/office/drawing/2014/chart" uri="{C3380CC4-5D6E-409C-BE32-E72D297353CC}">
              <c16:uniqueId val="{00000002-7F71-4DE9-87AB-8BBF18F67A5F}"/>
            </c:ext>
          </c:extLst>
        </c:ser>
        <c:dLbls>
          <c:showLegendKey val="0"/>
          <c:showVal val="0"/>
          <c:showCatName val="0"/>
          <c:showSerName val="0"/>
          <c:showPercent val="0"/>
          <c:showBubbleSize val="0"/>
        </c:dLbls>
        <c:gapWidth val="95"/>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0.29082</cdr:x>
      <cdr:y>0.92031</cdr:y>
    </cdr:from>
    <cdr:to>
      <cdr:x>0.98037</cdr:x>
      <cdr:y>1</cdr:y>
    </cdr:to>
    <cdr:sp macro="" textlink="">
      <cdr:nvSpPr>
        <cdr:cNvPr id="2" name="TextBox 5">
          <a:extLst xmlns:a="http://schemas.openxmlformats.org/drawingml/2006/main">
            <a:ext uri="{FF2B5EF4-FFF2-40B4-BE49-F238E27FC236}">
              <a16:creationId xmlns:a16="http://schemas.microsoft.com/office/drawing/2014/main" id="{565AFD36-8B9A-0D9B-D317-20CB2509EDFE}"/>
            </a:ext>
          </a:extLst>
        </cdr:cNvPr>
        <cdr:cNvSpPr txBox="1"/>
      </cdr:nvSpPr>
      <cdr:spPr>
        <a:xfrm xmlns:a="http://schemas.openxmlformats.org/drawingml/2006/main">
          <a:off x="2659241" y="4976012"/>
          <a:ext cx="6305246" cy="4308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dirty="0">
              <a:solidFill>
                <a:srgbClr val="002060"/>
              </a:solidFill>
              <a:latin typeface="Times New Roman" panose="02020603050405020304" pitchFamily="18" charset="0"/>
              <a:cs typeface="Times New Roman" panose="02020603050405020304" pitchFamily="18" charset="0"/>
            </a:rPr>
            <a:t>2020                                                    2021</a:t>
          </a:r>
        </a:p>
      </cdr:txBody>
    </cdr:sp>
  </cdr:relSizeAnchor>
</c:userShapes>
</file>

<file path=ppt/drawings/drawing2.xml><?xml version="1.0" encoding="utf-8"?>
<c:userShapes xmlns:c="http://schemas.openxmlformats.org/drawingml/2006/chart">
  <cdr:relSizeAnchor xmlns:cdr="http://schemas.openxmlformats.org/drawingml/2006/chartDrawing">
    <cdr:from>
      <cdr:x>0.26937</cdr:x>
      <cdr:y>0.89579</cdr:y>
    </cdr:from>
    <cdr:to>
      <cdr:x>0.95892</cdr:x>
      <cdr:y>0.96512</cdr:y>
    </cdr:to>
    <cdr:sp macro="" textlink="">
      <cdr:nvSpPr>
        <cdr:cNvPr id="2" name="TextBox 5">
          <a:extLst xmlns:a="http://schemas.openxmlformats.org/drawingml/2006/main">
            <a:ext uri="{FF2B5EF4-FFF2-40B4-BE49-F238E27FC236}">
              <a16:creationId xmlns:a16="http://schemas.microsoft.com/office/drawing/2014/main" id="{565AFD36-8B9A-0D9B-D317-20CB2509EDFE}"/>
            </a:ext>
          </a:extLst>
        </cdr:cNvPr>
        <cdr:cNvSpPr txBox="1"/>
      </cdr:nvSpPr>
      <cdr:spPr>
        <a:xfrm xmlns:a="http://schemas.openxmlformats.org/drawingml/2006/main">
          <a:off x="2463161" y="5830962"/>
          <a:ext cx="6305245" cy="4512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200" dirty="0">
              <a:solidFill>
                <a:srgbClr val="002060"/>
              </a:solidFill>
              <a:latin typeface="Times New Roman" panose="02020603050405020304" pitchFamily="18" charset="0"/>
              <a:cs typeface="Times New Roman" panose="02020603050405020304" pitchFamily="18" charset="0"/>
            </a:rPr>
            <a:t>2020                                                    2021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763AD-710B-4D0C-975D-7BACD6F4D37A}" type="datetimeFigureOut">
              <a:rPr lang="en-US" smtClean="0"/>
              <a:t>11/18/2022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70B5E-3336-45F5-A356-0E18F5C20D54}" type="slidenum">
              <a:rPr lang="en-US" smtClean="0"/>
              <a:t>‹#›</a:t>
            </a:fld>
            <a:endParaRPr lang="en-US"/>
          </a:p>
        </p:txBody>
      </p:sp>
    </p:spTree>
    <p:extLst>
      <p:ext uri="{BB962C8B-B14F-4D97-AF65-F5344CB8AC3E}">
        <p14:creationId xmlns:p14="http://schemas.microsoft.com/office/powerpoint/2010/main" val="50822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a:p>
        </p:txBody>
      </p:sp>
    </p:spTree>
    <p:extLst>
      <p:ext uri="{BB962C8B-B14F-4D97-AF65-F5344CB8AC3E}">
        <p14:creationId xmlns:p14="http://schemas.microsoft.com/office/powerpoint/2010/main" val="17131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19</a:t>
            </a:fld>
            <a:endParaRPr lang="en-US"/>
          </a:p>
        </p:txBody>
      </p:sp>
    </p:spTree>
    <p:extLst>
      <p:ext uri="{BB962C8B-B14F-4D97-AF65-F5344CB8AC3E}">
        <p14:creationId xmlns:p14="http://schemas.microsoft.com/office/powerpoint/2010/main" val="333675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30</a:t>
            </a:fld>
            <a:endParaRPr lang="en-US"/>
          </a:p>
        </p:txBody>
      </p:sp>
    </p:spTree>
    <p:extLst>
      <p:ext uri="{BB962C8B-B14F-4D97-AF65-F5344CB8AC3E}">
        <p14:creationId xmlns:p14="http://schemas.microsoft.com/office/powerpoint/2010/main" val="92633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31</a:t>
            </a:fld>
            <a:endParaRPr lang="en-US"/>
          </a:p>
        </p:txBody>
      </p:sp>
    </p:spTree>
    <p:extLst>
      <p:ext uri="{BB962C8B-B14F-4D97-AF65-F5344CB8AC3E}">
        <p14:creationId xmlns:p14="http://schemas.microsoft.com/office/powerpoint/2010/main" val="110459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32</a:t>
            </a:fld>
            <a:endParaRPr lang="en-US"/>
          </a:p>
        </p:txBody>
      </p:sp>
    </p:spTree>
    <p:extLst>
      <p:ext uri="{BB962C8B-B14F-4D97-AF65-F5344CB8AC3E}">
        <p14:creationId xmlns:p14="http://schemas.microsoft.com/office/powerpoint/2010/main" val="226104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33</a:t>
            </a:fld>
            <a:endParaRPr lang="en-US"/>
          </a:p>
        </p:txBody>
      </p:sp>
    </p:spTree>
    <p:extLst>
      <p:ext uri="{BB962C8B-B14F-4D97-AF65-F5344CB8AC3E}">
        <p14:creationId xmlns:p14="http://schemas.microsoft.com/office/powerpoint/2010/main" val="265111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2060"/>
                </a:solidFill>
                <a:effectLst/>
                <a:latin typeface="Times New Roman" panose="02020703060505090304" pitchFamily="18" charset="0"/>
                <a:cs typeface="Times New Roman" panose="02020703060505090304" pitchFamily="18" charset="0"/>
              </a:rPr>
              <a:t>Indonesia's main exports to the EU in 2018 were dominated by palm oil products and their derivatives including CPO, fatty acids and biodiesel; other major exports are copper, rubber, sports shoes, footwear and machinery, mainly photocopiers and facsimiles.)</a:t>
            </a:r>
          </a:p>
          <a:p>
            <a:endParaRPr lang="en-US" sz="1200" b="0" i="0" u="none" strike="noStrike" dirty="0">
              <a:solidFill>
                <a:srgbClr val="002060"/>
              </a:solidFill>
              <a:effectLst/>
              <a:latin typeface="Times New Roman" panose="02020703060505090304" pitchFamily="18" charset="0"/>
              <a:cs typeface="Times New Roman" panose="020207030605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Times New Roman" panose="02020703060505090304" pitchFamily="18" charset="0"/>
                <a:cs typeface="Times New Roman" panose="02020703060505090304" pitchFamily="18" charset="0"/>
              </a:rPr>
              <a:t>EU is Indonesia's 4th largest source of foreign direct investment after Singapore, China and Japan in 2019 with an investment value of USD 3.44 billion with 4700 programs. Its main investments are in the manufacturing sector (particularly chemical and pharmaceutical/drug products), paper and printing, infrastructure and mining.</a:t>
            </a:r>
          </a:p>
          <a:p>
            <a:endParaRPr lang="en-US" dirty="0"/>
          </a:p>
          <a:p>
            <a:r>
              <a:rPr lang="en-US" dirty="0"/>
              <a:t>https://kemlu.go.id/portal/en/read/149/halaman_list_lainnya/uni-eropa</a:t>
            </a:r>
          </a:p>
          <a:p>
            <a:r>
              <a:rPr lang="en-US" dirty="0"/>
              <a:t>https://www.eeas.europa.eu/indonesia/who-we-are_en?s=168 </a:t>
            </a:r>
          </a:p>
          <a:p>
            <a:r>
              <a:rPr lang="en-US" dirty="0"/>
              <a:t>https://binus.ac.id/wp-content/uploads/2019/06/20190619-Hubungan-Indonesia-Uni-Eropa-Yuri-O.-Thamrin.pdf</a:t>
            </a:r>
          </a:p>
          <a:p>
            <a:r>
              <a:rPr lang="en-US" dirty="0"/>
              <a:t>http://repository.umy.ac.id/bitstream/handle/123456789/10985/BAB%20II.pdf?sequence=6&amp;isAllowed=y</a:t>
            </a:r>
          </a:p>
          <a:p>
            <a:r>
              <a:rPr lang="en-US" dirty="0"/>
              <a:t>https://kemlu.go.id/brussels/id/read/uni-eropa/1669/etc-menu</a:t>
            </a:r>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3</a:t>
            </a:fld>
            <a:endParaRPr lang="en-US"/>
          </a:p>
        </p:txBody>
      </p:sp>
    </p:spTree>
    <p:extLst>
      <p:ext uri="{BB962C8B-B14F-4D97-AF65-F5344CB8AC3E}">
        <p14:creationId xmlns:p14="http://schemas.microsoft.com/office/powerpoint/2010/main" val="140148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Republika</a:t>
            </a:r>
            <a:r>
              <a:rPr lang="en-US" dirty="0"/>
              <a:t>: http://</a:t>
            </a:r>
            <a:r>
              <a:rPr lang="en-US" dirty="0" err="1"/>
              <a:t>repository.fe.unj.ac.id</a:t>
            </a:r>
            <a:r>
              <a:rPr lang="en-US" dirty="0"/>
              <a:t>/8752/1/Laporan%20PKL%20sabrina%20maulia%20jannatin%208215164855.pdf</a:t>
            </a:r>
          </a:p>
          <a:p>
            <a:endParaRPr lang="en-US" dirty="0"/>
          </a:p>
          <a:p>
            <a:r>
              <a:rPr lang="en-US" dirty="0"/>
              <a:t>Kompas:</a:t>
            </a:r>
          </a:p>
          <a:p>
            <a:r>
              <a:rPr lang="en-US" dirty="0"/>
              <a:t>https://</a:t>
            </a:r>
            <a:r>
              <a:rPr lang="en-US" dirty="0" err="1"/>
              <a:t>korporasi.kompas.id</a:t>
            </a:r>
            <a:r>
              <a:rPr lang="en-US" dirty="0"/>
              <a:t>/</a:t>
            </a:r>
            <a:r>
              <a:rPr lang="en-US" dirty="0" err="1"/>
              <a:t>produk</a:t>
            </a:r>
            <a:r>
              <a:rPr lang="en-US" dirty="0"/>
              <a:t>/</a:t>
            </a:r>
            <a:r>
              <a:rPr lang="en-US" dirty="0" err="1"/>
              <a:t>iklan</a:t>
            </a:r>
            <a:r>
              <a:rPr lang="en-US" dirty="0"/>
              <a:t>/#:~:text=Harian%20Kompas%20memiliki%20sirkulasi%20harian,rata%2Drata%20diatas%20290.000%20eksemplar.</a:t>
            </a:r>
          </a:p>
          <a:p>
            <a:endParaRPr lang="en-US" dirty="0"/>
          </a:p>
          <a:p>
            <a:r>
              <a:rPr lang="en-US" dirty="0"/>
              <a:t>Tempo Daily:</a:t>
            </a:r>
          </a:p>
          <a:p>
            <a:r>
              <a:rPr lang="en-US" dirty="0"/>
              <a:t>https://</a:t>
            </a:r>
            <a:r>
              <a:rPr lang="en-US" dirty="0" err="1"/>
              <a:t>dapobas.kemdikbud.go.id</a:t>
            </a:r>
            <a:r>
              <a:rPr lang="en-US" dirty="0"/>
              <a:t>/</a:t>
            </a:r>
            <a:r>
              <a:rPr lang="en-US" dirty="0" err="1"/>
              <a:t>home?show</a:t>
            </a:r>
            <a:r>
              <a:rPr lang="en-US" dirty="0"/>
              <a:t>=</a:t>
            </a:r>
            <a:r>
              <a:rPr lang="en-US" dirty="0" err="1"/>
              <a:t>isidata&amp;id</a:t>
            </a:r>
            <a:r>
              <a:rPr lang="en-US" dirty="0"/>
              <a:t>=1464</a:t>
            </a:r>
          </a:p>
        </p:txBody>
      </p:sp>
      <p:sp>
        <p:nvSpPr>
          <p:cNvPr id="4" name="Slide Number Placeholder 3"/>
          <p:cNvSpPr>
            <a:spLocks noGrp="1"/>
          </p:cNvSpPr>
          <p:nvPr>
            <p:ph type="sldNum" sz="quarter" idx="5"/>
          </p:nvPr>
        </p:nvSpPr>
        <p:spPr/>
        <p:txBody>
          <a:bodyPr/>
          <a:lstStyle/>
          <a:p>
            <a:fld id="{7AB70B5E-3336-45F5-A356-0E18F5C20D54}" type="slidenum">
              <a:rPr lang="en-US" smtClean="0"/>
              <a:t>6</a:t>
            </a:fld>
            <a:endParaRPr lang="en-US"/>
          </a:p>
        </p:txBody>
      </p:sp>
    </p:spTree>
    <p:extLst>
      <p:ext uri="{BB962C8B-B14F-4D97-AF65-F5344CB8AC3E}">
        <p14:creationId xmlns:p14="http://schemas.microsoft.com/office/powerpoint/2010/main" val="365085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t>
            </a:r>
          </a:p>
          <a:p>
            <a:r>
              <a:rPr lang="en-US" dirty="0"/>
              <a:t>https://</a:t>
            </a:r>
            <a:r>
              <a:rPr lang="en-US" dirty="0" err="1"/>
              <a:t>www.bisnisindonesiagroup.com</a:t>
            </a:r>
            <a:r>
              <a:rPr lang="en-US" dirty="0"/>
              <a:t>/big-media/11/</a:t>
            </a:r>
            <a:r>
              <a:rPr lang="en-US" dirty="0" err="1"/>
              <a:t>bisnis</a:t>
            </a:r>
            <a:r>
              <a:rPr lang="en-US" dirty="0"/>
              <a:t>-Indonesia</a:t>
            </a:r>
          </a:p>
          <a:p>
            <a:endParaRPr lang="en-US" dirty="0"/>
          </a:p>
          <a:p>
            <a:r>
              <a:rPr lang="en-US" dirty="0"/>
              <a:t>JP:</a:t>
            </a:r>
          </a:p>
          <a:p>
            <a:r>
              <a:rPr lang="en-US" dirty="0"/>
              <a:t>https://</a:t>
            </a:r>
            <a:r>
              <a:rPr lang="en-US" dirty="0" err="1"/>
              <a:t>themediavantage.com</a:t>
            </a:r>
            <a:r>
              <a:rPr lang="en-US" dirty="0"/>
              <a:t>/media-partners/the-</a:t>
            </a:r>
            <a:r>
              <a:rPr lang="en-US" dirty="0" err="1"/>
              <a:t>jakarta</a:t>
            </a:r>
            <a:r>
              <a:rPr lang="en-US" dirty="0"/>
              <a:t>-post/</a:t>
            </a:r>
          </a:p>
          <a:p>
            <a:endParaRPr lang="en-US" dirty="0"/>
          </a:p>
          <a:p>
            <a:r>
              <a:rPr lang="en-US" dirty="0"/>
              <a:t>Tempo Weekly:</a:t>
            </a:r>
          </a:p>
          <a:p>
            <a:r>
              <a:rPr lang="en-US" dirty="0"/>
              <a:t>http://e-</a:t>
            </a:r>
            <a:r>
              <a:rPr lang="en-US" dirty="0" err="1"/>
              <a:t>journal.uajy.ac.id</a:t>
            </a:r>
            <a:r>
              <a:rPr lang="en-US" dirty="0"/>
              <a:t>/5739/3/KOM202902.pdf</a:t>
            </a:r>
          </a:p>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7</a:t>
            </a:fld>
            <a:endParaRPr lang="en-US"/>
          </a:p>
        </p:txBody>
      </p:sp>
    </p:spTree>
    <p:extLst>
      <p:ext uri="{BB962C8B-B14F-4D97-AF65-F5344CB8AC3E}">
        <p14:creationId xmlns:p14="http://schemas.microsoft.com/office/powerpoint/2010/main" val="306342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248 articles</a:t>
            </a:r>
          </a:p>
          <a:p>
            <a:r>
              <a:rPr lang="en-US" dirty="0"/>
              <a:t>2021= 696 articles</a:t>
            </a:r>
          </a:p>
        </p:txBody>
      </p:sp>
      <p:sp>
        <p:nvSpPr>
          <p:cNvPr id="4" name="Slide Number Placeholder 3"/>
          <p:cNvSpPr>
            <a:spLocks noGrp="1"/>
          </p:cNvSpPr>
          <p:nvPr>
            <p:ph type="sldNum" sz="quarter" idx="5"/>
          </p:nvPr>
        </p:nvSpPr>
        <p:spPr/>
        <p:txBody>
          <a:bodyPr/>
          <a:lstStyle/>
          <a:p>
            <a:fld id="{7AB70B5E-3336-45F5-A356-0E18F5C20D54}" type="slidenum">
              <a:rPr lang="en-US" smtClean="0"/>
              <a:t>8</a:t>
            </a:fld>
            <a:endParaRPr lang="en-US"/>
          </a:p>
        </p:txBody>
      </p:sp>
    </p:spTree>
    <p:extLst>
      <p:ext uri="{BB962C8B-B14F-4D97-AF65-F5344CB8AC3E}">
        <p14:creationId xmlns:p14="http://schemas.microsoft.com/office/powerpoint/2010/main" val="426858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2020=15</a:t>
            </a:r>
          </a:p>
          <a:p>
            <a:r>
              <a:rPr lang="en-US" dirty="0"/>
              <a:t>2021=42</a:t>
            </a:r>
          </a:p>
        </p:txBody>
      </p:sp>
      <p:sp>
        <p:nvSpPr>
          <p:cNvPr id="4" name="Slide Number Placeholder 3"/>
          <p:cNvSpPr>
            <a:spLocks noGrp="1"/>
          </p:cNvSpPr>
          <p:nvPr>
            <p:ph type="sldNum" sz="quarter" idx="5"/>
          </p:nvPr>
        </p:nvSpPr>
        <p:spPr/>
        <p:txBody>
          <a:bodyPr/>
          <a:lstStyle/>
          <a:p>
            <a:fld id="{7AB70B5E-3336-45F5-A356-0E18F5C20D54}" type="slidenum">
              <a:rPr lang="en-US" smtClean="0"/>
              <a:t>9</a:t>
            </a:fld>
            <a:endParaRPr lang="en-US"/>
          </a:p>
        </p:txBody>
      </p:sp>
    </p:spTree>
    <p:extLst>
      <p:ext uri="{BB962C8B-B14F-4D97-AF65-F5344CB8AC3E}">
        <p14:creationId xmlns:p14="http://schemas.microsoft.com/office/powerpoint/2010/main" val="338035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a:t>
            </a:r>
          </a:p>
          <a:p>
            <a:r>
              <a:rPr lang="en-US" dirty="0"/>
              <a:t>March</a:t>
            </a:r>
            <a:r>
              <a:rPr lang="en-US" dirty="0">
                <a:sym typeface="Wingdings" pitchFamily="2" charset="2"/>
              </a:rPr>
              <a:t> Kompas 1; </a:t>
            </a:r>
            <a:r>
              <a:rPr lang="en-US" dirty="0" err="1">
                <a:sym typeface="Wingdings" pitchFamily="2" charset="2"/>
              </a:rPr>
              <a:t>Republika</a:t>
            </a:r>
            <a:r>
              <a:rPr lang="en-US" dirty="0">
                <a:sym typeface="Wingdings" pitchFamily="2" charset="2"/>
              </a:rPr>
              <a:t> 2</a:t>
            </a:r>
          </a:p>
          <a:p>
            <a:r>
              <a:rPr lang="en-US" dirty="0">
                <a:sym typeface="Wingdings" pitchFamily="2" charset="2"/>
              </a:rPr>
              <a:t>April Rep 1; Tempo 1</a:t>
            </a:r>
          </a:p>
          <a:p>
            <a:r>
              <a:rPr lang="en-US" dirty="0">
                <a:sym typeface="Wingdings" pitchFamily="2" charset="2"/>
              </a:rPr>
              <a:t>May -</a:t>
            </a:r>
          </a:p>
          <a:p>
            <a:r>
              <a:rPr lang="en-US" dirty="0">
                <a:sym typeface="Wingdings" pitchFamily="2" charset="2"/>
              </a:rPr>
              <a:t>June Kompas 1; Rep 1; BI 4</a:t>
            </a:r>
          </a:p>
          <a:p>
            <a:endParaRPr lang="en-US" dirty="0"/>
          </a:p>
          <a:p>
            <a:r>
              <a:rPr lang="en-US" dirty="0"/>
              <a:t>2021:</a:t>
            </a:r>
          </a:p>
          <a:p>
            <a:r>
              <a:rPr lang="en-US" dirty="0"/>
              <a:t>March</a:t>
            </a:r>
            <a:r>
              <a:rPr lang="en-US" dirty="0">
                <a:sym typeface="Wingdings" pitchFamily="2" charset="2"/>
              </a:rPr>
              <a:t> Rep 1; BI 2; JP 16</a:t>
            </a:r>
            <a:endParaRPr lang="en-US" dirty="0"/>
          </a:p>
          <a:p>
            <a:r>
              <a:rPr lang="en-US" dirty="0"/>
              <a:t>April</a:t>
            </a:r>
            <a:r>
              <a:rPr lang="en-US" dirty="0">
                <a:sym typeface="Wingdings" pitchFamily="2" charset="2"/>
              </a:rPr>
              <a:t> Kompas 1; JP 13</a:t>
            </a:r>
          </a:p>
          <a:p>
            <a:r>
              <a:rPr lang="en-US" dirty="0">
                <a:sym typeface="Wingdings" pitchFamily="2" charset="2"/>
              </a:rPr>
              <a:t>May Kompas 3; BI 2; JP 15</a:t>
            </a:r>
            <a:endParaRPr lang="en-US" dirty="0"/>
          </a:p>
          <a:p>
            <a:r>
              <a:rPr lang="en-US" dirty="0"/>
              <a:t>June</a:t>
            </a:r>
            <a:r>
              <a:rPr lang="en-US" dirty="0">
                <a:sym typeface="Wingdings" pitchFamily="2" charset="2"/>
              </a:rPr>
              <a:t> Kompas 2; </a:t>
            </a:r>
            <a:r>
              <a:rPr lang="en-US" dirty="0" err="1">
                <a:sym typeface="Wingdings" pitchFamily="2" charset="2"/>
              </a:rPr>
              <a:t>Republika</a:t>
            </a:r>
            <a:r>
              <a:rPr lang="en-US" dirty="0">
                <a:sym typeface="Wingdings" pitchFamily="2" charset="2"/>
              </a:rPr>
              <a:t> 1; BI 2; JP 19</a:t>
            </a:r>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12</a:t>
            </a:fld>
            <a:endParaRPr lang="en-US"/>
          </a:p>
        </p:txBody>
      </p:sp>
    </p:spTree>
    <p:extLst>
      <p:ext uri="{BB962C8B-B14F-4D97-AF65-F5344CB8AC3E}">
        <p14:creationId xmlns:p14="http://schemas.microsoft.com/office/powerpoint/2010/main" val="59829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a:t>
            </a:r>
            <a:r>
              <a:rPr lang="en-US" dirty="0" err="1"/>
              <a:t>Mada</a:t>
            </a:r>
            <a:r>
              <a:rPr lang="en-US" dirty="0"/>
              <a:t> is also using RAZ as his initial</a:t>
            </a:r>
          </a:p>
          <a:p>
            <a:r>
              <a:rPr lang="en-US" dirty="0"/>
              <a:t>Benny </a:t>
            </a:r>
            <a:r>
              <a:rPr lang="en-US" dirty="0" err="1"/>
              <a:t>Koestanto</a:t>
            </a:r>
            <a:r>
              <a:rPr lang="en-US" dirty="0"/>
              <a:t> is also using BEN as his initials</a:t>
            </a:r>
          </a:p>
        </p:txBody>
      </p:sp>
      <p:sp>
        <p:nvSpPr>
          <p:cNvPr id="4" name="Slide Number Placeholder 3"/>
          <p:cNvSpPr>
            <a:spLocks noGrp="1"/>
          </p:cNvSpPr>
          <p:nvPr>
            <p:ph type="sldNum" sz="quarter" idx="5"/>
          </p:nvPr>
        </p:nvSpPr>
        <p:spPr/>
        <p:txBody>
          <a:bodyPr/>
          <a:lstStyle/>
          <a:p>
            <a:fld id="{7AB70B5E-3336-45F5-A356-0E18F5C20D54}" type="slidenum">
              <a:rPr lang="en-US" smtClean="0"/>
              <a:t>15</a:t>
            </a:fld>
            <a:endParaRPr lang="en-US"/>
          </a:p>
        </p:txBody>
      </p:sp>
    </p:spTree>
    <p:extLst>
      <p:ext uri="{BB962C8B-B14F-4D97-AF65-F5344CB8AC3E}">
        <p14:creationId xmlns:p14="http://schemas.microsoft.com/office/powerpoint/2010/main" val="214131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0B5E-3336-45F5-A356-0E18F5C20D54}" type="slidenum">
              <a:rPr lang="en-US" smtClean="0"/>
              <a:t>16</a:t>
            </a:fld>
            <a:endParaRPr lang="en-US"/>
          </a:p>
        </p:txBody>
      </p:sp>
    </p:spTree>
    <p:extLst>
      <p:ext uri="{BB962C8B-B14F-4D97-AF65-F5344CB8AC3E}">
        <p14:creationId xmlns:p14="http://schemas.microsoft.com/office/powerpoint/2010/main" val="85161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68677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41623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69067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046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9BFA5-1F5B-4EA3-A54F-32126950519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14437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9BFA5-1F5B-4EA3-A54F-32126950519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294523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9BFA5-1F5B-4EA3-A54F-32126950519E}"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93093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9BFA5-1F5B-4EA3-A54F-32126950519E}"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21451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9BFA5-1F5B-4EA3-A54F-32126950519E}"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26769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BFA5-1F5B-4EA3-A54F-32126950519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76519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BFA5-1F5B-4EA3-A54F-32126950519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92669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77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9BFA5-1F5B-4EA3-A54F-32126950519E}" type="datetimeFigureOut">
              <a:rPr lang="en-US" smtClean="0"/>
              <a:t>11/18/2022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93367-8612-49F3-A259-A86873729549}" type="slidenum">
              <a:rPr lang="en-US" smtClean="0"/>
              <a:t>‹#›</a:t>
            </a:fld>
            <a:endParaRPr lang="en-US"/>
          </a:p>
        </p:txBody>
      </p:sp>
    </p:spTree>
    <p:extLst>
      <p:ext uri="{BB962C8B-B14F-4D97-AF65-F5344CB8AC3E}">
        <p14:creationId xmlns:p14="http://schemas.microsoft.com/office/powerpoint/2010/main" val="600206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nside.kompas.com/about-us#:~:text=Kompas.com%20adalah%20salah%20satu,1995%20dengan%20nama%20Kompas%20Onlin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akudigital.com/bisnis-tips/media-online-pertama-di-indonesia-generasi-1/#:~:text=Bisnis.com%20merupakan%20versi%20online,ekonomi%20Indonesia%2C%20dan%20hubungan%20internasion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cademia.edu/34585556/Bisnis_Indonesia_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tempo.co/about#:~:text=Banyak%20situs%20berita%20di%20Indonesia,dan%20sajian%20berita%20yang%20berkualitas." TargetMode="External"/><Relationship Id="rId4" Type="http://schemas.openxmlformats.org/officeDocument/2006/relationships/hyperlink" Target="https://profillengkap.com/The_Jakarta_Post"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77000" b="-2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8296" y="809142"/>
            <a:ext cx="8372060" cy="1704641"/>
          </a:xfrm>
        </p:spPr>
        <p:txBody>
          <a:bodyPr rtlCol="0">
            <a:normAutofit fontScale="90000"/>
          </a:bodyPr>
          <a:lstStyle/>
          <a:p>
            <a:pPr>
              <a:spcBef>
                <a:spcPts val="0"/>
              </a:spcBef>
            </a:pPr>
            <a:r>
              <a:rPr lang="en-MY" sz="4400" b="1" dirty="0">
                <a:solidFill>
                  <a:schemeClr val="bg1"/>
                </a:solidFill>
              </a:rPr>
              <a:t>EXPECT: Indonesia’s Perception of and Expectation on EU</a:t>
            </a:r>
            <a:br>
              <a:rPr lang="en-MY" sz="4400" b="1" dirty="0">
                <a:solidFill>
                  <a:schemeClr val="bg1"/>
                </a:solidFill>
              </a:rPr>
            </a:br>
            <a:r>
              <a:rPr lang="en-MY" sz="4400" b="1" dirty="0">
                <a:solidFill>
                  <a:schemeClr val="bg1"/>
                </a:solidFill>
              </a:rPr>
              <a:t>The case of Printed media</a:t>
            </a:r>
            <a:endParaRPr lang="en-GB" sz="4400" b="1" dirty="0">
              <a:solidFill>
                <a:schemeClr val="bg1"/>
              </a:solidFill>
              <a:ea typeface="+mn-ea"/>
              <a:cs typeface="+mn-cs"/>
            </a:endParaRPr>
          </a:p>
        </p:txBody>
      </p:sp>
      <p:sp>
        <p:nvSpPr>
          <p:cNvPr id="3" name="Subtitle 2">
            <a:extLst>
              <a:ext uri="{FF2B5EF4-FFF2-40B4-BE49-F238E27FC236}">
                <a16:creationId xmlns:a16="http://schemas.microsoft.com/office/drawing/2014/main" id="{BA93B622-D42E-4286-9496-DCF98B3383E3}"/>
              </a:ext>
            </a:extLst>
          </p:cNvPr>
          <p:cNvSpPr>
            <a:spLocks noGrp="1"/>
          </p:cNvSpPr>
          <p:nvPr>
            <p:ph type="subTitle" idx="1"/>
          </p:nvPr>
        </p:nvSpPr>
        <p:spPr>
          <a:xfrm>
            <a:off x="1143000" y="4757530"/>
            <a:ext cx="6858000" cy="1291328"/>
          </a:xfrm>
        </p:spPr>
        <p:txBody>
          <a:bodyPr>
            <a:normAutofit lnSpcReduction="10000"/>
          </a:bodyPr>
          <a:lstStyle/>
          <a:p>
            <a:r>
              <a:rPr lang="en-US" dirty="0" err="1">
                <a:solidFill>
                  <a:schemeClr val="bg1"/>
                </a:solidFill>
              </a:rPr>
              <a:t>Nurina</a:t>
            </a:r>
            <a:r>
              <a:rPr lang="en-US" dirty="0">
                <a:solidFill>
                  <a:schemeClr val="bg1"/>
                </a:solidFill>
              </a:rPr>
              <a:t> </a:t>
            </a:r>
            <a:r>
              <a:rPr lang="en-US" dirty="0" err="1">
                <a:solidFill>
                  <a:schemeClr val="bg1"/>
                </a:solidFill>
              </a:rPr>
              <a:t>Aulia</a:t>
            </a:r>
            <a:r>
              <a:rPr lang="en-US" dirty="0">
                <a:solidFill>
                  <a:schemeClr val="bg1"/>
                </a:solidFill>
              </a:rPr>
              <a:t> </a:t>
            </a:r>
            <a:r>
              <a:rPr lang="en-US" dirty="0" err="1">
                <a:solidFill>
                  <a:schemeClr val="bg1"/>
                </a:solidFill>
              </a:rPr>
              <a:t>Haris</a:t>
            </a:r>
            <a:r>
              <a:rPr lang="en-US" dirty="0">
                <a:solidFill>
                  <a:schemeClr val="bg1"/>
                </a:solidFill>
              </a:rPr>
              <a:t> </a:t>
            </a:r>
          </a:p>
          <a:p>
            <a:r>
              <a:rPr lang="en-US" dirty="0">
                <a:solidFill>
                  <a:schemeClr val="bg1"/>
                </a:solidFill>
              </a:rPr>
              <a:t>Universitas Gadjah </a:t>
            </a:r>
            <a:r>
              <a:rPr lang="en-US" dirty="0" err="1">
                <a:solidFill>
                  <a:schemeClr val="bg1"/>
                </a:solidFill>
              </a:rPr>
              <a:t>Mada</a:t>
            </a:r>
            <a:endParaRPr lang="en-US" dirty="0">
              <a:solidFill>
                <a:schemeClr val="bg1"/>
              </a:solidFill>
            </a:endParaRPr>
          </a:p>
          <a:p>
            <a:r>
              <a:rPr lang="en-US" dirty="0">
                <a:solidFill>
                  <a:schemeClr val="bg1"/>
                </a:solidFill>
              </a:rPr>
              <a:t>September 2022</a:t>
            </a:r>
          </a:p>
        </p:txBody>
      </p:sp>
    </p:spTree>
    <p:extLst>
      <p:ext uri="{BB962C8B-B14F-4D97-AF65-F5344CB8AC3E}">
        <p14:creationId xmlns:p14="http://schemas.microsoft.com/office/powerpoint/2010/main" val="13214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588271"/>
            <a:ext cx="7886700" cy="723280"/>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Average length of EU-news (major/2</a:t>
            </a:r>
            <a:r>
              <a:rPr lang="en-US" sz="3600" b="1" baseline="30000" dirty="0">
                <a:solidFill>
                  <a:srgbClr val="0070C0"/>
                </a:solidFill>
                <a:latin typeface="Times New Roman" panose="02020603050405020304" pitchFamily="18" charset="0"/>
                <a:cs typeface="Times New Roman" panose="02020603050405020304" pitchFamily="18" charset="0"/>
              </a:rPr>
              <a:t>nd</a:t>
            </a:r>
            <a:r>
              <a:rPr lang="en-US" sz="3600" b="1" dirty="0">
                <a:solidFill>
                  <a:srgbClr val="0070C0"/>
                </a:solidFill>
                <a:latin typeface="Times New Roman" panose="02020603050405020304" pitchFamily="18" charset="0"/>
                <a:cs typeface="Times New Roman" panose="02020603050405020304" pitchFamily="18" charset="0"/>
              </a:rPr>
              <a:t>) </a:t>
            </a:r>
            <a:endParaRPr lang="en-US" sz="36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74627646-EAB5-E4A7-DB4A-3C5FD022813A}"/>
              </a:ext>
            </a:extLst>
          </p:cNvPr>
          <p:cNvGraphicFramePr>
            <a:graphicFrameLocks/>
          </p:cNvGraphicFramePr>
          <p:nvPr>
            <p:extLst>
              <p:ext uri="{D42A27DB-BD31-4B8C-83A1-F6EECF244321}">
                <p14:modId xmlns:p14="http://schemas.microsoft.com/office/powerpoint/2010/main" val="3874979357"/>
              </p:ext>
            </p:extLst>
          </p:nvPr>
        </p:nvGraphicFramePr>
        <p:xfrm>
          <a:off x="389744" y="1205948"/>
          <a:ext cx="8290430" cy="5353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4106165"/>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365952815"/>
              </p:ext>
            </p:extLst>
          </p:nvPr>
        </p:nvGraphicFramePr>
        <p:xfrm>
          <a:off x="-100013" y="725556"/>
          <a:ext cx="9372601" cy="61324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933FA24-8208-3EAD-7271-8ED062189D0D}"/>
              </a:ext>
            </a:extLst>
          </p:cNvPr>
          <p:cNvSpPr txBox="1"/>
          <p:nvPr/>
        </p:nvSpPr>
        <p:spPr>
          <a:xfrm>
            <a:off x="2790620" y="254547"/>
            <a:ext cx="6943240" cy="523220"/>
          </a:xfrm>
          <a:prstGeom prst="rect">
            <a:avLst/>
          </a:prstGeom>
          <a:noFill/>
        </p:spPr>
        <p:txBody>
          <a:bodyPr wrap="square" rtlCol="0">
            <a:spAutoFit/>
          </a:bodyPr>
          <a:lstStyle/>
          <a:p>
            <a:r>
              <a:rPr lang="en-US" sz="2800" b="1" dirty="0">
                <a:solidFill>
                  <a:schemeClr val="accent1">
                    <a:lumMod val="75000"/>
                  </a:schemeClr>
                </a:solidFill>
              </a:rPr>
              <a:t>EU’s Visibility under Covid-19 Shadow</a:t>
            </a:r>
          </a:p>
        </p:txBody>
      </p:sp>
    </p:spTree>
    <p:extLst>
      <p:ext uri="{BB962C8B-B14F-4D97-AF65-F5344CB8AC3E}">
        <p14:creationId xmlns:p14="http://schemas.microsoft.com/office/powerpoint/2010/main" val="59124726"/>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794518009"/>
              </p:ext>
            </p:extLst>
          </p:nvPr>
        </p:nvGraphicFramePr>
        <p:xfrm>
          <a:off x="0" y="170481"/>
          <a:ext cx="9144000" cy="6509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752657"/>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574605"/>
            <a:ext cx="7886700" cy="723280"/>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Other hot issues in EU-related news (n=944) </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1725292942"/>
              </p:ext>
            </p:extLst>
          </p:nvPr>
        </p:nvGraphicFramePr>
        <p:xfrm>
          <a:off x="318052" y="1297885"/>
          <a:ext cx="8507895" cy="5142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490023"/>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0"/>
            <a:ext cx="7886700" cy="723280"/>
          </a:xfrm>
        </p:spPr>
        <p:txBody>
          <a:bodyPr>
            <a:normAutofit/>
          </a:bodyPr>
          <a:lstStyle/>
          <a:p>
            <a:pPr algn="ctr"/>
            <a:r>
              <a:rPr lang="en-US" b="1" dirty="0">
                <a:solidFill>
                  <a:srgbClr val="002060"/>
                </a:solidFill>
              </a:rPr>
              <a:t>3. Sources (n=944)</a:t>
            </a:r>
          </a:p>
        </p:txBody>
      </p:sp>
      <p:graphicFrame>
        <p:nvGraphicFramePr>
          <p:cNvPr id="6" name="Content Placeholder 9">
            <a:extLst>
              <a:ext uri="{FF2B5EF4-FFF2-40B4-BE49-F238E27FC236}">
                <a16:creationId xmlns:a16="http://schemas.microsoft.com/office/drawing/2014/main" id="{037A5E75-86DE-E787-ECC1-BF69B3413AC4}"/>
              </a:ext>
            </a:extLst>
          </p:cNvPr>
          <p:cNvGraphicFramePr>
            <a:graphicFrameLocks/>
          </p:cNvGraphicFramePr>
          <p:nvPr>
            <p:extLst>
              <p:ext uri="{D42A27DB-BD31-4B8C-83A1-F6EECF244321}">
                <p14:modId xmlns:p14="http://schemas.microsoft.com/office/powerpoint/2010/main" val="3394336701"/>
              </p:ext>
            </p:extLst>
          </p:nvPr>
        </p:nvGraphicFramePr>
        <p:xfrm>
          <a:off x="0" y="709581"/>
          <a:ext cx="9144000" cy="6134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6644826"/>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77000" b="-20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861374"/>
            <a:ext cx="7886700" cy="723280"/>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Sources of EU news</a:t>
            </a:r>
          </a:p>
        </p:txBody>
      </p:sp>
      <p:graphicFrame>
        <p:nvGraphicFramePr>
          <p:cNvPr id="6" name="Content Placeholder 7">
            <a:extLst>
              <a:ext uri="{FF2B5EF4-FFF2-40B4-BE49-F238E27FC236}">
                <a16:creationId xmlns:a16="http://schemas.microsoft.com/office/drawing/2014/main" id="{AB542AAA-A296-4F1E-A31B-BCF051E05DD8}"/>
              </a:ext>
            </a:extLst>
          </p:cNvPr>
          <p:cNvGraphicFramePr>
            <a:graphicFrameLocks noGrp="1"/>
          </p:cNvGraphicFramePr>
          <p:nvPr>
            <p:ph idx="1"/>
            <p:extLst>
              <p:ext uri="{D42A27DB-BD31-4B8C-83A1-F6EECF244321}">
                <p14:modId xmlns:p14="http://schemas.microsoft.com/office/powerpoint/2010/main" val="2339088936"/>
              </p:ext>
            </p:extLst>
          </p:nvPr>
        </p:nvGraphicFramePr>
        <p:xfrm>
          <a:off x="131736" y="1584654"/>
          <a:ext cx="8880528" cy="4195027"/>
        </p:xfrm>
        <a:graphic>
          <a:graphicData uri="http://schemas.openxmlformats.org/drawingml/2006/table">
            <a:tbl>
              <a:tblPr/>
              <a:tblGrid>
                <a:gridCol w="1383184">
                  <a:extLst>
                    <a:ext uri="{9D8B030D-6E8A-4147-A177-3AD203B41FA5}">
                      <a16:colId xmlns:a16="http://schemas.microsoft.com/office/drawing/2014/main" val="20000"/>
                    </a:ext>
                  </a:extLst>
                </a:gridCol>
                <a:gridCol w="1886906">
                  <a:extLst>
                    <a:ext uri="{9D8B030D-6E8A-4147-A177-3AD203B41FA5}">
                      <a16:colId xmlns:a16="http://schemas.microsoft.com/office/drawing/2014/main" val="20001"/>
                    </a:ext>
                  </a:extLst>
                </a:gridCol>
                <a:gridCol w="1886906">
                  <a:extLst>
                    <a:ext uri="{9D8B030D-6E8A-4147-A177-3AD203B41FA5}">
                      <a16:colId xmlns:a16="http://schemas.microsoft.com/office/drawing/2014/main" val="3269488025"/>
                    </a:ext>
                  </a:extLst>
                </a:gridCol>
                <a:gridCol w="1861766">
                  <a:extLst>
                    <a:ext uri="{9D8B030D-6E8A-4147-A177-3AD203B41FA5}">
                      <a16:colId xmlns:a16="http://schemas.microsoft.com/office/drawing/2014/main" val="20002"/>
                    </a:ext>
                  </a:extLst>
                </a:gridCol>
                <a:gridCol w="1861766">
                  <a:extLst>
                    <a:ext uri="{9D8B030D-6E8A-4147-A177-3AD203B41FA5}">
                      <a16:colId xmlns:a16="http://schemas.microsoft.com/office/drawing/2014/main" val="1773537604"/>
                    </a:ext>
                  </a:extLst>
                </a:gridCol>
              </a:tblGrid>
              <a:tr h="547594">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endParaRPr kumimoji="0" lang="en-US" altLang="zh-TW" sz="2400" b="1" i="0" u="none" strike="noStrike" cap="none" normalizeH="0" baseline="0" dirty="0">
                        <a:ln>
                          <a:noFill/>
                        </a:ln>
                        <a:solidFill>
                          <a:srgbClr val="002060"/>
                        </a:solidFill>
                        <a:effectLst/>
                        <a:latin typeface="Times New Roman" panose="02020603050405020304" pitchFamily="18" charset="0"/>
                        <a:ea typeface="新細明體" pitchFamily="18"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Writers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lang="en-US" sz="24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News wires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47594">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endParaRPr kumimoji="0" lang="en-US" altLang="zh-TW" sz="2400" b="1" i="0" u="none" strike="noStrike" cap="none" normalizeH="0" baseline="0" dirty="0">
                        <a:ln>
                          <a:noFill/>
                        </a:ln>
                        <a:solidFill>
                          <a:srgbClr val="002060"/>
                        </a:solidFill>
                        <a:effectLst/>
                        <a:latin typeface="Times New Roman" panose="02020603050405020304" pitchFamily="18" charset="0"/>
                        <a:ea typeface="新細明體" pitchFamily="18" charset="-12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404930"/>
                  </a:ext>
                </a:extLst>
              </a:tr>
              <a:tr h="706893">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en-HK" sz="2500" b="1" i="0" u="none" strike="noStrike" baseline="300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st</a:t>
                      </a:r>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mn-lt"/>
                          <a:ea typeface="新細明體" panose="02020500000000000000" pitchFamily="18" charset="-120"/>
                          <a:cs typeface="+mn-cs"/>
                        </a:rPr>
                        <a:t>RENI LESTARI (39-BI)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mn-lt"/>
                          <a:ea typeface="新細明體" panose="02020500000000000000" pitchFamily="18" charset="-120"/>
                          <a:cs typeface="+mn-cs"/>
                        </a:rPr>
                        <a:t>Reni Lestari (32)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1" u="none" strike="noStrike" kern="1200" noProof="0" dirty="0">
                          <a:solidFill>
                            <a:srgbClr val="002060"/>
                          </a:solidFill>
                          <a:effectLst/>
                          <a:latin typeface="+mn-lt"/>
                          <a:ea typeface="新細明體" panose="02020500000000000000" pitchFamily="18" charset="-120"/>
                          <a:cs typeface="+mn-cs"/>
                        </a:rPr>
                        <a:t>Reuters (68)</a:t>
                      </a:r>
                      <a:endParaRPr lang="en-HK" sz="2200" b="0"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1" u="none" strike="noStrike" kern="1200" noProof="0" dirty="0">
                          <a:solidFill>
                            <a:srgbClr val="002060"/>
                          </a:solidFill>
                          <a:effectLst/>
                          <a:latin typeface="+mn-lt"/>
                          <a:ea typeface="新細明體" panose="02020500000000000000" pitchFamily="18" charset="-120"/>
                          <a:cs typeface="+mn-cs"/>
                        </a:rPr>
                        <a:t>AFP (187)</a:t>
                      </a:r>
                      <a:endParaRPr lang="en-HK" sz="2200" b="0"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3189">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en-HK" sz="2500" b="1" i="0" u="none" strike="noStrike" baseline="300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nd</a:t>
                      </a:r>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0" i="0" u="none" strike="noStrike" kern="1200" noProof="0" dirty="0">
                          <a:solidFill>
                            <a:srgbClr val="002060"/>
                          </a:solidFill>
                          <a:effectLst/>
                          <a:latin typeface="+mn-lt"/>
                          <a:ea typeface="新細明體" panose="02020500000000000000" pitchFamily="18" charset="-120"/>
                          <a:cs typeface="+mn-cs"/>
                        </a:rPr>
                        <a:t>SUKMA LOPPIES (17-Tempo)</a:t>
                      </a:r>
                      <a:endPar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0" i="0" u="none" strike="noStrike" kern="1200" noProof="0" dirty="0">
                          <a:solidFill>
                            <a:srgbClr val="002060"/>
                          </a:solidFill>
                          <a:effectLst/>
                          <a:latin typeface="+mn-lt"/>
                          <a:ea typeface="新細明體" panose="02020500000000000000" pitchFamily="18" charset="-120"/>
                          <a:cs typeface="+mn-cs"/>
                        </a:rPr>
                        <a:t>RAZ/Kris </a:t>
                      </a:r>
                      <a:r>
                        <a:rPr lang="en-HK" sz="2200" b="0" i="0" u="none" strike="noStrike" kern="1200" noProof="0" dirty="0" err="1">
                          <a:solidFill>
                            <a:srgbClr val="002060"/>
                          </a:solidFill>
                          <a:effectLst/>
                          <a:latin typeface="+mn-lt"/>
                          <a:ea typeface="新細明體" panose="02020500000000000000" pitchFamily="18" charset="-120"/>
                          <a:cs typeface="+mn-cs"/>
                        </a:rPr>
                        <a:t>Mada</a:t>
                      </a:r>
                      <a:r>
                        <a:rPr lang="en-HK" sz="2200" b="0" i="0" u="none" strike="noStrike" kern="1200" noProof="0" dirty="0">
                          <a:solidFill>
                            <a:srgbClr val="002060"/>
                          </a:solidFill>
                          <a:effectLst/>
                          <a:latin typeface="+mn-lt"/>
                          <a:ea typeface="新細明體" panose="02020500000000000000" pitchFamily="18" charset="-120"/>
                          <a:cs typeface="+mn-cs"/>
                        </a:rPr>
                        <a:t> (21)</a:t>
                      </a:r>
                      <a:endPar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0" i="1" u="none" strike="noStrike" kern="1200" noProof="0" dirty="0">
                          <a:solidFill>
                            <a:srgbClr val="002060"/>
                          </a:solidFill>
                          <a:effectLst/>
                          <a:latin typeface="+mn-lt"/>
                          <a:ea typeface="新細明體" panose="02020500000000000000" pitchFamily="18" charset="-120"/>
                          <a:cs typeface="+mn-cs"/>
                        </a:rPr>
                        <a:t>AP (35)</a:t>
                      </a:r>
                      <a:endParaRPr lang="en-HK" sz="2200" b="0"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0" i="1" u="none" strike="noStrike" kern="1200" noProof="0" dirty="0">
                          <a:solidFill>
                            <a:srgbClr val="002060"/>
                          </a:solidFill>
                          <a:effectLst/>
                          <a:latin typeface="+mn-lt"/>
                          <a:ea typeface="新細明體" panose="02020500000000000000" pitchFamily="18" charset="-120"/>
                          <a:cs typeface="+mn-cs"/>
                        </a:rPr>
                        <a:t>AP (43)</a:t>
                      </a:r>
                      <a:endParaRPr lang="en-HK" sz="2200" b="0"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3917">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en-HK" sz="2500" b="1" i="0" u="none" strike="noStrike" baseline="300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rd</a:t>
                      </a:r>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mn-lt"/>
                          <a:ea typeface="新細明體" panose="02020500000000000000" pitchFamily="18" charset="-120"/>
                          <a:cs typeface="+mn-cs"/>
                        </a:rPr>
                        <a:t>BEN/Benny </a:t>
                      </a:r>
                      <a:r>
                        <a:rPr lang="en-HK" sz="2200" b="0" i="0" u="none" strike="noStrike" kern="1200" noProof="0" dirty="0" err="1">
                          <a:solidFill>
                            <a:srgbClr val="002060"/>
                          </a:solidFill>
                          <a:effectLst/>
                          <a:latin typeface="+mn-lt"/>
                          <a:ea typeface="新細明體" panose="02020500000000000000" pitchFamily="18" charset="-120"/>
                          <a:cs typeface="+mn-cs"/>
                        </a:rPr>
                        <a:t>Koestanto</a:t>
                      </a:r>
                      <a:r>
                        <a:rPr lang="en-HK" sz="2200" b="0" i="0" u="none" strike="noStrike" kern="1200" noProof="0" dirty="0">
                          <a:solidFill>
                            <a:srgbClr val="002060"/>
                          </a:solidFill>
                          <a:effectLst/>
                          <a:latin typeface="+mn-lt"/>
                          <a:ea typeface="新細明體" panose="02020500000000000000" pitchFamily="18" charset="-120"/>
                          <a:cs typeface="+mn-cs"/>
                        </a:rPr>
                        <a:t> (15-Kompas)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err="1">
                          <a:solidFill>
                            <a:srgbClr val="002060"/>
                          </a:solidFill>
                          <a:effectLst/>
                          <a:latin typeface="+mn-lt"/>
                          <a:ea typeface="新細明體" panose="02020500000000000000" pitchFamily="18" charset="-120"/>
                          <a:cs typeface="+mn-cs"/>
                        </a:rPr>
                        <a:t>Lintar</a:t>
                      </a:r>
                      <a:r>
                        <a:rPr lang="en-HK" sz="2200" b="0" i="0" u="none" strike="noStrike" kern="1200" noProof="0" dirty="0">
                          <a:solidFill>
                            <a:srgbClr val="002060"/>
                          </a:solidFill>
                          <a:effectLst/>
                          <a:latin typeface="+mn-lt"/>
                          <a:ea typeface="新細明體" panose="02020500000000000000" pitchFamily="18" charset="-120"/>
                          <a:cs typeface="+mn-cs"/>
                        </a:rPr>
                        <a:t> Satria</a:t>
                      </a:r>
                      <a:endPar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(16-Republika)</a:t>
                      </a:r>
                      <a:endParaRPr lang="en-HK" sz="2200" b="0" i="0" u="none" strike="noStrike" kern="1200" noProof="0" dirty="0">
                        <a:solidFill>
                          <a:srgbClr val="002060"/>
                        </a:solidFill>
                        <a:effectLst/>
                        <a:latin typeface="+mn-lt"/>
                        <a:ea typeface="新細明體" panose="02020500000000000000" pitchFamily="18"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0" i="1" u="none" strike="noStrike" kern="1200" noProof="0" dirty="0">
                          <a:solidFill>
                            <a:srgbClr val="002060"/>
                          </a:solidFill>
                          <a:effectLst/>
                          <a:latin typeface="+mn-lt"/>
                          <a:ea typeface="新細明體" panose="02020500000000000000" pitchFamily="18" charset="-120"/>
                          <a:cs typeface="+mn-cs"/>
                        </a:rPr>
                        <a:t>AFP (30)</a:t>
                      </a:r>
                      <a:endParaRPr lang="en-HK" sz="2200" b="0"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0" i="1" u="none" strike="noStrike" kern="1200" noProof="0" dirty="0">
                          <a:solidFill>
                            <a:srgbClr val="002060"/>
                          </a:solidFill>
                          <a:effectLst/>
                          <a:latin typeface="+mn-lt"/>
                          <a:ea typeface="新細明體" panose="02020500000000000000" pitchFamily="18" charset="-120"/>
                          <a:cs typeface="+mn-cs"/>
                        </a:rPr>
                        <a:t>Reuters (200)</a:t>
                      </a:r>
                      <a:endParaRPr lang="en-HK" sz="2200" b="0"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3917">
                <a:tc>
                  <a:txBody>
                    <a:bodyPr/>
                    <a:lstStyle/>
                    <a:p>
                      <a:pPr algn="ctr" fontAlgn="t"/>
                      <a:r>
                        <a:rPr lang="en-HK" sz="25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Editorial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1" i="0" u="none" strike="noStrike" kern="1200" noProof="0" dirty="0">
                          <a:solidFill>
                            <a:srgbClr val="002060"/>
                          </a:solidFill>
                          <a:effectLst/>
                          <a:latin typeface="+mn-lt"/>
                          <a:ea typeface="新細明體" panose="02020500000000000000" pitchFamily="18" charset="-120"/>
                          <a:cs typeface="+mn-cs"/>
                        </a:rPr>
                        <a:t>13</a:t>
                      </a:r>
                      <a:endParaRPr lang="en-HK" sz="22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562923"/>
                  </a:ext>
                </a:extLst>
              </a:tr>
            </a:tbl>
          </a:graphicData>
        </a:graphic>
      </p:graphicFrame>
    </p:spTree>
    <p:extLst>
      <p:ext uri="{BB962C8B-B14F-4D97-AF65-F5344CB8AC3E}">
        <p14:creationId xmlns:p14="http://schemas.microsoft.com/office/powerpoint/2010/main" val="3841619137"/>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55154" y="305730"/>
            <a:ext cx="7886700" cy="72328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4. Centrality (n=944)</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83705841"/>
              </p:ext>
            </p:extLst>
          </p:nvPr>
        </p:nvGraphicFramePr>
        <p:xfrm>
          <a:off x="371061" y="1029010"/>
          <a:ext cx="8454886" cy="5371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0916"/>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94523"/>
            <a:ext cx="7886700" cy="72328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5. Domesticity (n=944)</a:t>
            </a:r>
            <a:endParaRPr lang="en-US" b="1" dirty="0">
              <a:solidFill>
                <a:srgbClr val="002060"/>
              </a:solidFill>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259847100"/>
              </p:ext>
            </p:extLst>
          </p:nvPr>
        </p:nvGraphicFramePr>
        <p:xfrm>
          <a:off x="0" y="817803"/>
          <a:ext cx="8946776" cy="5945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212504"/>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258832"/>
            <a:ext cx="7886700" cy="723280"/>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Domesticity (</a:t>
            </a:r>
            <a:r>
              <a:rPr lang="en-US" sz="4000" b="1" u="sng" dirty="0">
                <a:solidFill>
                  <a:srgbClr val="0070C0"/>
                </a:solidFill>
                <a:latin typeface="Times New Roman" panose="02020603050405020304" pitchFamily="18" charset="0"/>
                <a:cs typeface="Times New Roman" panose="02020603050405020304" pitchFamily="18" charset="0"/>
              </a:rPr>
              <a:t>Major/2</a:t>
            </a:r>
            <a:r>
              <a:rPr lang="en-US" sz="4000" b="1" u="sng" baseline="30000" dirty="0">
                <a:solidFill>
                  <a:srgbClr val="0070C0"/>
                </a:solidFill>
                <a:latin typeface="Times New Roman" panose="02020603050405020304" pitchFamily="18" charset="0"/>
                <a:cs typeface="Times New Roman" panose="02020603050405020304" pitchFamily="18" charset="0"/>
              </a:rPr>
              <a:t>nd</a:t>
            </a:r>
            <a:r>
              <a:rPr lang="en-US" sz="4000" b="1" dirty="0">
                <a:solidFill>
                  <a:srgbClr val="0070C0"/>
                </a:solidFill>
                <a:latin typeface="Times New Roman" panose="02020603050405020304" pitchFamily="18" charset="0"/>
                <a:cs typeface="Times New Roman" panose="02020603050405020304" pitchFamily="18" charset="0"/>
              </a:rPr>
              <a:t>, n=</a:t>
            </a:r>
            <a:r>
              <a:rPr lang="en-MY" sz="4000" b="1" dirty="0">
                <a:solidFill>
                  <a:srgbClr val="002060"/>
                </a:solidFill>
                <a:latin typeface="Times New Roman" panose="02020603050405020304" pitchFamily="18" charset="0"/>
                <a:cs typeface="Times New Roman" panose="02020603050405020304" pitchFamily="18" charset="0"/>
              </a:rPr>
              <a:t> 320</a:t>
            </a:r>
            <a:r>
              <a:rPr lang="en-US" sz="4000" b="1" dirty="0">
                <a:solidFill>
                  <a:srgbClr val="0070C0"/>
                </a:solidFill>
                <a:latin typeface="Times New Roman" panose="02020603050405020304" pitchFamily="18" charset="0"/>
                <a:cs typeface="Times New Roman" panose="02020603050405020304" pitchFamily="18" charset="0"/>
              </a:rPr>
              <a:t>)</a:t>
            </a:r>
            <a:endParaRPr lang="en-US" sz="4000" b="1" dirty="0">
              <a:solidFill>
                <a:srgbClr val="0070C0"/>
              </a:solidFill>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1268223112"/>
              </p:ext>
            </p:extLst>
          </p:nvPr>
        </p:nvGraphicFramePr>
        <p:xfrm>
          <a:off x="318052" y="982112"/>
          <a:ext cx="8507895" cy="5710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074480"/>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667784"/>
            <a:ext cx="7886700" cy="723280"/>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Centrality of EU in Local news</a:t>
            </a:r>
            <a:endParaRPr lang="en-US" sz="4000" b="1" dirty="0">
              <a:solidFill>
                <a:srgbClr val="0070C0"/>
              </a:solidFill>
            </a:endParaRPr>
          </a:p>
        </p:txBody>
      </p:sp>
      <p:graphicFrame>
        <p:nvGraphicFramePr>
          <p:cNvPr id="4" name="Content Placeholder 9">
            <a:extLst>
              <a:ext uri="{FF2B5EF4-FFF2-40B4-BE49-F238E27FC236}">
                <a16:creationId xmlns:a16="http://schemas.microsoft.com/office/drawing/2014/main" id="{20FB098A-D6FC-B395-ACFE-BEE819B5829E}"/>
              </a:ext>
            </a:extLst>
          </p:cNvPr>
          <p:cNvGraphicFramePr>
            <a:graphicFrameLocks noGrp="1"/>
          </p:cNvGraphicFramePr>
          <p:nvPr>
            <p:ph idx="1"/>
            <p:extLst>
              <p:ext uri="{D42A27DB-BD31-4B8C-83A1-F6EECF244321}">
                <p14:modId xmlns:p14="http://schemas.microsoft.com/office/powerpoint/2010/main" val="4060100005"/>
              </p:ext>
            </p:extLst>
          </p:nvPr>
        </p:nvGraphicFramePr>
        <p:xfrm>
          <a:off x="251791" y="1285461"/>
          <a:ext cx="8481392" cy="5168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829180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E895B96E-A594-E883-75A6-E66A65738D77}"/>
              </a:ext>
            </a:extLst>
          </p:cNvPr>
          <p:cNvGraphicFramePr>
            <a:graphicFrameLocks noGrp="1"/>
          </p:cNvGraphicFramePr>
          <p:nvPr>
            <p:ph idx="1"/>
            <p:extLst>
              <p:ext uri="{D42A27DB-BD31-4B8C-83A1-F6EECF244321}">
                <p14:modId xmlns:p14="http://schemas.microsoft.com/office/powerpoint/2010/main" val="4229597173"/>
              </p:ext>
            </p:extLst>
          </p:nvPr>
        </p:nvGraphicFramePr>
        <p:xfrm>
          <a:off x="288724" y="137160"/>
          <a:ext cx="8566552" cy="6583680"/>
        </p:xfrm>
        <a:graphic>
          <a:graphicData uri="http://schemas.openxmlformats.org/drawingml/2006/table">
            <a:tbl>
              <a:tblPr firstRow="1" bandRow="1">
                <a:tableStyleId>{5C22544A-7EE6-4342-B048-85BDC9FD1C3A}</a:tableStyleId>
              </a:tblPr>
              <a:tblGrid>
                <a:gridCol w="1374881">
                  <a:extLst>
                    <a:ext uri="{9D8B030D-6E8A-4147-A177-3AD203B41FA5}">
                      <a16:colId xmlns:a16="http://schemas.microsoft.com/office/drawing/2014/main" val="1839288072"/>
                    </a:ext>
                  </a:extLst>
                </a:gridCol>
                <a:gridCol w="7191671">
                  <a:extLst>
                    <a:ext uri="{9D8B030D-6E8A-4147-A177-3AD203B41FA5}">
                      <a16:colId xmlns:a16="http://schemas.microsoft.com/office/drawing/2014/main" val="1229356709"/>
                    </a:ext>
                  </a:extLst>
                </a:gridCol>
              </a:tblGrid>
              <a:tr h="731078">
                <a:tc gridSpan="2">
                  <a:txBody>
                    <a:bodyPr/>
                    <a:lstStyle/>
                    <a:p>
                      <a:pPr algn="ctr"/>
                      <a:r>
                        <a:rPr lang="en-US" sz="4000" b="0" dirty="0">
                          <a:solidFill>
                            <a:schemeClr val="bg1"/>
                          </a:solidFill>
                          <a:latin typeface="Times New Roman" panose="02020603050405020304" pitchFamily="18" charset="0"/>
                          <a:cs typeface="Times New Roman" panose="02020603050405020304" pitchFamily="18" charset="0"/>
                        </a:rPr>
                        <a:t>Content</a:t>
                      </a:r>
                    </a:p>
                  </a:txBody>
                  <a:tcPr marL="121920" marR="121920" marT="60960" marB="60960"/>
                </a:tc>
                <a:tc hMerge="1">
                  <a:txBody>
                    <a:bodyPr/>
                    <a:lstStyle/>
                    <a:p>
                      <a:endParaRPr lang="en-US" sz="2800" b="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1183541"/>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a:t>
                      </a:r>
                    </a:p>
                  </a:txBody>
                  <a:tcPr marL="121920" marR="121920" marT="60960" marB="60960"/>
                </a:tc>
                <a:tc>
                  <a:txBody>
                    <a:bodyPr/>
                    <a:lstStyle/>
                    <a:p>
                      <a:r>
                        <a:rPr lang="en-US" sz="2400" b="0">
                          <a:solidFill>
                            <a:srgbClr val="002060"/>
                          </a:solidFill>
                          <a:latin typeface="Times New Roman" panose="02020603050405020304" pitchFamily="18" charset="0"/>
                          <a:cs typeface="Times New Roman" panose="02020603050405020304" pitchFamily="18" charset="0"/>
                        </a:rPr>
                        <a:t>Bilateral relations with EU</a:t>
                      </a:r>
                      <a:endParaRPr lang="en-US" sz="2400" b="0" dirty="0">
                        <a:solidFill>
                          <a:srgbClr val="002060"/>
                        </a:solidFill>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2516530175"/>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2</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Monitored outlets</a:t>
                      </a:r>
                    </a:p>
                  </a:txBody>
                  <a:tcPr marL="121920" marR="121920" marT="60960" marB="60960"/>
                </a:tc>
                <a:extLst>
                  <a:ext uri="{0D108BD9-81ED-4DB2-BD59-A6C34878D82A}">
                    <a16:rowId xmlns:a16="http://schemas.microsoft.com/office/drawing/2014/main" val="3048767616"/>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3</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Visibility of EU &amp; Hot issues</a:t>
                      </a:r>
                    </a:p>
                  </a:txBody>
                  <a:tcPr marL="121920" marR="121920" marT="60960" marB="60960"/>
                </a:tc>
                <a:extLst>
                  <a:ext uri="{0D108BD9-81ED-4DB2-BD59-A6C34878D82A}">
                    <a16:rowId xmlns:a16="http://schemas.microsoft.com/office/drawing/2014/main" val="2909324693"/>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4</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Sources of EU news</a:t>
                      </a:r>
                    </a:p>
                  </a:txBody>
                  <a:tcPr marL="121920" marR="121920" marT="60960" marB="60960"/>
                </a:tc>
                <a:extLst>
                  <a:ext uri="{0D108BD9-81ED-4DB2-BD59-A6C34878D82A}">
                    <a16:rowId xmlns:a16="http://schemas.microsoft.com/office/drawing/2014/main" val="4189639381"/>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5</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Centrality</a:t>
                      </a:r>
                    </a:p>
                  </a:txBody>
                  <a:tcPr marL="121920" marR="121920" marT="60960" marB="60960"/>
                </a:tc>
                <a:extLst>
                  <a:ext uri="{0D108BD9-81ED-4DB2-BD59-A6C34878D82A}">
                    <a16:rowId xmlns:a16="http://schemas.microsoft.com/office/drawing/2014/main" val="1746287666"/>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6</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Domesticity</a:t>
                      </a:r>
                    </a:p>
                  </a:txBody>
                  <a:tcPr marL="121920" marR="121920" marT="60960" marB="60960"/>
                </a:tc>
                <a:extLst>
                  <a:ext uri="{0D108BD9-81ED-4DB2-BD59-A6C34878D82A}">
                    <a16:rowId xmlns:a16="http://schemas.microsoft.com/office/drawing/2014/main" val="2687127555"/>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7</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Action frames</a:t>
                      </a:r>
                    </a:p>
                  </a:txBody>
                  <a:tcPr marL="121920" marR="121920" marT="60960" marB="60960"/>
                </a:tc>
                <a:extLst>
                  <a:ext uri="{0D108BD9-81ED-4DB2-BD59-A6C34878D82A}">
                    <a16:rowId xmlns:a16="http://schemas.microsoft.com/office/drawing/2014/main" val="3739891430"/>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8</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Bilateral relations</a:t>
                      </a:r>
                    </a:p>
                  </a:txBody>
                  <a:tcPr marL="121920" marR="121920" marT="60960" marB="60960"/>
                </a:tc>
                <a:extLst>
                  <a:ext uri="{0D108BD9-81ED-4DB2-BD59-A6C34878D82A}">
                    <a16:rowId xmlns:a16="http://schemas.microsoft.com/office/drawing/2014/main" val="1590178064"/>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9</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Evaluation</a:t>
                      </a:r>
                    </a:p>
                  </a:txBody>
                  <a:tcPr marL="121920" marR="121920" marT="60960" marB="60960"/>
                </a:tc>
                <a:extLst>
                  <a:ext uri="{0D108BD9-81ED-4DB2-BD59-A6C34878D82A}">
                    <a16:rowId xmlns:a16="http://schemas.microsoft.com/office/drawing/2014/main" val="2968185146"/>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10</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Expectations</a:t>
                      </a:r>
                    </a:p>
                  </a:txBody>
                  <a:tcPr marL="121920" marR="121920" marT="60960" marB="60960"/>
                </a:tc>
                <a:extLst>
                  <a:ext uri="{0D108BD9-81ED-4DB2-BD59-A6C34878D82A}">
                    <a16:rowId xmlns:a16="http://schemas.microsoft.com/office/drawing/2014/main" val="4209371053"/>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11</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Visual images</a:t>
                      </a:r>
                    </a:p>
                  </a:txBody>
                  <a:tcPr marL="121920" marR="121920" marT="60960" marB="60960"/>
                </a:tc>
                <a:extLst>
                  <a:ext uri="{0D108BD9-81ED-4DB2-BD59-A6C34878D82A}">
                    <a16:rowId xmlns:a16="http://schemas.microsoft.com/office/drawing/2014/main" val="3720677110"/>
                  </a:ext>
                </a:extLst>
              </a:tr>
              <a:tr h="487386">
                <a:tc>
                  <a:txBody>
                    <a:bodyPr/>
                    <a:lstStyle/>
                    <a:p>
                      <a:pPr algn="l"/>
                      <a:r>
                        <a:rPr lang="en-US" sz="2400" b="0" dirty="0">
                          <a:solidFill>
                            <a:srgbClr val="002060"/>
                          </a:solidFill>
                          <a:latin typeface="Times New Roman" panose="02020603050405020304" pitchFamily="18" charset="0"/>
                          <a:cs typeface="Times New Roman" panose="02020603050405020304" pitchFamily="18" charset="0"/>
                        </a:rPr>
                        <a:t>12</a:t>
                      </a:r>
                    </a:p>
                  </a:txBody>
                  <a:tcPr marL="121920" marR="121920" marT="60960" marB="60960"/>
                </a:tc>
                <a:tc>
                  <a:txBody>
                    <a:bodyPr/>
                    <a:lstStyle/>
                    <a:p>
                      <a:r>
                        <a:rPr lang="en-US" sz="2400" b="0" dirty="0">
                          <a:solidFill>
                            <a:srgbClr val="002060"/>
                          </a:solidFill>
                          <a:latin typeface="Times New Roman" panose="02020603050405020304" pitchFamily="18" charset="0"/>
                          <a:cs typeface="Times New Roman" panose="02020603050405020304" pitchFamily="18" charset="0"/>
                        </a:rPr>
                        <a:t>Conclusions</a:t>
                      </a:r>
                    </a:p>
                  </a:txBody>
                  <a:tcPr marL="121920" marR="121920" marT="60960" marB="60960"/>
                </a:tc>
                <a:extLst>
                  <a:ext uri="{0D108BD9-81ED-4DB2-BD59-A6C34878D82A}">
                    <a16:rowId xmlns:a16="http://schemas.microsoft.com/office/drawing/2014/main" val="4031057742"/>
                  </a:ext>
                </a:extLst>
              </a:tr>
            </a:tbl>
          </a:graphicData>
        </a:graphic>
      </p:graphicFrame>
    </p:spTree>
    <p:extLst>
      <p:ext uri="{BB962C8B-B14F-4D97-AF65-F5344CB8AC3E}">
        <p14:creationId xmlns:p14="http://schemas.microsoft.com/office/powerpoint/2010/main" val="17078754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532502"/>
            <a:ext cx="8560904" cy="819220"/>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6. EU actions (Main/2</a:t>
            </a:r>
            <a:r>
              <a:rPr lang="en-MY" sz="4000" b="1" baseline="30000" dirty="0">
                <a:solidFill>
                  <a:srgbClr val="002060"/>
                </a:solidFill>
                <a:latin typeface="Times New Roman" panose="02020603050405020304" pitchFamily="18" charset="0"/>
                <a:cs typeface="Times New Roman" panose="02020603050405020304" pitchFamily="18" charset="0"/>
              </a:rPr>
              <a:t>nd</a:t>
            </a:r>
            <a:r>
              <a:rPr lang="en-MY" sz="4000" b="1" dirty="0">
                <a:solidFill>
                  <a:srgbClr val="002060"/>
                </a:solidFill>
                <a:latin typeface="Times New Roman" panose="02020603050405020304" pitchFamily="18" charset="0"/>
                <a:cs typeface="Times New Roman" panose="02020603050405020304" pitchFamily="18" charset="0"/>
              </a:rPr>
              <a:t> focus, n=320)</a:t>
            </a:r>
            <a:endParaRPr lang="zh-HK" alt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91F68F71-85D3-96AC-9A97-6952ACDC5D5C}"/>
              </a:ext>
            </a:extLst>
          </p:cNvPr>
          <p:cNvGraphicFramePr>
            <a:graphicFrameLocks noGrp="1"/>
          </p:cNvGraphicFramePr>
          <p:nvPr>
            <p:ph idx="1"/>
            <p:extLst>
              <p:ext uri="{D42A27DB-BD31-4B8C-83A1-F6EECF244321}">
                <p14:modId xmlns:p14="http://schemas.microsoft.com/office/powerpoint/2010/main" val="668639917"/>
              </p:ext>
            </p:extLst>
          </p:nvPr>
        </p:nvGraphicFramePr>
        <p:xfrm>
          <a:off x="92766" y="1152939"/>
          <a:ext cx="8415131" cy="5459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137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226321"/>
            <a:ext cx="7886700" cy="723280"/>
          </a:xfrm>
        </p:spPr>
        <p:txBody>
          <a:bodyPr>
            <a:normAutofit/>
          </a:bodyPr>
          <a:lstStyle/>
          <a:p>
            <a:pPr algn="ctr"/>
            <a:r>
              <a:rPr lang="en-US" sz="3800" b="1" dirty="0">
                <a:solidFill>
                  <a:srgbClr val="0070C0"/>
                </a:solidFill>
                <a:latin typeface="Times New Roman" panose="02020603050405020304" pitchFamily="18" charset="0"/>
                <a:cs typeface="Times New Roman" panose="02020603050405020304" pitchFamily="18" charset="0"/>
              </a:rPr>
              <a:t>Intra-EU actions (</a:t>
            </a:r>
            <a:r>
              <a:rPr lang="en-US" sz="3800" b="1" u="sng" dirty="0">
                <a:solidFill>
                  <a:srgbClr val="0070C0"/>
                </a:solidFill>
                <a:latin typeface="Times New Roman" panose="02020603050405020304" pitchFamily="18" charset="0"/>
                <a:cs typeface="Times New Roman" panose="02020603050405020304" pitchFamily="18" charset="0"/>
              </a:rPr>
              <a:t>Major/2</a:t>
            </a:r>
            <a:r>
              <a:rPr lang="en-US" sz="3800" b="1" u="sng" baseline="30000" dirty="0">
                <a:solidFill>
                  <a:srgbClr val="0070C0"/>
                </a:solidFill>
                <a:latin typeface="Times New Roman" panose="02020603050405020304" pitchFamily="18" charset="0"/>
                <a:cs typeface="Times New Roman" panose="02020603050405020304" pitchFamily="18" charset="0"/>
              </a:rPr>
              <a:t>nd</a:t>
            </a:r>
            <a:r>
              <a:rPr lang="en-US" sz="3800" b="1" dirty="0">
                <a:solidFill>
                  <a:srgbClr val="0070C0"/>
                </a:solidFill>
                <a:latin typeface="Times New Roman" panose="02020603050405020304" pitchFamily="18" charset="0"/>
                <a:cs typeface="Times New Roman" panose="02020603050405020304" pitchFamily="18" charset="0"/>
              </a:rPr>
              <a:t>)</a:t>
            </a:r>
            <a:endParaRPr lang="en-US" sz="38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2407741888"/>
              </p:ext>
            </p:extLst>
          </p:nvPr>
        </p:nvGraphicFramePr>
        <p:xfrm>
          <a:off x="300038" y="842963"/>
          <a:ext cx="8619503" cy="6015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651804"/>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9" y="784293"/>
            <a:ext cx="8560904" cy="1160601"/>
          </a:xfrm>
        </p:spPr>
        <p:txBody>
          <a:bodyPr>
            <a:noAutofit/>
          </a:bodyPr>
          <a:lstStyle/>
          <a:p>
            <a:pPr algn="ctr"/>
            <a:r>
              <a:rPr lang="en-MY" sz="4000" b="1" dirty="0">
                <a:solidFill>
                  <a:srgbClr val="0070C0"/>
                </a:solidFill>
                <a:latin typeface="Times New Roman" panose="02020603050405020304" pitchFamily="18" charset="0"/>
                <a:cs typeface="Times New Roman" panose="02020603050405020304" pitchFamily="18" charset="0"/>
              </a:rPr>
              <a:t>Sub-frame of </a:t>
            </a:r>
            <a:r>
              <a:rPr lang="en-MY" sz="4000" b="1" u="sng" dirty="0">
                <a:solidFill>
                  <a:srgbClr val="0070C0"/>
                </a:solidFill>
                <a:latin typeface="Times New Roman" panose="02020603050405020304" pitchFamily="18" charset="0"/>
                <a:cs typeface="Times New Roman" panose="02020603050405020304" pitchFamily="18" charset="0"/>
              </a:rPr>
              <a:t>intra-EU actions</a:t>
            </a:r>
            <a:r>
              <a:rPr lang="en-MY" sz="4000" b="1" dirty="0">
                <a:solidFill>
                  <a:srgbClr val="0070C0"/>
                </a:solidFill>
                <a:latin typeface="Times New Roman" panose="02020603050405020304" pitchFamily="18" charset="0"/>
                <a:cs typeface="Times New Roman" panose="02020603050405020304" pitchFamily="18" charset="0"/>
              </a:rPr>
              <a:t> </a:t>
            </a:r>
            <a:br>
              <a:rPr lang="en-MY" sz="4000" b="1" dirty="0">
                <a:solidFill>
                  <a:srgbClr val="0070C0"/>
                </a:solidFill>
                <a:latin typeface="Times New Roman" panose="02020603050405020304" pitchFamily="18" charset="0"/>
                <a:cs typeface="Times New Roman" panose="02020603050405020304" pitchFamily="18" charset="0"/>
              </a:rPr>
            </a:br>
            <a:r>
              <a:rPr lang="en-MY" sz="2800" b="1" dirty="0">
                <a:solidFill>
                  <a:srgbClr val="0070C0"/>
                </a:solidFill>
                <a:latin typeface="Times New Roman" panose="02020603050405020304" pitchFamily="18" charset="0"/>
                <a:cs typeface="Times New Roman" panose="02020603050405020304" pitchFamily="18" charset="0"/>
              </a:rPr>
              <a:t>(Main/2</a:t>
            </a:r>
            <a:r>
              <a:rPr lang="en-MY" sz="2800" b="1" baseline="30000" dirty="0">
                <a:solidFill>
                  <a:srgbClr val="0070C0"/>
                </a:solidFill>
                <a:latin typeface="Times New Roman" panose="02020603050405020304" pitchFamily="18" charset="0"/>
                <a:cs typeface="Times New Roman" panose="02020603050405020304" pitchFamily="18" charset="0"/>
              </a:rPr>
              <a:t>nd</a:t>
            </a:r>
            <a:r>
              <a:rPr lang="en-MY" sz="2800" b="1" dirty="0">
                <a:solidFill>
                  <a:srgbClr val="0070C0"/>
                </a:solidFill>
                <a:latin typeface="Times New Roman" panose="02020603050405020304" pitchFamily="18" charset="0"/>
                <a:cs typeface="Times New Roman" panose="02020603050405020304" pitchFamily="18" charset="0"/>
              </a:rPr>
              <a:t> focus)</a:t>
            </a:r>
            <a:endParaRPr lang="zh-HK"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523612334"/>
              </p:ext>
            </p:extLst>
          </p:nvPr>
        </p:nvGraphicFramePr>
        <p:xfrm>
          <a:off x="291549" y="2064164"/>
          <a:ext cx="8560903" cy="3541503"/>
        </p:xfrm>
        <a:graphic>
          <a:graphicData uri="http://schemas.openxmlformats.org/drawingml/2006/table">
            <a:tbl>
              <a:tblPr>
                <a:tableStyleId>{5C22544A-7EE6-4342-B048-85BDC9FD1C3A}</a:tableStyleId>
              </a:tblPr>
              <a:tblGrid>
                <a:gridCol w="2994990">
                  <a:extLst>
                    <a:ext uri="{9D8B030D-6E8A-4147-A177-3AD203B41FA5}">
                      <a16:colId xmlns:a16="http://schemas.microsoft.com/office/drawing/2014/main" val="592977212"/>
                    </a:ext>
                  </a:extLst>
                </a:gridCol>
                <a:gridCol w="3008244">
                  <a:extLst>
                    <a:ext uri="{9D8B030D-6E8A-4147-A177-3AD203B41FA5}">
                      <a16:colId xmlns:a16="http://schemas.microsoft.com/office/drawing/2014/main" val="1533911649"/>
                    </a:ext>
                  </a:extLst>
                </a:gridCol>
                <a:gridCol w="2557669">
                  <a:extLst>
                    <a:ext uri="{9D8B030D-6E8A-4147-A177-3AD203B41FA5}">
                      <a16:colId xmlns:a16="http://schemas.microsoft.com/office/drawing/2014/main" val="235078687"/>
                    </a:ext>
                  </a:extLst>
                </a:gridCol>
              </a:tblGrid>
              <a:tr h="686533">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1040522">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Promoting our European Way of Life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Health care</a:t>
                      </a: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2005773104"/>
                  </a:ext>
                </a:extLst>
              </a:tr>
              <a:tr h="1040522">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An Economy that Works for People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Economic (crisis)</a:t>
                      </a: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r h="773926">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EU integration</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2060"/>
                          </a:solidFill>
                          <a:effectLst/>
                          <a:latin typeface="Times New Roman" panose="02020603050405020304" pitchFamily="18" charset="0"/>
                          <a:cs typeface="Times New Roman" panose="02020603050405020304" pitchFamily="18" charset="0"/>
                        </a:rPr>
                        <a:t>Solidarity Challenged</a:t>
                      </a:r>
                    </a:p>
                  </a:txBody>
                  <a:tcPr marL="9525" marR="9525" marT="9525" marB="0" anchor="ctr">
                    <a:solidFill>
                      <a:schemeClr val="accent1">
                        <a:tint val="20000"/>
                      </a:schemeClr>
                    </a:solidFill>
                  </a:tcPr>
                </a:tc>
                <a:tc>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EU membership (Crisis)</a:t>
                      </a:r>
                    </a:p>
                  </a:txBody>
                  <a:tcPr marL="9525" marR="9525" marT="9525" marB="0" anchor="ctr">
                    <a:solidFill>
                      <a:schemeClr val="accent1">
                        <a:tint val="20000"/>
                      </a:schemeClr>
                    </a:solidFill>
                  </a:tcPr>
                </a:tc>
                <a:extLst>
                  <a:ext uri="{0D108BD9-81ED-4DB2-BD59-A6C34878D82A}">
                    <a16:rowId xmlns:a16="http://schemas.microsoft.com/office/drawing/2014/main" val="1993566529"/>
                  </a:ext>
                </a:extLst>
              </a:tr>
            </a:tbl>
          </a:graphicData>
        </a:graphic>
      </p:graphicFrame>
    </p:spTree>
    <p:extLst>
      <p:ext uri="{BB962C8B-B14F-4D97-AF65-F5344CB8AC3E}">
        <p14:creationId xmlns:p14="http://schemas.microsoft.com/office/powerpoint/2010/main" val="46952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49" y="193824"/>
            <a:ext cx="7886700" cy="723280"/>
          </a:xfrm>
        </p:spPr>
        <p:txBody>
          <a:bodyPr>
            <a:normAutofit/>
          </a:bodyPr>
          <a:lstStyle/>
          <a:p>
            <a:pPr algn="ctr"/>
            <a:r>
              <a:rPr lang="en-US" sz="3800" b="1" dirty="0">
                <a:solidFill>
                  <a:srgbClr val="0070C0"/>
                </a:solidFill>
                <a:latin typeface="Times New Roman" panose="02020603050405020304" pitchFamily="18" charset="0"/>
                <a:cs typeface="Times New Roman" panose="02020603050405020304" pitchFamily="18" charset="0"/>
              </a:rPr>
              <a:t>Extra-EU actions (</a:t>
            </a:r>
            <a:r>
              <a:rPr lang="en-US" sz="3800" b="1" u="sng" dirty="0">
                <a:solidFill>
                  <a:srgbClr val="0070C0"/>
                </a:solidFill>
                <a:latin typeface="Times New Roman" panose="02020603050405020304" pitchFamily="18" charset="0"/>
                <a:cs typeface="Times New Roman" panose="02020603050405020304" pitchFamily="18" charset="0"/>
              </a:rPr>
              <a:t>Major/2</a:t>
            </a:r>
            <a:r>
              <a:rPr lang="en-US" sz="3800" b="1" u="sng" baseline="30000" dirty="0">
                <a:solidFill>
                  <a:srgbClr val="0070C0"/>
                </a:solidFill>
                <a:latin typeface="Times New Roman" panose="02020603050405020304" pitchFamily="18" charset="0"/>
                <a:cs typeface="Times New Roman" panose="02020603050405020304" pitchFamily="18" charset="0"/>
              </a:rPr>
              <a:t>nd</a:t>
            </a:r>
            <a:r>
              <a:rPr lang="en-US" sz="3800" b="1" dirty="0">
                <a:solidFill>
                  <a:srgbClr val="0070C0"/>
                </a:solidFill>
                <a:latin typeface="Times New Roman" panose="02020603050405020304" pitchFamily="18" charset="0"/>
                <a:cs typeface="Times New Roman" panose="02020603050405020304" pitchFamily="18" charset="0"/>
              </a:rPr>
              <a:t>)</a:t>
            </a:r>
            <a:endParaRPr lang="en-US" sz="38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1902541003"/>
              </p:ext>
            </p:extLst>
          </p:nvPr>
        </p:nvGraphicFramePr>
        <p:xfrm>
          <a:off x="0" y="917104"/>
          <a:ext cx="8919541" cy="5940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3696220"/>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9" y="784293"/>
            <a:ext cx="8560904" cy="1160601"/>
          </a:xfrm>
        </p:spPr>
        <p:txBody>
          <a:bodyPr>
            <a:noAutofit/>
          </a:bodyPr>
          <a:lstStyle/>
          <a:p>
            <a:pPr algn="ctr"/>
            <a:r>
              <a:rPr lang="en-MY" sz="4000" b="1" dirty="0">
                <a:solidFill>
                  <a:srgbClr val="0070C0"/>
                </a:solidFill>
                <a:latin typeface="Times New Roman" panose="02020603050405020304" pitchFamily="18" charset="0"/>
                <a:cs typeface="Times New Roman" panose="02020603050405020304" pitchFamily="18" charset="0"/>
              </a:rPr>
              <a:t>Sub-frame of </a:t>
            </a:r>
            <a:r>
              <a:rPr lang="en-MY" sz="4000" b="1" u="sng" dirty="0">
                <a:solidFill>
                  <a:srgbClr val="0070C0"/>
                </a:solidFill>
                <a:latin typeface="Times New Roman" panose="02020603050405020304" pitchFamily="18" charset="0"/>
                <a:cs typeface="Times New Roman" panose="02020603050405020304" pitchFamily="18" charset="0"/>
              </a:rPr>
              <a:t>extra-EU actions</a:t>
            </a:r>
            <a:r>
              <a:rPr lang="en-MY" sz="4000" b="1" dirty="0">
                <a:solidFill>
                  <a:srgbClr val="0070C0"/>
                </a:solidFill>
                <a:latin typeface="Times New Roman" panose="02020603050405020304" pitchFamily="18" charset="0"/>
                <a:cs typeface="Times New Roman" panose="02020603050405020304" pitchFamily="18" charset="0"/>
              </a:rPr>
              <a:t> </a:t>
            </a:r>
            <a:br>
              <a:rPr lang="en-MY" sz="4000" b="1" dirty="0">
                <a:solidFill>
                  <a:srgbClr val="0070C0"/>
                </a:solidFill>
                <a:latin typeface="Times New Roman" panose="02020603050405020304" pitchFamily="18" charset="0"/>
                <a:cs typeface="Times New Roman" panose="02020603050405020304" pitchFamily="18" charset="0"/>
              </a:rPr>
            </a:br>
            <a:r>
              <a:rPr lang="en-MY" sz="2800" b="1" dirty="0">
                <a:solidFill>
                  <a:srgbClr val="0070C0"/>
                </a:solidFill>
                <a:latin typeface="Times New Roman" panose="02020603050405020304" pitchFamily="18" charset="0"/>
                <a:cs typeface="Times New Roman" panose="02020603050405020304" pitchFamily="18" charset="0"/>
              </a:rPr>
              <a:t>(Main/2</a:t>
            </a:r>
            <a:r>
              <a:rPr lang="en-MY" sz="2800" b="1" baseline="30000" dirty="0">
                <a:solidFill>
                  <a:srgbClr val="0070C0"/>
                </a:solidFill>
                <a:latin typeface="Times New Roman" panose="02020603050405020304" pitchFamily="18" charset="0"/>
                <a:cs typeface="Times New Roman" panose="02020603050405020304" pitchFamily="18" charset="0"/>
              </a:rPr>
              <a:t>nd</a:t>
            </a:r>
            <a:r>
              <a:rPr lang="en-MY" sz="2800" b="1" dirty="0">
                <a:solidFill>
                  <a:srgbClr val="0070C0"/>
                </a:solidFill>
                <a:latin typeface="Times New Roman" panose="02020603050405020304" pitchFamily="18" charset="0"/>
                <a:cs typeface="Times New Roman" panose="02020603050405020304" pitchFamily="18" charset="0"/>
              </a:rPr>
              <a:t> focus)</a:t>
            </a:r>
            <a:endParaRPr lang="zh-HK"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3667072817"/>
              </p:ext>
            </p:extLst>
          </p:nvPr>
        </p:nvGraphicFramePr>
        <p:xfrm>
          <a:off x="291549" y="2064164"/>
          <a:ext cx="8560904" cy="3508622"/>
        </p:xfrm>
        <a:graphic>
          <a:graphicData uri="http://schemas.openxmlformats.org/drawingml/2006/table">
            <a:tbl>
              <a:tblPr>
                <a:tableStyleId>{5C22544A-7EE6-4342-B048-85BDC9FD1C3A}</a:tableStyleId>
              </a:tblPr>
              <a:tblGrid>
                <a:gridCol w="2994990">
                  <a:extLst>
                    <a:ext uri="{9D8B030D-6E8A-4147-A177-3AD203B41FA5}">
                      <a16:colId xmlns:a16="http://schemas.microsoft.com/office/drawing/2014/main" val="592977212"/>
                    </a:ext>
                  </a:extLst>
                </a:gridCol>
                <a:gridCol w="3008245">
                  <a:extLst>
                    <a:ext uri="{9D8B030D-6E8A-4147-A177-3AD203B41FA5}">
                      <a16:colId xmlns:a16="http://schemas.microsoft.com/office/drawing/2014/main" val="1533911649"/>
                    </a:ext>
                  </a:extLst>
                </a:gridCol>
                <a:gridCol w="2557669">
                  <a:extLst>
                    <a:ext uri="{9D8B030D-6E8A-4147-A177-3AD203B41FA5}">
                      <a16:colId xmlns:a16="http://schemas.microsoft.com/office/drawing/2014/main" val="235078687"/>
                    </a:ext>
                  </a:extLst>
                </a:gridCol>
              </a:tblGrid>
              <a:tr h="686533">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6865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rgbClr val="002060"/>
                          </a:solidFill>
                          <a:effectLst/>
                          <a:latin typeface="Times New Roman" panose="02020603050405020304" pitchFamily="18" charset="0"/>
                          <a:cs typeface="Times New Roman" panose="02020603050405020304" pitchFamily="18" charset="0"/>
                        </a:rPr>
                        <a:t>A stronger Europe in the world</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CFSP</a:t>
                      </a:r>
                    </a:p>
                  </a:txBody>
                  <a:tcPr marL="9525" marR="9525" marT="9525" marB="0" anchor="ctr">
                    <a:solidFill>
                      <a:schemeClr val="accent1">
                        <a:tint val="20000"/>
                      </a:schemeClr>
                    </a:solidFill>
                  </a:tcPr>
                </a:tc>
                <a:tc hMerge="1">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CFSP</a:t>
                      </a:r>
                    </a:p>
                  </a:txBody>
                  <a:tcPr marL="9525" marR="9525" marT="9525" marB="0" anchor="ctr">
                    <a:solidFill>
                      <a:schemeClr val="accent1">
                        <a:tint val="20000"/>
                      </a:schemeClr>
                    </a:solidFill>
                  </a:tcPr>
                </a:tc>
                <a:extLst>
                  <a:ext uri="{0D108BD9-81ED-4DB2-BD59-A6C34878D82A}">
                    <a16:rowId xmlns:a16="http://schemas.microsoft.com/office/drawing/2014/main" val="55951872"/>
                  </a:ext>
                </a:extLst>
              </a:tr>
              <a:tr h="1040522">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Promoting our European Way of Life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Health care</a:t>
                      </a:r>
                    </a:p>
                  </a:txBody>
                  <a:tcPr marL="9525" marR="9525" marT="9525" marB="0" anchor="ctr">
                    <a:solidFill>
                      <a:schemeClr val="accent1">
                        <a:tint val="20000"/>
                      </a:schemeClr>
                    </a:solidFill>
                  </a:tcPr>
                </a:tc>
                <a:tc hMerge="1">
                  <a:txBody>
                    <a:bodyPr/>
                    <a:lstStyle/>
                    <a:p>
                      <a:pPr algn="ctr" fontAlgn="b"/>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2005773104"/>
                  </a:ext>
                </a:extLst>
              </a:tr>
              <a:tr h="10405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rgbClr val="002060"/>
                          </a:solidFill>
                          <a:effectLst/>
                          <a:latin typeface="Times New Roman" panose="02020603050405020304" pitchFamily="18" charset="0"/>
                          <a:cs typeface="Times New Roman" panose="02020603050405020304" pitchFamily="18" charset="0"/>
                        </a:rPr>
                        <a:t>An Economy that Works for People</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Trade</a:t>
                      </a:r>
                    </a:p>
                  </a:txBody>
                  <a:tcPr marL="9525" marR="9525" marT="9525" marB="0" anchor="ctr">
                    <a:solidFill>
                      <a:schemeClr val="accent1">
                        <a:tint val="20000"/>
                      </a:schemeClr>
                    </a:solidFill>
                  </a:tcPr>
                </a:tc>
                <a:tc hMerge="1">
                  <a:txBody>
                    <a:bodyPr/>
                    <a:lstStyle/>
                    <a:p>
                      <a:pPr algn="ctr" fontAlgn="b"/>
                      <a:r>
                        <a:rPr lang="en-US" sz="2400" b="0" i="0" u="none" strike="noStrike" dirty="0">
                          <a:solidFill>
                            <a:srgbClr val="002060"/>
                          </a:solidFill>
                          <a:effectLst/>
                          <a:latin typeface="Times New Roman" panose="02020603050405020304" pitchFamily="18" charset="0"/>
                          <a:cs typeface="Times New Roman" panose="02020603050405020304" pitchFamily="18" charset="0"/>
                        </a:rPr>
                        <a:t>Trade</a:t>
                      </a: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bl>
          </a:graphicData>
        </a:graphic>
      </p:graphicFrame>
    </p:spTree>
    <p:extLst>
      <p:ext uri="{BB962C8B-B14F-4D97-AF65-F5344CB8AC3E}">
        <p14:creationId xmlns:p14="http://schemas.microsoft.com/office/powerpoint/2010/main" val="239215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492745"/>
            <a:ext cx="8560904" cy="819220"/>
          </a:xfrm>
        </p:spPr>
        <p:txBody>
          <a:bodyPr>
            <a:no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7. Bilateral</a:t>
            </a:r>
            <a:r>
              <a:rPr lang="zh-TW" altLang="en-US" sz="3600" b="1" dirty="0">
                <a:solidFill>
                  <a:srgbClr val="002060"/>
                </a:solidFill>
                <a:latin typeface="Times New Roman" panose="02020603050405020304" pitchFamily="18" charset="0"/>
                <a:cs typeface="Times New Roman" panose="02020603050405020304" pitchFamily="18" charset="0"/>
              </a:rPr>
              <a:t> </a:t>
            </a:r>
            <a:r>
              <a:rPr lang="en-US" altLang="zh-TW" sz="3600" b="1" dirty="0">
                <a:solidFill>
                  <a:srgbClr val="002060"/>
                </a:solidFill>
                <a:latin typeface="Times New Roman" panose="02020603050405020304" pitchFamily="18" charset="0"/>
                <a:cs typeface="Times New Roman" panose="02020603050405020304" pitchFamily="18" charset="0"/>
              </a:rPr>
              <a:t>relation</a:t>
            </a:r>
            <a:r>
              <a:rPr lang="en-MY" sz="3600" b="1" dirty="0">
                <a:solidFill>
                  <a:srgbClr val="002060"/>
                </a:solidFill>
                <a:latin typeface="Times New Roman" panose="02020603050405020304" pitchFamily="18" charset="0"/>
                <a:cs typeface="Times New Roman" panose="02020603050405020304" pitchFamily="18" charset="0"/>
              </a:rPr>
              <a:t> (Main/2</a:t>
            </a:r>
            <a:r>
              <a:rPr lang="en-MY" sz="3600" b="1" baseline="30000" dirty="0">
                <a:solidFill>
                  <a:srgbClr val="002060"/>
                </a:solidFill>
                <a:latin typeface="Times New Roman" panose="02020603050405020304" pitchFamily="18" charset="0"/>
                <a:cs typeface="Times New Roman" panose="02020603050405020304" pitchFamily="18" charset="0"/>
              </a:rPr>
              <a:t>nd</a:t>
            </a:r>
            <a:r>
              <a:rPr lang="en-MY" sz="3600" b="1" dirty="0">
                <a:solidFill>
                  <a:srgbClr val="002060"/>
                </a:solidFill>
                <a:latin typeface="Times New Roman" panose="02020603050405020304" pitchFamily="18" charset="0"/>
                <a:cs typeface="Times New Roman" panose="02020603050405020304" pitchFamily="18" charset="0"/>
              </a:rPr>
              <a:t> focus)</a:t>
            </a:r>
            <a:endParaRPr lang="zh-HK" alt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91F68F71-85D3-96AC-9A97-6952ACDC5D5C}"/>
              </a:ext>
            </a:extLst>
          </p:cNvPr>
          <p:cNvGraphicFramePr>
            <a:graphicFrameLocks noGrp="1"/>
          </p:cNvGraphicFramePr>
          <p:nvPr>
            <p:ph idx="1"/>
            <p:extLst>
              <p:ext uri="{D42A27DB-BD31-4B8C-83A1-F6EECF244321}">
                <p14:modId xmlns:p14="http://schemas.microsoft.com/office/powerpoint/2010/main" val="2145898733"/>
              </p:ext>
            </p:extLst>
          </p:nvPr>
        </p:nvGraphicFramePr>
        <p:xfrm>
          <a:off x="291548" y="1152939"/>
          <a:ext cx="8415131" cy="5459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0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126362"/>
            <a:ext cx="8560904" cy="1160601"/>
          </a:xfrm>
        </p:spPr>
        <p:txBody>
          <a:bodyPr>
            <a:noAutofit/>
          </a:bodyPr>
          <a:lstStyle/>
          <a:p>
            <a:pPr algn="ctr"/>
            <a:r>
              <a:rPr lang="en-US" sz="3600" b="1" i="0" u="none" strike="noStrike" dirty="0">
                <a:solidFill>
                  <a:srgbClr val="0070C0"/>
                </a:solidFill>
                <a:effectLst/>
                <a:latin typeface="Times New Roman" panose="02020603050405020304" pitchFamily="18" charset="0"/>
                <a:cs typeface="Times New Roman" panose="02020603050405020304" pitchFamily="18" charset="0"/>
              </a:rPr>
              <a:t>Bilateral relation with Indonesia</a:t>
            </a:r>
            <a:br>
              <a:rPr lang="en-MY" sz="3600" b="1" dirty="0">
                <a:solidFill>
                  <a:srgbClr val="0070C0"/>
                </a:solidFill>
                <a:latin typeface="Times New Roman" panose="02020603050405020304" pitchFamily="18" charset="0"/>
                <a:cs typeface="Times New Roman" panose="02020603050405020304" pitchFamily="18" charset="0"/>
              </a:rPr>
            </a:br>
            <a:r>
              <a:rPr lang="en-MY" sz="3600" b="1" dirty="0">
                <a:solidFill>
                  <a:srgbClr val="0070C0"/>
                </a:solidFill>
                <a:latin typeface="Times New Roman" panose="02020603050405020304" pitchFamily="18" charset="0"/>
                <a:cs typeface="Times New Roman" panose="02020603050405020304" pitchFamily="18" charset="0"/>
              </a:rPr>
              <a:t>(Main/2</a:t>
            </a:r>
            <a:r>
              <a:rPr lang="en-MY" sz="3600" b="1" baseline="30000" dirty="0">
                <a:solidFill>
                  <a:srgbClr val="0070C0"/>
                </a:solidFill>
                <a:latin typeface="Times New Roman" panose="02020603050405020304" pitchFamily="18" charset="0"/>
                <a:cs typeface="Times New Roman" panose="02020603050405020304" pitchFamily="18" charset="0"/>
              </a:rPr>
              <a:t>nd</a:t>
            </a:r>
            <a:r>
              <a:rPr lang="en-MY" sz="3600" b="1" dirty="0">
                <a:solidFill>
                  <a:srgbClr val="0070C0"/>
                </a:solidFill>
                <a:latin typeface="Times New Roman" panose="02020603050405020304" pitchFamily="18" charset="0"/>
                <a:cs typeface="Times New Roman" panose="02020603050405020304" pitchFamily="18" charset="0"/>
              </a:rPr>
              <a:t> focus)</a:t>
            </a:r>
            <a:endParaRPr lang="zh-HK"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1683534343"/>
              </p:ext>
            </p:extLst>
          </p:nvPr>
        </p:nvGraphicFramePr>
        <p:xfrm>
          <a:off x="291548" y="1286963"/>
          <a:ext cx="8441633" cy="5221413"/>
        </p:xfrm>
        <a:graphic>
          <a:graphicData uri="http://schemas.openxmlformats.org/drawingml/2006/table">
            <a:tbl>
              <a:tblPr>
                <a:tableStyleId>{5C22544A-7EE6-4342-B048-85BDC9FD1C3A}</a:tableStyleId>
              </a:tblPr>
              <a:tblGrid>
                <a:gridCol w="1974574">
                  <a:extLst>
                    <a:ext uri="{9D8B030D-6E8A-4147-A177-3AD203B41FA5}">
                      <a16:colId xmlns:a16="http://schemas.microsoft.com/office/drawing/2014/main" val="592977212"/>
                    </a:ext>
                  </a:extLst>
                </a:gridCol>
                <a:gridCol w="3327854">
                  <a:extLst>
                    <a:ext uri="{9D8B030D-6E8A-4147-A177-3AD203B41FA5}">
                      <a16:colId xmlns:a16="http://schemas.microsoft.com/office/drawing/2014/main" val="2053259304"/>
                    </a:ext>
                  </a:extLst>
                </a:gridCol>
                <a:gridCol w="3139205">
                  <a:extLst>
                    <a:ext uri="{9D8B030D-6E8A-4147-A177-3AD203B41FA5}">
                      <a16:colId xmlns:a16="http://schemas.microsoft.com/office/drawing/2014/main" val="1533911649"/>
                    </a:ext>
                  </a:extLst>
                </a:gridCol>
              </a:tblGrid>
              <a:tr h="642327">
                <a:tc>
                  <a:txBody>
                    <a:bodyPr/>
                    <a:lstStyle/>
                    <a:p>
                      <a:pPr algn="ctr" fontAlgn="b"/>
                      <a:r>
                        <a:rPr lang="en-US" sz="22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2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2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789539">
                <a:tc>
                  <a:txBody>
                    <a:bodyPr/>
                    <a:lstStyle/>
                    <a:p>
                      <a:pPr algn="l" fontAlgn="b"/>
                      <a:r>
                        <a:rPr lang="en-US" sz="2200" b="1" i="1" u="none" strike="noStrike" dirty="0">
                          <a:solidFill>
                            <a:srgbClr val="002060"/>
                          </a:solidFill>
                          <a:effectLst/>
                          <a:latin typeface="Times New Roman" panose="02020603050405020304" pitchFamily="18" charset="0"/>
                          <a:cs typeface="Times New Roman" panose="02020603050405020304" pitchFamily="18" charset="0"/>
                        </a:rPr>
                        <a:t>KOMPAS</a:t>
                      </a: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Trade relationship </a:t>
                      </a:r>
                    </a:p>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(export commodity)</a:t>
                      </a:r>
                      <a:endParaRPr lang="en-US" sz="2200" b="1" i="1"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Trade cooperation</a:t>
                      </a:r>
                    </a:p>
                  </a:txBody>
                  <a:tcPr marL="9525" marR="9525" marT="9525" marB="0" anchor="ctr">
                    <a:solidFill>
                      <a:schemeClr val="accent1">
                        <a:tint val="20000"/>
                      </a:schemeClr>
                    </a:solidFill>
                  </a:tcPr>
                </a:tc>
                <a:extLst>
                  <a:ext uri="{0D108BD9-81ED-4DB2-BD59-A6C34878D82A}">
                    <a16:rowId xmlns:a16="http://schemas.microsoft.com/office/drawing/2014/main" val="4285172847"/>
                  </a:ext>
                </a:extLst>
              </a:tr>
              <a:tr h="838237">
                <a:tc>
                  <a:txBody>
                    <a:bodyPr/>
                    <a:lstStyle/>
                    <a:p>
                      <a:pPr algn="l" fontAlgn="b"/>
                      <a:r>
                        <a:rPr lang="en-US" sz="2200" b="1" i="1" u="none" strike="noStrike" dirty="0">
                          <a:solidFill>
                            <a:srgbClr val="002060"/>
                          </a:solidFill>
                          <a:effectLst/>
                          <a:latin typeface="Times New Roman" panose="02020603050405020304" pitchFamily="18" charset="0"/>
                          <a:cs typeface="Times New Roman" panose="02020603050405020304" pitchFamily="18" charset="0"/>
                        </a:rPr>
                        <a:t>REPUBLIKA</a:t>
                      </a: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Islamophobia in Europe, Palm Oil Industry</a:t>
                      </a: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COVID-19 Vaccines; Palm Oil issues</a:t>
                      </a:r>
                    </a:p>
                  </a:txBody>
                  <a:tcPr marL="9525" marR="9525" marT="9525" marB="0" anchor="ctr">
                    <a:solidFill>
                      <a:schemeClr val="accent1">
                        <a:tint val="20000"/>
                      </a:schemeClr>
                    </a:solidFill>
                  </a:tcPr>
                </a:tc>
                <a:extLst>
                  <a:ext uri="{0D108BD9-81ED-4DB2-BD59-A6C34878D82A}">
                    <a16:rowId xmlns:a16="http://schemas.microsoft.com/office/drawing/2014/main" val="1618941625"/>
                  </a:ext>
                </a:extLst>
              </a:tr>
              <a:tr h="789539">
                <a:tc>
                  <a:txBody>
                    <a:bodyPr/>
                    <a:lstStyle/>
                    <a:p>
                      <a:pPr algn="l" fontAlgn="b"/>
                      <a:r>
                        <a:rPr lang="en-US" sz="2200" b="1" i="1" u="none" strike="noStrike" dirty="0" err="1">
                          <a:solidFill>
                            <a:srgbClr val="002060"/>
                          </a:solidFill>
                          <a:effectLst/>
                          <a:latin typeface="Times New Roman" panose="02020603050405020304" pitchFamily="18" charset="0"/>
                          <a:cs typeface="Times New Roman" panose="02020603050405020304" pitchFamily="18" charset="0"/>
                        </a:rPr>
                        <a:t>JakPost</a:t>
                      </a:r>
                      <a:endParaRPr lang="en-US" sz="2200" b="1" i="1"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Palm Oil issues, Covid-19, Regional Security</a:t>
                      </a:r>
                    </a:p>
                  </a:txBody>
                  <a:tcPr marL="9525" marR="9525" marT="9525" marB="0" anchor="ctr">
                    <a:solidFill>
                      <a:schemeClr val="accent1">
                        <a:tint val="20000"/>
                      </a:schemeClr>
                    </a:solidFill>
                  </a:tcPr>
                </a:tc>
                <a:extLst>
                  <a:ext uri="{0D108BD9-81ED-4DB2-BD59-A6C34878D82A}">
                    <a16:rowId xmlns:a16="http://schemas.microsoft.com/office/drawing/2014/main" val="1974202360"/>
                  </a:ext>
                </a:extLst>
              </a:tr>
              <a:tr h="716306">
                <a:tc>
                  <a:txBody>
                    <a:bodyPr/>
                    <a:lstStyle/>
                    <a:p>
                      <a:pPr algn="l" fontAlgn="b"/>
                      <a:r>
                        <a:rPr lang="en-US" sz="2200" b="1" i="1" u="none" strike="noStrike" dirty="0" err="1">
                          <a:solidFill>
                            <a:srgbClr val="002060"/>
                          </a:solidFill>
                          <a:effectLst/>
                          <a:latin typeface="Times New Roman" panose="02020603050405020304" pitchFamily="18" charset="0"/>
                          <a:cs typeface="Times New Roman" panose="02020603050405020304" pitchFamily="18" charset="0"/>
                        </a:rPr>
                        <a:t>Bisnis</a:t>
                      </a:r>
                      <a:r>
                        <a:rPr lang="en-US" sz="2200" b="1" i="1" u="none" strike="noStrike" dirty="0">
                          <a:solidFill>
                            <a:srgbClr val="002060"/>
                          </a:solidFill>
                          <a:effectLst/>
                          <a:latin typeface="Times New Roman" panose="02020603050405020304" pitchFamily="18" charset="0"/>
                          <a:cs typeface="Times New Roman" panose="02020603050405020304" pitchFamily="18" charset="0"/>
                        </a:rPr>
                        <a:t> Indonesia</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200" b="0" i="0" u="none" strike="noStrike" dirty="0">
                          <a:solidFill>
                            <a:srgbClr val="002060"/>
                          </a:solidFill>
                          <a:effectLst/>
                          <a:latin typeface="Times New Roman" panose="02020603050405020304" pitchFamily="18" charset="0"/>
                          <a:cs typeface="Times New Roman" panose="02020603050405020304" pitchFamily="18" charset="0"/>
                        </a:rPr>
                        <a:t>Trade relationship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200" b="0" i="0" u="none" strike="noStrike" dirty="0">
                          <a:solidFill>
                            <a:srgbClr val="002060"/>
                          </a:solidFill>
                          <a:effectLst/>
                          <a:latin typeface="Times New Roman" panose="02020603050405020304" pitchFamily="18" charset="0"/>
                          <a:cs typeface="Times New Roman" panose="02020603050405020304" pitchFamily="18" charset="0"/>
                        </a:rPr>
                        <a:t>(Palm oil)</a:t>
                      </a: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Palm Oil</a:t>
                      </a:r>
                    </a:p>
                  </a:txBody>
                  <a:tcPr marL="9525" marR="9525" marT="9525" marB="0" anchor="ctr">
                    <a:solidFill>
                      <a:schemeClr val="accent1">
                        <a:tint val="20000"/>
                      </a:schemeClr>
                    </a:solidFill>
                  </a:tcPr>
                </a:tc>
                <a:extLst>
                  <a:ext uri="{0D108BD9-81ED-4DB2-BD59-A6C34878D82A}">
                    <a16:rowId xmlns:a16="http://schemas.microsoft.com/office/drawing/2014/main" val="702359937"/>
                  </a:ext>
                </a:extLst>
              </a:tr>
              <a:tr h="1445465">
                <a:tc>
                  <a:txBody>
                    <a:bodyPr/>
                    <a:lstStyle/>
                    <a:p>
                      <a:pPr algn="l" fontAlgn="b"/>
                      <a:r>
                        <a:rPr lang="en-US" sz="2200" b="1" i="1" u="none" strike="noStrike" dirty="0">
                          <a:solidFill>
                            <a:srgbClr val="002060"/>
                          </a:solidFill>
                          <a:effectLst/>
                          <a:latin typeface="Times New Roman" panose="02020603050405020304" pitchFamily="18" charset="0"/>
                          <a:cs typeface="Times New Roman" panose="02020603050405020304" pitchFamily="18" charset="0"/>
                        </a:rPr>
                        <a:t>TEMPO</a:t>
                      </a: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the Forest Law Enforcement Governance and Trade-Voluntary Partnership Agreement (FLEGT-VPA)</a:t>
                      </a:r>
                      <a:endParaRPr lang="en-US" sz="2200" b="1" i="1"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2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extLst>
                  <a:ext uri="{0D108BD9-81ED-4DB2-BD59-A6C34878D82A}">
                    <a16:rowId xmlns:a16="http://schemas.microsoft.com/office/drawing/2014/main" val="2930837881"/>
                  </a:ext>
                </a:extLst>
              </a:tr>
            </a:tbl>
          </a:graphicData>
        </a:graphic>
      </p:graphicFrame>
    </p:spTree>
    <p:extLst>
      <p:ext uri="{BB962C8B-B14F-4D97-AF65-F5344CB8AC3E}">
        <p14:creationId xmlns:p14="http://schemas.microsoft.com/office/powerpoint/2010/main" val="105472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125896" y="78269"/>
            <a:ext cx="9018104" cy="723280"/>
          </a:xfrm>
        </p:spPr>
        <p:txBody>
          <a:bodyPr>
            <a:normAutofit fontScale="90000"/>
          </a:bodyPr>
          <a:lstStyle/>
          <a:p>
            <a:pPr algn="ctr"/>
            <a:r>
              <a:rPr lang="en-MY" sz="4200" b="1" dirty="0">
                <a:solidFill>
                  <a:srgbClr val="002060"/>
                </a:solidFill>
                <a:latin typeface="Times New Roman" panose="02020603050405020304" pitchFamily="18" charset="0"/>
                <a:cs typeface="Times New Roman" panose="02020603050405020304" pitchFamily="18" charset="0"/>
              </a:rPr>
              <a:t>8. Evaluation of EU </a:t>
            </a:r>
            <a:r>
              <a:rPr lang="en-US" sz="4200" b="1" dirty="0">
                <a:solidFill>
                  <a:srgbClr val="002060"/>
                </a:solidFill>
                <a:latin typeface="Times New Roman" panose="02020603050405020304" pitchFamily="18" charset="0"/>
                <a:cs typeface="Times New Roman" panose="02020603050405020304" pitchFamily="18" charset="0"/>
              </a:rPr>
              <a:t>(Major/2</a:t>
            </a:r>
            <a:r>
              <a:rPr lang="en-US" sz="4200" b="1" baseline="30000" dirty="0">
                <a:solidFill>
                  <a:srgbClr val="002060"/>
                </a:solidFill>
                <a:latin typeface="Times New Roman" panose="02020603050405020304" pitchFamily="18" charset="0"/>
                <a:cs typeface="Times New Roman" panose="02020603050405020304" pitchFamily="18" charset="0"/>
              </a:rPr>
              <a:t>nd</a:t>
            </a:r>
            <a:r>
              <a:rPr lang="en-US" sz="4200" b="1" dirty="0">
                <a:solidFill>
                  <a:srgbClr val="002060"/>
                </a:solidFill>
                <a:latin typeface="Times New Roman" panose="02020603050405020304" pitchFamily="18" charset="0"/>
                <a:cs typeface="Times New Roman" panose="02020603050405020304" pitchFamily="18" charset="0"/>
              </a:rPr>
              <a:t>, n=320)</a:t>
            </a:r>
            <a:endParaRPr lang="en-US" sz="4200" b="1" dirty="0">
              <a:solidFill>
                <a:srgbClr val="00206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1054508979"/>
              </p:ext>
            </p:extLst>
          </p:nvPr>
        </p:nvGraphicFramePr>
        <p:xfrm>
          <a:off x="286871" y="801549"/>
          <a:ext cx="8479855" cy="5814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464615"/>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125896" y="349732"/>
            <a:ext cx="9018104" cy="723280"/>
          </a:xfrm>
        </p:spPr>
        <p:txBody>
          <a:bodyPr>
            <a:norm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Evaluation of </a:t>
            </a:r>
            <a:r>
              <a:rPr lang="en-MY" sz="3600" b="1" u="sng" dirty="0">
                <a:solidFill>
                  <a:srgbClr val="0070C0"/>
                </a:solidFill>
                <a:latin typeface="Times New Roman" panose="02020603050405020304" pitchFamily="18" charset="0"/>
                <a:cs typeface="Times New Roman" panose="02020603050405020304" pitchFamily="18" charset="0"/>
              </a:rPr>
              <a:t>intra-EU</a:t>
            </a:r>
            <a:r>
              <a:rPr lang="en-MY" sz="3600" b="1" dirty="0">
                <a:solidFill>
                  <a:srgbClr val="0070C0"/>
                </a:solidFill>
                <a:latin typeface="Times New Roman" panose="02020603050405020304" pitchFamily="18" charset="0"/>
                <a:cs typeface="Times New Roman" panose="02020603050405020304" pitchFamily="18" charset="0"/>
              </a:rPr>
              <a:t> actions</a:t>
            </a:r>
            <a:endParaRPr lang="en-US" sz="36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456020970"/>
              </p:ext>
            </p:extLst>
          </p:nvPr>
        </p:nvGraphicFramePr>
        <p:xfrm>
          <a:off x="377273" y="1073012"/>
          <a:ext cx="8389453" cy="5254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7925923"/>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134470" y="206188"/>
            <a:ext cx="9018104" cy="723280"/>
          </a:xfrm>
        </p:spPr>
        <p:txBody>
          <a:bodyPr>
            <a:norm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Evaluation of </a:t>
            </a:r>
            <a:r>
              <a:rPr lang="en-MY" sz="3600" b="1" u="sng" dirty="0">
                <a:solidFill>
                  <a:srgbClr val="0070C0"/>
                </a:solidFill>
                <a:latin typeface="Times New Roman" panose="02020603050405020304" pitchFamily="18" charset="0"/>
                <a:cs typeface="Times New Roman" panose="02020603050405020304" pitchFamily="18" charset="0"/>
              </a:rPr>
              <a:t>extra-EU</a:t>
            </a:r>
            <a:r>
              <a:rPr lang="en-MY" sz="3600" b="1" dirty="0">
                <a:solidFill>
                  <a:srgbClr val="0070C0"/>
                </a:solidFill>
                <a:latin typeface="Times New Roman" panose="02020603050405020304" pitchFamily="18" charset="0"/>
                <a:cs typeface="Times New Roman" panose="02020603050405020304" pitchFamily="18" charset="0"/>
              </a:rPr>
              <a:t> actions</a:t>
            </a:r>
            <a:endParaRPr lang="en-US" sz="3600" b="1" dirty="0">
              <a:solidFill>
                <a:srgbClr val="0070C0"/>
              </a:solidFill>
            </a:endParaRPr>
          </a:p>
        </p:txBody>
      </p:sp>
      <p:graphicFrame>
        <p:nvGraphicFramePr>
          <p:cNvPr id="8" name="Content Placeholder 9">
            <a:extLst>
              <a:ext uri="{FF2B5EF4-FFF2-40B4-BE49-F238E27FC236}">
                <a16:creationId xmlns:a16="http://schemas.microsoft.com/office/drawing/2014/main" id="{897884A6-5103-3432-55BC-865FD600A4BE}"/>
              </a:ext>
            </a:extLst>
          </p:cNvPr>
          <p:cNvGraphicFramePr>
            <a:graphicFrameLocks noGrp="1"/>
          </p:cNvGraphicFramePr>
          <p:nvPr>
            <p:ph idx="1"/>
            <p:extLst>
              <p:ext uri="{D42A27DB-BD31-4B8C-83A1-F6EECF244321}">
                <p14:modId xmlns:p14="http://schemas.microsoft.com/office/powerpoint/2010/main" val="4067105190"/>
              </p:ext>
            </p:extLst>
          </p:nvPr>
        </p:nvGraphicFramePr>
        <p:xfrm>
          <a:off x="268941" y="723280"/>
          <a:ext cx="8749163" cy="5928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288044"/>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116766" y="649979"/>
            <a:ext cx="6910466" cy="707886"/>
          </a:xfrm>
          <a:prstGeom prst="rect">
            <a:avLst/>
          </a:prstGeom>
          <a:noFill/>
        </p:spPr>
        <p:txBody>
          <a:bodyPr wrap="square" rtlCol="0">
            <a:spAutoFit/>
          </a:bodyPr>
          <a:lstStyle/>
          <a:p>
            <a:pPr algn="ctr"/>
            <a:r>
              <a:rPr lang="en-US" sz="4000" dirty="0">
                <a:solidFill>
                  <a:srgbClr val="002060"/>
                </a:solidFill>
                <a:latin typeface="Times New Roman" panose="02020603050405020304" pitchFamily="18" charset="0"/>
                <a:cs typeface="Times New Roman" panose="02020603050405020304" pitchFamily="18" charset="0"/>
              </a:rPr>
              <a:t>1. Bilateral relations with EU</a:t>
            </a:r>
          </a:p>
        </p:txBody>
      </p:sp>
      <p:sp>
        <p:nvSpPr>
          <p:cNvPr id="2" name="Slide Number Placeholder 1">
            <a:extLst>
              <a:ext uri="{FF2B5EF4-FFF2-40B4-BE49-F238E27FC236}">
                <a16:creationId xmlns:a16="http://schemas.microsoft.com/office/drawing/2014/main" id="{911140DA-01F9-45EB-9C0E-E31FE988C364}"/>
              </a:ext>
            </a:extLst>
          </p:cNvPr>
          <p:cNvSpPr>
            <a:spLocks noGrp="1"/>
          </p:cNvSpPr>
          <p:nvPr>
            <p:ph type="sldNum" sz="quarter" idx="12"/>
          </p:nvPr>
        </p:nvSpPr>
        <p:spPr/>
        <p:txBody>
          <a:bodyPr/>
          <a:lstStyle/>
          <a:p>
            <a:fld id="{1D8DC15C-5319-43A0-8A01-B778B9B00ACD}" type="slidenum">
              <a:rPr lang="en-IN" smtClean="0"/>
              <a:t>3</a:t>
            </a:fld>
            <a:endParaRPr lang="en-IN"/>
          </a:p>
        </p:txBody>
      </p:sp>
      <p:graphicFrame>
        <p:nvGraphicFramePr>
          <p:cNvPr id="8" name="Content Placeholder 3">
            <a:extLst>
              <a:ext uri="{FF2B5EF4-FFF2-40B4-BE49-F238E27FC236}">
                <a16:creationId xmlns:a16="http://schemas.microsoft.com/office/drawing/2014/main" id="{10F33E29-8FB3-984E-CDB3-2A9CEC4F4085}"/>
              </a:ext>
            </a:extLst>
          </p:cNvPr>
          <p:cNvGraphicFramePr>
            <a:graphicFrameLocks/>
          </p:cNvGraphicFramePr>
          <p:nvPr>
            <p:extLst>
              <p:ext uri="{D42A27DB-BD31-4B8C-83A1-F6EECF244321}">
                <p14:modId xmlns:p14="http://schemas.microsoft.com/office/powerpoint/2010/main" val="652600731"/>
              </p:ext>
            </p:extLst>
          </p:nvPr>
        </p:nvGraphicFramePr>
        <p:xfrm>
          <a:off x="346945" y="1497798"/>
          <a:ext cx="8450109" cy="4821840"/>
        </p:xfrm>
        <a:graphic>
          <a:graphicData uri="http://schemas.openxmlformats.org/drawingml/2006/table">
            <a:tbl>
              <a:tblPr>
                <a:tableStyleId>{5C22544A-7EE6-4342-B048-85BDC9FD1C3A}</a:tableStyleId>
              </a:tblPr>
              <a:tblGrid>
                <a:gridCol w="4052181">
                  <a:extLst>
                    <a:ext uri="{9D8B030D-6E8A-4147-A177-3AD203B41FA5}">
                      <a16:colId xmlns:a16="http://schemas.microsoft.com/office/drawing/2014/main" val="2053259304"/>
                    </a:ext>
                  </a:extLst>
                </a:gridCol>
                <a:gridCol w="4397928">
                  <a:extLst>
                    <a:ext uri="{9D8B030D-6E8A-4147-A177-3AD203B41FA5}">
                      <a16:colId xmlns:a16="http://schemas.microsoft.com/office/drawing/2014/main" val="1533911649"/>
                    </a:ext>
                  </a:extLst>
                </a:gridCol>
              </a:tblGrid>
              <a:tr h="511053">
                <a:tc>
                  <a:txBody>
                    <a:bodyPr/>
                    <a:lstStyle/>
                    <a:p>
                      <a:pPr algn="l" fontAlgn="b"/>
                      <a:r>
                        <a:rPr lang="en-US" sz="2000" b="1" i="0" u="none" strike="noStrike" dirty="0">
                          <a:solidFill>
                            <a:srgbClr val="002060"/>
                          </a:solidFill>
                          <a:effectLst/>
                          <a:latin typeface="Times New Roman" panose="02020603050405020304" pitchFamily="18" charset="0"/>
                          <a:cs typeface="Times New Roman" panose="02020603050405020304" pitchFamily="18" charset="0"/>
                        </a:rPr>
                        <a:t>Diplomatic relations was established in</a:t>
                      </a:r>
                    </a:p>
                  </a:txBody>
                  <a:tcPr marL="9525" marR="9525" marT="9525" marB="0" anchor="ctr">
                    <a:solidFill>
                      <a:schemeClr val="accent5">
                        <a:lumMod val="60000"/>
                        <a:lumOff val="40000"/>
                      </a:schemeClr>
                    </a:solidFill>
                  </a:tcPr>
                </a:tc>
                <a:tc>
                  <a:txBody>
                    <a:bodyPr/>
                    <a:lstStyle/>
                    <a:p>
                      <a:pPr algn="ctr" fontAlgn="b"/>
                      <a:r>
                        <a:rPr lang="en-US" sz="2000" b="0" i="0" u="none" strike="noStrike" dirty="0">
                          <a:solidFill>
                            <a:srgbClr val="002060"/>
                          </a:solidFill>
                          <a:effectLst/>
                          <a:latin typeface="Times New Roman" panose="02020603050405020304" pitchFamily="18" charset="0"/>
                          <a:cs typeface="Times New Roman" panose="02020603050405020304" pitchFamily="18" charset="0"/>
                        </a:rPr>
                        <a:t>1967 (under EU-ASEAN cooperation,)</a:t>
                      </a:r>
                    </a:p>
                  </a:txBody>
                  <a:tcPr marL="9525" marR="9525" marT="9525" marB="0" anchor="ctr">
                    <a:solidFill>
                      <a:schemeClr val="accent1">
                        <a:tint val="20000"/>
                      </a:schemeClr>
                    </a:solidFill>
                  </a:tcPr>
                </a:tc>
                <a:extLst>
                  <a:ext uri="{0D108BD9-81ED-4DB2-BD59-A6C34878D82A}">
                    <a16:rowId xmlns:a16="http://schemas.microsoft.com/office/drawing/2014/main" val="40725427"/>
                  </a:ext>
                </a:extLst>
              </a:tr>
              <a:tr h="650982">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lang="en-US" sz="2000" b="1" i="0" u="none" strike="noStrike" dirty="0">
                          <a:solidFill>
                            <a:srgbClr val="002060"/>
                          </a:solidFill>
                          <a:effectLst/>
                          <a:latin typeface="Times New Roman" panose="02020703060505090304" pitchFamily="18" charset="0"/>
                          <a:cs typeface="Times New Roman" panose="02020703060505090304" pitchFamily="18" charset="0"/>
                        </a:rPr>
                        <a:t>First bilateral agreement was signed in</a:t>
                      </a:r>
                    </a:p>
                  </a:txBody>
                  <a:tcPr marL="9525" marR="9525" marT="9525"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2000" b="0" i="0" u="none" strike="noStrike" dirty="0">
                          <a:solidFill>
                            <a:srgbClr val="002060"/>
                          </a:solidFill>
                          <a:effectLst/>
                          <a:latin typeface="Times New Roman" panose="02020703060505090304" pitchFamily="18" charset="0"/>
                          <a:cs typeface="Times New Roman" panose="02020703060505090304" pitchFamily="18" charset="0"/>
                        </a:rPr>
                        <a:t>2009, Partnership and Cooperation Agreement (PCA) </a:t>
                      </a:r>
                    </a:p>
                  </a:txBody>
                  <a:tcPr marL="9525" marR="9525" marT="9525" marB="0" anchor="ctr">
                    <a:solidFill>
                      <a:schemeClr val="accent1">
                        <a:tint val="20000"/>
                      </a:schemeClr>
                    </a:solidFill>
                  </a:tcPr>
                </a:tc>
                <a:extLst>
                  <a:ext uri="{0D108BD9-81ED-4DB2-BD59-A6C34878D82A}">
                    <a16:rowId xmlns:a16="http://schemas.microsoft.com/office/drawing/2014/main" val="4285172847"/>
                  </a:ext>
                </a:extLst>
              </a:tr>
              <a:tr h="628180">
                <a:tc>
                  <a:txBody>
                    <a:bodyPr/>
                    <a:lstStyle/>
                    <a:p>
                      <a:pPr algn="l" fontAlgn="b"/>
                      <a:r>
                        <a:rPr lang="en-US" sz="2000" b="1" i="0" u="none" strike="noStrike" dirty="0">
                          <a:solidFill>
                            <a:srgbClr val="002060"/>
                          </a:solidFill>
                          <a:effectLst/>
                          <a:latin typeface="Times New Roman" panose="02020703060505090304" pitchFamily="18" charset="0"/>
                          <a:cs typeface="Times New Roman" panose="02020703060505090304" pitchFamily="18" charset="0"/>
                        </a:rPr>
                        <a:t>EU Delegation Office opened in</a:t>
                      </a:r>
                    </a:p>
                  </a:txBody>
                  <a:tcPr marL="9525" marR="9525" marT="9525" marB="0" anchor="ctr">
                    <a:solidFill>
                      <a:schemeClr val="accent5">
                        <a:lumMod val="60000"/>
                        <a:lumOff val="40000"/>
                      </a:schemeClr>
                    </a:solidFill>
                  </a:tcPr>
                </a:tc>
                <a:tc>
                  <a:txBody>
                    <a:bodyPr/>
                    <a:lstStyle/>
                    <a:p>
                      <a:pPr algn="ctr" fontAlgn="b"/>
                      <a:r>
                        <a:rPr lang="en-US" sz="2000" b="0" i="0" u="none" strike="noStrike" dirty="0">
                          <a:solidFill>
                            <a:srgbClr val="002060"/>
                          </a:solidFill>
                          <a:effectLst/>
                          <a:latin typeface="Times New Roman" panose="02020703060505090304" pitchFamily="18" charset="0"/>
                          <a:cs typeface="Times New Roman" panose="02020703060505090304" pitchFamily="18" charset="0"/>
                        </a:rPr>
                        <a:t>Jakarta, 6 Sept 1988</a:t>
                      </a:r>
                    </a:p>
                  </a:txBody>
                  <a:tcPr marL="9525" marR="9525" marT="9525" marB="0" anchor="ctr">
                    <a:solidFill>
                      <a:schemeClr val="accent1">
                        <a:tint val="20000"/>
                      </a:schemeClr>
                    </a:solidFill>
                  </a:tcPr>
                </a:tc>
                <a:extLst>
                  <a:ext uri="{0D108BD9-81ED-4DB2-BD59-A6C34878D82A}">
                    <a16:rowId xmlns:a16="http://schemas.microsoft.com/office/drawing/2014/main" val="1973235310"/>
                  </a:ext>
                </a:extLst>
              </a:tr>
              <a:tr h="565658">
                <a:tc>
                  <a:txBody>
                    <a:bodyPr/>
                    <a:lstStyle/>
                    <a:p>
                      <a:pPr algn="l" fontAlgn="b"/>
                      <a:r>
                        <a:rPr lang="en-US" sz="2000" b="1" i="0" u="none" strike="noStrike" dirty="0">
                          <a:solidFill>
                            <a:srgbClr val="002060"/>
                          </a:solidFill>
                          <a:effectLst/>
                          <a:latin typeface="Times New Roman" panose="02020703060505090304" pitchFamily="18" charset="0"/>
                          <a:cs typeface="Times New Roman" panose="02020703060505090304" pitchFamily="18" charset="0"/>
                        </a:rPr>
                        <a:t>Annual summit began in </a:t>
                      </a:r>
                    </a:p>
                  </a:txBody>
                  <a:tcPr marL="9525" marR="9525" marT="9525" marB="0" anchor="ctr">
                    <a:solidFill>
                      <a:schemeClr val="accent5">
                        <a:lumMod val="60000"/>
                        <a:lumOff val="40000"/>
                      </a:schemeClr>
                    </a:solidFill>
                  </a:tcPr>
                </a:tc>
                <a:tc>
                  <a:txBody>
                    <a:bodyPr/>
                    <a:lstStyle/>
                    <a:p>
                      <a:pPr algn="ctr" fontAlgn="b"/>
                      <a:r>
                        <a:rPr lang="en-US" sz="2000" b="0" i="0" u="none" strike="noStrike" dirty="0">
                          <a:solidFill>
                            <a:srgbClr val="002060"/>
                          </a:solidFill>
                          <a:effectLst/>
                          <a:latin typeface="Times New Roman" panose="02020703060505090304" pitchFamily="18" charset="0"/>
                          <a:cs typeface="Times New Roman" panose="02020703060505090304" pitchFamily="18" charset="0"/>
                        </a:rPr>
                        <a:t>Brussels, 2016 (Joint Committee under PCA)</a:t>
                      </a:r>
                    </a:p>
                  </a:txBody>
                  <a:tcPr marL="9525" marR="9525" marT="9525" marB="0" anchor="ctr">
                    <a:solidFill>
                      <a:schemeClr val="accent1">
                        <a:tint val="20000"/>
                      </a:schemeClr>
                    </a:solidFill>
                  </a:tcPr>
                </a:tc>
                <a:extLst>
                  <a:ext uri="{0D108BD9-81ED-4DB2-BD59-A6C34878D82A}">
                    <a16:rowId xmlns:a16="http://schemas.microsoft.com/office/drawing/2014/main" val="4143535774"/>
                  </a:ext>
                </a:extLst>
              </a:tr>
              <a:tr h="537510">
                <a:tc>
                  <a:txBody>
                    <a:bodyPr/>
                    <a:lstStyle/>
                    <a:p>
                      <a:pPr algn="l" fontAlgn="b"/>
                      <a:r>
                        <a:rPr lang="en-US" sz="2000" b="1" i="0" u="none" strike="noStrike" dirty="0">
                          <a:solidFill>
                            <a:srgbClr val="002060"/>
                          </a:solidFill>
                          <a:effectLst/>
                          <a:latin typeface="Times New Roman" panose="02020603050405020304" pitchFamily="18" charset="0"/>
                          <a:cs typeface="Times New Roman" panose="02020603050405020304" pitchFamily="18" charset="0"/>
                        </a:rPr>
                        <a:t>Strategic partnership was established in</a:t>
                      </a:r>
                      <a:endParaRPr lang="en-US" sz="2000" b="1"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5">
                        <a:lumMod val="60000"/>
                        <a:lumOff val="40000"/>
                      </a:schemeClr>
                    </a:solidFill>
                  </a:tcPr>
                </a:tc>
                <a:tc>
                  <a:txBody>
                    <a:bodyPr/>
                    <a:lstStyle/>
                    <a:p>
                      <a:pPr algn="ctr" fontAlgn="b"/>
                      <a:r>
                        <a:rPr lang="en-US" sz="2000" b="0" i="0" u="none" strike="noStrike" dirty="0">
                          <a:solidFill>
                            <a:srgbClr val="002060"/>
                          </a:solidFill>
                          <a:effectLst/>
                          <a:latin typeface="Times New Roman" panose="02020703060505090304" pitchFamily="18" charset="0"/>
                          <a:cs typeface="Times New Roman" panose="02020703060505090304" pitchFamily="18" charset="0"/>
                        </a:rPr>
                        <a:t>no</a:t>
                      </a:r>
                    </a:p>
                  </a:txBody>
                  <a:tcPr marL="9525" marR="9525" marT="9525" marB="0" anchor="ctr">
                    <a:solidFill>
                      <a:schemeClr val="accent1">
                        <a:tint val="20000"/>
                      </a:schemeClr>
                    </a:solidFill>
                  </a:tcPr>
                </a:tc>
                <a:extLst>
                  <a:ext uri="{0D108BD9-81ED-4DB2-BD59-A6C34878D82A}">
                    <a16:rowId xmlns:a16="http://schemas.microsoft.com/office/drawing/2014/main" val="2791595389"/>
                  </a:ext>
                </a:extLst>
              </a:tr>
              <a:tr h="569626">
                <a:tc>
                  <a:txBody>
                    <a:bodyPr/>
                    <a:lstStyle/>
                    <a:p>
                      <a:pPr algn="l" fontAlgn="b"/>
                      <a:r>
                        <a:rPr lang="en-US" sz="2000" b="1" i="0" u="none" strike="noStrike" dirty="0">
                          <a:solidFill>
                            <a:srgbClr val="002060"/>
                          </a:solidFill>
                          <a:effectLst/>
                          <a:latin typeface="Times New Roman" panose="02020703060505090304" pitchFamily="18" charset="0"/>
                          <a:cs typeface="Times New Roman" panose="02020703060505090304" pitchFamily="18" charset="0"/>
                        </a:rPr>
                        <a:t>EU as trade partner</a:t>
                      </a:r>
                    </a:p>
                  </a:txBody>
                  <a:tcPr marL="9525" marR="9525" marT="9525" marB="0" anchor="ctr">
                    <a:solidFill>
                      <a:schemeClr val="accent5">
                        <a:lumMod val="60000"/>
                        <a:lumOff val="40000"/>
                      </a:schemeClr>
                    </a:solidFill>
                  </a:tcPr>
                </a:tc>
                <a:tc>
                  <a:txBody>
                    <a:bodyPr/>
                    <a:lstStyle/>
                    <a:p>
                      <a:pPr algn="ctr" fontAlgn="b"/>
                      <a:r>
                        <a:rPr lang="en-US" sz="2000" b="0" i="0" u="none" strike="noStrike" dirty="0">
                          <a:solidFill>
                            <a:srgbClr val="002060"/>
                          </a:solidFill>
                          <a:effectLst/>
                          <a:latin typeface="Times New Roman" panose="02020703060505090304" pitchFamily="18" charset="0"/>
                          <a:cs typeface="Times New Roman" panose="02020703060505090304" pitchFamily="18" charset="0"/>
                        </a:rPr>
                        <a:t>3rd</a:t>
                      </a:r>
                    </a:p>
                  </a:txBody>
                  <a:tcPr marL="9525" marR="9525" marT="9525" marB="0" anchor="ctr">
                    <a:solidFill>
                      <a:schemeClr val="accent1">
                        <a:tint val="20000"/>
                      </a:schemeClr>
                    </a:solidFill>
                  </a:tcPr>
                </a:tc>
                <a:extLst>
                  <a:ext uri="{0D108BD9-81ED-4DB2-BD59-A6C34878D82A}">
                    <a16:rowId xmlns:a16="http://schemas.microsoft.com/office/drawing/2014/main" val="1974202360"/>
                  </a:ext>
                </a:extLst>
              </a:tr>
              <a:tr h="464695">
                <a:tc>
                  <a:txBody>
                    <a:bodyPr/>
                    <a:lstStyle/>
                    <a:p>
                      <a:pPr algn="l" fontAlgn="b"/>
                      <a:r>
                        <a:rPr lang="en-US" sz="2000" b="1" i="0" u="none" strike="noStrike" dirty="0">
                          <a:solidFill>
                            <a:srgbClr val="002060"/>
                          </a:solidFill>
                          <a:effectLst/>
                          <a:latin typeface="Times New Roman" panose="02020703060505090304" pitchFamily="18" charset="0"/>
                          <a:cs typeface="Times New Roman" panose="02020703060505090304" pitchFamily="18" charset="0"/>
                        </a:rPr>
                        <a:t>EU as investor</a:t>
                      </a:r>
                    </a:p>
                  </a:txBody>
                  <a:tcPr marL="9525" marR="9525" marT="9525" marB="0" anchor="ctr">
                    <a:solidFill>
                      <a:schemeClr val="accent5">
                        <a:lumMod val="60000"/>
                        <a:lumOff val="40000"/>
                      </a:schemeClr>
                    </a:solidFill>
                  </a:tcPr>
                </a:tc>
                <a:tc>
                  <a:txBody>
                    <a:bodyPr/>
                    <a:lstStyle/>
                    <a:p>
                      <a:pPr algn="ctr" fontAlgn="b"/>
                      <a:r>
                        <a:rPr lang="en-US" sz="2000" b="0" i="0" u="none" strike="noStrike" dirty="0">
                          <a:solidFill>
                            <a:srgbClr val="002060"/>
                          </a:solidFill>
                          <a:effectLst/>
                          <a:latin typeface="Times New Roman" panose="02020703060505090304" pitchFamily="18" charset="0"/>
                          <a:cs typeface="Times New Roman" panose="02020703060505090304" pitchFamily="18" charset="0"/>
                        </a:rPr>
                        <a:t>4</a:t>
                      </a:r>
                      <a:r>
                        <a:rPr lang="en-US" sz="2000" b="0" i="0" u="none" strike="noStrike" baseline="30000" dirty="0">
                          <a:solidFill>
                            <a:srgbClr val="002060"/>
                          </a:solidFill>
                          <a:effectLst/>
                          <a:latin typeface="Times New Roman" panose="02020703060505090304" pitchFamily="18" charset="0"/>
                          <a:cs typeface="Times New Roman" panose="02020703060505090304" pitchFamily="18" charset="0"/>
                        </a:rPr>
                        <a:t>th</a:t>
                      </a:r>
                      <a:r>
                        <a:rPr lang="en-US" sz="2000" b="0" i="0" u="none" strike="noStrike" dirty="0">
                          <a:solidFill>
                            <a:srgbClr val="002060"/>
                          </a:solidFill>
                          <a:effectLst/>
                          <a:latin typeface="Times New Roman" panose="02020703060505090304" pitchFamily="18" charset="0"/>
                          <a:cs typeface="Times New Roman" panose="02020703060505090304" pitchFamily="18" charset="0"/>
                        </a:rPr>
                        <a:t> (2019)</a:t>
                      </a:r>
                    </a:p>
                  </a:txBody>
                  <a:tcPr marL="9525" marR="9525" marT="9525" marB="0" anchor="ctr">
                    <a:solidFill>
                      <a:schemeClr val="accent1">
                        <a:tint val="20000"/>
                      </a:schemeClr>
                    </a:solidFill>
                  </a:tcPr>
                </a:tc>
                <a:extLst>
                  <a:ext uri="{0D108BD9-81ED-4DB2-BD59-A6C34878D82A}">
                    <a16:rowId xmlns:a16="http://schemas.microsoft.com/office/drawing/2014/main" val="637781390"/>
                  </a:ext>
                </a:extLst>
              </a:tr>
              <a:tr h="650982">
                <a:tc>
                  <a:txBody>
                    <a:bodyPr/>
                    <a:lstStyle/>
                    <a:p>
                      <a:pPr algn="l" fontAlgn="b"/>
                      <a:r>
                        <a:rPr lang="en-US" sz="2000" b="1" i="0" u="none" strike="noStrike" dirty="0">
                          <a:solidFill>
                            <a:srgbClr val="002060"/>
                          </a:solidFill>
                          <a:effectLst/>
                          <a:latin typeface="Times New Roman" panose="02020703060505090304" pitchFamily="18" charset="0"/>
                          <a:cs typeface="Times New Roman" panose="02020703060505090304" pitchFamily="18" charset="0"/>
                        </a:rPr>
                        <a:t>Problems</a:t>
                      </a:r>
                    </a:p>
                  </a:txBody>
                  <a:tcPr marL="9525" marR="9525" marT="9525" marB="0" anchor="ctr">
                    <a:solidFill>
                      <a:schemeClr val="accent5">
                        <a:lumMod val="60000"/>
                        <a:lumOff val="40000"/>
                      </a:schemeClr>
                    </a:solidFill>
                  </a:tcPr>
                </a:tc>
                <a:tc>
                  <a:txBody>
                    <a:bodyPr/>
                    <a:lstStyle/>
                    <a:p>
                      <a:pPr algn="ctr" fontAlgn="b"/>
                      <a:r>
                        <a:rPr lang="en-US" altLang="zh-CN" sz="2000" b="0" i="0" u="none" strike="noStrike" dirty="0">
                          <a:solidFill>
                            <a:srgbClr val="002060"/>
                          </a:solidFill>
                          <a:effectLst/>
                          <a:latin typeface="Times New Roman" panose="02020703060505090304" pitchFamily="18" charset="0"/>
                          <a:cs typeface="Times New Roman" panose="02020703060505090304" pitchFamily="18" charset="0"/>
                        </a:rPr>
                        <a:t>Palm oil disputes, IEU-CEPA long negotiations, Islamophobia, Papua issue</a:t>
                      </a:r>
                    </a:p>
                  </a:txBody>
                  <a:tcPr marL="9525" marR="9525" marT="9525" marB="0" anchor="ctr">
                    <a:solidFill>
                      <a:schemeClr val="accent1">
                        <a:tint val="20000"/>
                      </a:schemeClr>
                    </a:solidFill>
                  </a:tcP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22832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355157"/>
            <a:ext cx="8560904" cy="1018003"/>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9. Expectation on EU </a:t>
            </a:r>
            <a:br>
              <a:rPr lang="en-MY" sz="4000" b="1" dirty="0">
                <a:solidFill>
                  <a:srgbClr val="002060"/>
                </a:solidFill>
                <a:latin typeface="Times New Roman" panose="02020603050405020304" pitchFamily="18" charset="0"/>
                <a:cs typeface="Times New Roman" panose="02020603050405020304" pitchFamily="18" charset="0"/>
              </a:rPr>
            </a:br>
            <a:r>
              <a:rPr lang="en-MY" sz="3400" b="1" dirty="0">
                <a:solidFill>
                  <a:srgbClr val="002060"/>
                </a:solidFill>
                <a:latin typeface="Times New Roman" panose="02020603050405020304" pitchFamily="18" charset="0"/>
                <a:cs typeface="Times New Roman" panose="02020603050405020304" pitchFamily="18" charset="0"/>
              </a:rPr>
              <a:t>(Main/2</a:t>
            </a:r>
            <a:r>
              <a:rPr lang="en-MY" sz="3400" b="1" baseline="30000" dirty="0">
                <a:solidFill>
                  <a:srgbClr val="002060"/>
                </a:solidFill>
                <a:latin typeface="Times New Roman" panose="02020603050405020304" pitchFamily="18" charset="0"/>
                <a:cs typeface="Times New Roman" panose="02020603050405020304" pitchFamily="18" charset="0"/>
              </a:rPr>
              <a:t>nd</a:t>
            </a:r>
            <a:r>
              <a:rPr lang="en-MY" sz="3400" b="1" dirty="0">
                <a:solidFill>
                  <a:srgbClr val="002060"/>
                </a:solidFill>
                <a:latin typeface="Times New Roman" panose="02020603050405020304" pitchFamily="18" charset="0"/>
                <a:cs typeface="Times New Roman" panose="02020603050405020304" pitchFamily="18" charset="0"/>
              </a:rPr>
              <a:t> focus , n=320)</a:t>
            </a:r>
            <a:endParaRPr lang="zh-HK" altLang="en-US" sz="3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9">
            <a:extLst>
              <a:ext uri="{FF2B5EF4-FFF2-40B4-BE49-F238E27FC236}">
                <a16:creationId xmlns:a16="http://schemas.microsoft.com/office/drawing/2014/main" id="{D783F22D-3743-AB58-6A09-2743819DD479}"/>
              </a:ext>
            </a:extLst>
          </p:cNvPr>
          <p:cNvGraphicFramePr>
            <a:graphicFrameLocks noGrp="1"/>
          </p:cNvGraphicFramePr>
          <p:nvPr>
            <p:ph idx="1"/>
            <p:extLst>
              <p:ext uri="{D42A27DB-BD31-4B8C-83A1-F6EECF244321}">
                <p14:modId xmlns:p14="http://schemas.microsoft.com/office/powerpoint/2010/main" val="2467420331"/>
              </p:ext>
            </p:extLst>
          </p:nvPr>
        </p:nvGraphicFramePr>
        <p:xfrm>
          <a:off x="112644" y="1414009"/>
          <a:ext cx="8739808" cy="5088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38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08526" y="172671"/>
            <a:ext cx="8560904" cy="735392"/>
          </a:xfrm>
        </p:spPr>
        <p:txBody>
          <a:bodyPr>
            <a:no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Evaluation of EU (Main/2</a:t>
            </a:r>
            <a:r>
              <a:rPr lang="en-MY" sz="3600" b="1" baseline="30000" dirty="0">
                <a:solidFill>
                  <a:srgbClr val="0070C0"/>
                </a:solidFill>
                <a:latin typeface="Times New Roman" panose="02020603050405020304" pitchFamily="18" charset="0"/>
                <a:cs typeface="Times New Roman" panose="02020603050405020304" pitchFamily="18" charset="0"/>
              </a:rPr>
              <a:t>nd</a:t>
            </a:r>
            <a:r>
              <a:rPr lang="en-MY" sz="3600" b="1" dirty="0">
                <a:solidFill>
                  <a:srgbClr val="0070C0"/>
                </a:solidFill>
                <a:latin typeface="Times New Roman" panose="02020603050405020304" pitchFamily="18" charset="0"/>
                <a:cs typeface="Times New Roman" panose="02020603050405020304" pitchFamily="18" charset="0"/>
              </a:rPr>
              <a:t> focus , n=350)</a:t>
            </a:r>
            <a:endParaRPr lang="zh-HK" altLang="en-US" sz="36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E9653A-5A98-202A-5865-E3F21E1A6EE4}"/>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C673A6CC-8A68-1E4E-8068-F811FC3DFCA0}"/>
              </a:ext>
            </a:extLst>
          </p:cNvPr>
          <p:cNvGraphicFramePr>
            <a:graphicFrameLocks/>
          </p:cNvGraphicFramePr>
          <p:nvPr>
            <p:extLst>
              <p:ext uri="{D42A27DB-BD31-4B8C-83A1-F6EECF244321}">
                <p14:modId xmlns:p14="http://schemas.microsoft.com/office/powerpoint/2010/main" val="446764274"/>
              </p:ext>
            </p:extLst>
          </p:nvPr>
        </p:nvGraphicFramePr>
        <p:xfrm>
          <a:off x="208526" y="994188"/>
          <a:ext cx="8726944" cy="5691141"/>
        </p:xfrm>
        <a:graphic>
          <a:graphicData uri="http://schemas.openxmlformats.org/drawingml/2006/table">
            <a:tbl>
              <a:tblPr firstRow="1" bandRow="1">
                <a:tableStyleId>{69CF1AB2-1976-4502-BF36-3FF5EA218861}</a:tableStyleId>
              </a:tblPr>
              <a:tblGrid>
                <a:gridCol w="703169">
                  <a:extLst>
                    <a:ext uri="{9D8B030D-6E8A-4147-A177-3AD203B41FA5}">
                      <a16:colId xmlns:a16="http://schemas.microsoft.com/office/drawing/2014/main" val="1458779334"/>
                    </a:ext>
                  </a:extLst>
                </a:gridCol>
                <a:gridCol w="1728788">
                  <a:extLst>
                    <a:ext uri="{9D8B030D-6E8A-4147-A177-3AD203B41FA5}">
                      <a16:colId xmlns:a16="http://schemas.microsoft.com/office/drawing/2014/main" val="1396674602"/>
                    </a:ext>
                  </a:extLst>
                </a:gridCol>
                <a:gridCol w="3062372">
                  <a:extLst>
                    <a:ext uri="{9D8B030D-6E8A-4147-A177-3AD203B41FA5}">
                      <a16:colId xmlns:a16="http://schemas.microsoft.com/office/drawing/2014/main" val="642335972"/>
                    </a:ext>
                  </a:extLst>
                </a:gridCol>
                <a:gridCol w="3232615">
                  <a:extLst>
                    <a:ext uri="{9D8B030D-6E8A-4147-A177-3AD203B41FA5}">
                      <a16:colId xmlns:a16="http://schemas.microsoft.com/office/drawing/2014/main" val="1079784860"/>
                    </a:ext>
                  </a:extLst>
                </a:gridCol>
              </a:tblGrid>
              <a:tr h="426387">
                <a:tc>
                  <a:txBody>
                    <a:bodyPr/>
                    <a:lstStyle/>
                    <a:p>
                      <a:r>
                        <a:rPr lang="en-US" sz="1650" dirty="0">
                          <a:latin typeface="Times New Roman" panose="02020603050405020304" pitchFamily="18" charset="0"/>
                          <a:cs typeface="Times New Roman" panose="02020603050405020304" pitchFamily="18" charset="0"/>
                        </a:rPr>
                        <a:t>‘</a:t>
                      </a:r>
                    </a:p>
                  </a:txBody>
                  <a:tcPr/>
                </a:tc>
                <a:tc>
                  <a:txBody>
                    <a:bodyPr/>
                    <a:lstStyle/>
                    <a:p>
                      <a:endParaRPr lang="en-US" sz="1650" dirty="0">
                        <a:latin typeface="Times New Roman" panose="02020603050405020304" pitchFamily="18" charset="0"/>
                        <a:cs typeface="Times New Roman" panose="02020603050405020304" pitchFamily="18" charset="0"/>
                      </a:endParaRPr>
                    </a:p>
                  </a:txBody>
                  <a:tcPr/>
                </a:tc>
                <a:tc>
                  <a:txBody>
                    <a:bodyPr/>
                    <a:lstStyle/>
                    <a:p>
                      <a:pPr algn="ctr"/>
                      <a:r>
                        <a:rPr lang="en-US" sz="1650" b="1" u="none" strike="noStrike" dirty="0">
                          <a:solidFill>
                            <a:srgbClr val="00B050"/>
                          </a:solidFill>
                          <a:effectLst/>
                          <a:latin typeface="Times New Roman" panose="02020603050405020304" pitchFamily="18" charset="0"/>
                          <a:cs typeface="Times New Roman" panose="02020603050405020304" pitchFamily="18" charset="0"/>
                        </a:rPr>
                        <a:t>Leading +</a:t>
                      </a:r>
                      <a:r>
                        <a:rPr lang="en-US" sz="1650" b="1" u="none" strike="noStrike" dirty="0" err="1">
                          <a:solidFill>
                            <a:srgbClr val="00B050"/>
                          </a:solidFill>
                          <a:effectLst/>
                          <a:latin typeface="Times New Roman" panose="02020603050405020304" pitchFamily="18" charset="0"/>
                          <a:cs typeface="Times New Roman" panose="02020603050405020304" pitchFamily="18" charset="0"/>
                        </a:rPr>
                        <a:t>ve</a:t>
                      </a:r>
                      <a:r>
                        <a:rPr lang="en-US" sz="1650" b="1" u="none" strike="noStrike" dirty="0">
                          <a:solidFill>
                            <a:srgbClr val="00B050"/>
                          </a:solidFill>
                          <a:effectLst/>
                          <a:latin typeface="Times New Roman" panose="02020603050405020304" pitchFamily="18" charset="0"/>
                          <a:cs typeface="Times New Roman" panose="02020603050405020304" pitchFamily="18" charset="0"/>
                        </a:rPr>
                        <a:t> Story</a:t>
                      </a:r>
                      <a:endParaRPr lang="en-US" sz="1650" dirty="0">
                        <a:latin typeface="Times New Roman" panose="02020603050405020304" pitchFamily="18" charset="0"/>
                        <a:cs typeface="Times New Roman" panose="02020603050405020304" pitchFamily="18" charset="0"/>
                      </a:endParaRPr>
                    </a:p>
                  </a:txBody>
                  <a:tcPr/>
                </a:tc>
                <a:tc>
                  <a:txBody>
                    <a:bodyPr/>
                    <a:lstStyle/>
                    <a:p>
                      <a:pPr algn="ctr"/>
                      <a:r>
                        <a:rPr lang="en-US" sz="1650" b="1" u="none" strike="noStrike" dirty="0">
                          <a:solidFill>
                            <a:srgbClr val="FF0000"/>
                          </a:solidFill>
                          <a:effectLst/>
                          <a:latin typeface="Times New Roman" panose="02020603050405020304" pitchFamily="18" charset="0"/>
                          <a:cs typeface="Times New Roman" panose="02020603050405020304" pitchFamily="18" charset="0"/>
                        </a:rPr>
                        <a:t>Leading -</a:t>
                      </a:r>
                      <a:r>
                        <a:rPr lang="en-US" sz="1650" b="1" u="none" strike="noStrike" dirty="0" err="1">
                          <a:solidFill>
                            <a:srgbClr val="FF0000"/>
                          </a:solidFill>
                          <a:effectLst/>
                          <a:latin typeface="Times New Roman" panose="02020603050405020304" pitchFamily="18" charset="0"/>
                          <a:cs typeface="Times New Roman" panose="02020603050405020304" pitchFamily="18" charset="0"/>
                        </a:rPr>
                        <a:t>ve</a:t>
                      </a:r>
                      <a:r>
                        <a:rPr lang="en-US" sz="1650" b="1" u="none" strike="noStrike" dirty="0">
                          <a:solidFill>
                            <a:srgbClr val="FF0000"/>
                          </a:solidFill>
                          <a:effectLst/>
                          <a:latin typeface="Times New Roman" panose="02020603050405020304" pitchFamily="18" charset="0"/>
                          <a:cs typeface="Times New Roman" panose="02020603050405020304" pitchFamily="18" charset="0"/>
                        </a:rPr>
                        <a:t> Story</a:t>
                      </a:r>
                      <a:endParaRPr lang="en-US" sz="16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8936831"/>
                  </a:ext>
                </a:extLst>
              </a:tr>
              <a:tr h="565332">
                <a:tc rowSpan="4">
                  <a:txBody>
                    <a:bodyPr/>
                    <a:lstStyle/>
                    <a:p>
                      <a:pPr algn="ctr"/>
                      <a:endParaRPr lang="en-US" sz="1650" b="1" dirty="0">
                        <a:latin typeface="Times New Roman" panose="02020603050405020304" pitchFamily="18" charset="0"/>
                        <a:cs typeface="Times New Roman" panose="02020603050405020304" pitchFamily="18" charset="0"/>
                      </a:endParaRPr>
                    </a:p>
                    <a:p>
                      <a:pPr algn="ctr"/>
                      <a:endParaRPr lang="en-US" sz="1650" b="1" dirty="0">
                        <a:latin typeface="Times New Roman" panose="02020603050405020304" pitchFamily="18" charset="0"/>
                        <a:cs typeface="Times New Roman" panose="02020603050405020304" pitchFamily="18" charset="0"/>
                      </a:endParaRPr>
                    </a:p>
                    <a:p>
                      <a:pPr algn="ctr"/>
                      <a:r>
                        <a:rPr lang="en-US" sz="1650" b="1" dirty="0">
                          <a:latin typeface="Times New Roman" panose="02020603050405020304" pitchFamily="18" charset="0"/>
                          <a:cs typeface="Times New Roman" panose="02020603050405020304" pitchFamily="18" charset="0"/>
                        </a:rPr>
                        <a:t>2020</a:t>
                      </a:r>
                    </a:p>
                  </a:txBody>
                  <a:tcPr/>
                </a:tc>
                <a:tc>
                  <a:txBody>
                    <a:bodyPr/>
                    <a:lstStyle/>
                    <a:p>
                      <a:r>
                        <a:rPr lang="en-US" sz="1650" b="1" i="1" dirty="0">
                          <a:latin typeface="Times New Roman" panose="02020603050405020304" pitchFamily="18" charset="0"/>
                          <a:cs typeface="Times New Roman" panose="02020603050405020304" pitchFamily="18" charset="0"/>
                        </a:rPr>
                        <a:t>KOMPAS</a:t>
                      </a:r>
                    </a:p>
                  </a:txBody>
                  <a:tcPr anchor="ctr"/>
                </a:tc>
                <a:tc>
                  <a:txBody>
                    <a:bodyPr/>
                    <a:lstStyle/>
                    <a:p>
                      <a:pPr algn="ctr"/>
                      <a:r>
                        <a:rPr lang="en-US" sz="1650" dirty="0">
                          <a:solidFill>
                            <a:srgbClr val="50B152"/>
                          </a:solidFill>
                          <a:latin typeface="Times New Roman" panose="02020603050405020304" pitchFamily="18" charset="0"/>
                          <a:cs typeface="Times New Roman" panose="02020603050405020304" pitchFamily="18" charset="0"/>
                        </a:rPr>
                        <a:t>aid to fight Covid-19, Trade cooperation</a:t>
                      </a:r>
                    </a:p>
                  </a:txBody>
                  <a:tcPr anchor="ctr"/>
                </a:tc>
                <a:tc>
                  <a:txBody>
                    <a:bodyPr/>
                    <a:lstStyle/>
                    <a:p>
                      <a:pPr algn="ctr"/>
                      <a:r>
                        <a:rPr lang="en-US" sz="1650" dirty="0">
                          <a:solidFill>
                            <a:srgbClr val="FF0000"/>
                          </a:solidFill>
                          <a:latin typeface="Times New Roman" panose="02020603050405020304" pitchFamily="18" charset="0"/>
                          <a:cs typeface="Times New Roman" panose="02020603050405020304" pitchFamily="18" charset="0"/>
                        </a:rPr>
                        <a:t>Covid 19 problems and Turkey’s Refugee crisis</a:t>
                      </a:r>
                    </a:p>
                  </a:txBody>
                  <a:tcPr anchor="ctr"/>
                </a:tc>
                <a:extLst>
                  <a:ext uri="{0D108BD9-81ED-4DB2-BD59-A6C34878D82A}">
                    <a16:rowId xmlns:a16="http://schemas.microsoft.com/office/drawing/2014/main" val="202846943"/>
                  </a:ext>
                </a:extLst>
              </a:tr>
              <a:tr h="426387">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REPUBLIKA</a:t>
                      </a:r>
                    </a:p>
                  </a:txBody>
                  <a:tcPr anchor="ctr"/>
                </a:tc>
                <a:tc rowSpan="2">
                  <a:txBody>
                    <a:bodyPr/>
                    <a:lstStyle/>
                    <a:p>
                      <a:pPr algn="ctr"/>
                      <a:endParaRPr lang="en-US" sz="1650" dirty="0">
                        <a:solidFill>
                          <a:srgbClr val="50B152"/>
                        </a:solidFill>
                        <a:latin typeface="Times New Roman" panose="02020603050405020304" pitchFamily="18" charset="0"/>
                        <a:cs typeface="Times New Roman" panose="02020603050405020304" pitchFamily="18" charset="0"/>
                      </a:endParaRPr>
                    </a:p>
                    <a:p>
                      <a:pPr algn="ctr"/>
                      <a:r>
                        <a:rPr lang="en-US" sz="1650" dirty="0">
                          <a:solidFill>
                            <a:srgbClr val="50B152"/>
                          </a:solidFill>
                          <a:latin typeface="Times New Roman" panose="02020603050405020304" pitchFamily="18" charset="0"/>
                          <a:cs typeface="Times New Roman" panose="02020603050405020304" pitchFamily="18" charset="0"/>
                        </a:rPr>
                        <a:t>fundraising for Covid19 vaccine</a:t>
                      </a:r>
                    </a:p>
                  </a:txBody>
                  <a:tcPr anchor="ctr"/>
                </a:tc>
                <a:tc>
                  <a:txBody>
                    <a:bodyPr/>
                    <a:lstStyle/>
                    <a:p>
                      <a:pPr algn="ctr"/>
                      <a:r>
                        <a:rPr lang="en-US" sz="1650" dirty="0">
                          <a:solidFill>
                            <a:srgbClr val="FF0000"/>
                          </a:solidFill>
                          <a:latin typeface="Times New Roman" panose="02020603050405020304" pitchFamily="18" charset="0"/>
                          <a:cs typeface="Times New Roman" panose="02020603050405020304" pitchFamily="18" charset="0"/>
                        </a:rPr>
                        <a:t>Covid 19 problems; Israel/Palestine crisis; Islamophobia; Palm oil</a:t>
                      </a:r>
                    </a:p>
                  </a:txBody>
                  <a:tcPr anchor="ctr"/>
                </a:tc>
                <a:extLst>
                  <a:ext uri="{0D108BD9-81ED-4DB2-BD59-A6C34878D82A}">
                    <a16:rowId xmlns:a16="http://schemas.microsoft.com/office/drawing/2014/main" val="3975365341"/>
                  </a:ext>
                </a:extLst>
              </a:tr>
              <a:tr h="426387">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BI</a:t>
                      </a:r>
                    </a:p>
                  </a:txBody>
                  <a:tcPr anchor="ctr"/>
                </a:tc>
                <a:tc vMerge="1">
                  <a:txBody>
                    <a:bodyPr/>
                    <a:lstStyle/>
                    <a:p>
                      <a:endParaRPr lang="en-US" dirty="0"/>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50" b="0" u="none" strike="noStrike" dirty="0">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650" b="0" u="none" strike="noStrike" dirty="0">
                          <a:solidFill>
                            <a:srgbClr val="FF0000"/>
                          </a:solidFill>
                          <a:effectLst/>
                          <a:latin typeface="Times New Roman" panose="02020603050405020304" pitchFamily="18" charset="0"/>
                          <a:cs typeface="Times New Roman" panose="02020603050405020304" pitchFamily="18" charset="0"/>
                        </a:rPr>
                        <a:t>Covid-hit economy; division among EU MS; </a:t>
                      </a:r>
                      <a:r>
                        <a:rPr lang="en-US" sz="1650" dirty="0">
                          <a:solidFill>
                            <a:srgbClr val="FF0000"/>
                          </a:solidFill>
                          <a:latin typeface="Times New Roman" panose="02020603050405020304" pitchFamily="18" charset="0"/>
                          <a:cs typeface="Times New Roman" panose="02020603050405020304" pitchFamily="18" charset="0"/>
                        </a:rPr>
                        <a:t>Refugee crisis</a:t>
                      </a:r>
                      <a:endParaRPr lang="en-US" sz="165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24650713"/>
                  </a:ext>
                </a:extLst>
              </a:tr>
              <a:tr h="565332">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TEMPO daily</a:t>
                      </a:r>
                    </a:p>
                  </a:txBody>
                  <a:tcPr anchor="ctr"/>
                </a:tc>
                <a:tc>
                  <a:txBody>
                    <a:bodyPr/>
                    <a:lstStyle/>
                    <a:p>
                      <a:pPr algn="ctr"/>
                      <a:r>
                        <a:rPr lang="en-US" sz="1650" b="0" u="none" strike="noStrike" dirty="0">
                          <a:solidFill>
                            <a:srgbClr val="00B050"/>
                          </a:solidFill>
                          <a:effectLst/>
                          <a:latin typeface="Times New Roman" panose="02020603050405020304" pitchFamily="18" charset="0"/>
                          <a:cs typeface="Times New Roman" panose="02020603050405020304" pitchFamily="18" charset="0"/>
                        </a:rPr>
                        <a:t>an EU solution to Covid-hit economy</a:t>
                      </a:r>
                      <a:endParaRPr lang="en-US" sz="1650" dirty="0">
                        <a:latin typeface="Times New Roman" panose="02020603050405020304" pitchFamily="18" charset="0"/>
                        <a:cs typeface="Times New Roman" panose="02020603050405020304" pitchFamily="18" charset="0"/>
                      </a:endParaRPr>
                    </a:p>
                  </a:txBody>
                  <a:tcPr anchor="ct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Times New Roman" panose="02020603050405020304" pitchFamily="18" charset="0"/>
                          <a:cs typeface="Times New Roman" panose="02020603050405020304" pitchFamily="18" charset="0"/>
                        </a:rPr>
                        <a:t>Covid-hit economy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FF0000"/>
                          </a:solidFill>
                          <a:effectLst/>
                          <a:latin typeface="Times New Roman" panose="02020603050405020304" pitchFamily="18" charset="0"/>
                          <a:cs typeface="Times New Roman" panose="02020603050405020304" pitchFamily="18" charset="0"/>
                        </a:rPr>
                        <a:t>&amp; division among EU MS</a:t>
                      </a:r>
                      <a:endParaRPr lang="en-US" dirty="0"/>
                    </a:p>
                  </a:txBody>
                  <a:tcPr/>
                </a:tc>
                <a:extLst>
                  <a:ext uri="{0D108BD9-81ED-4DB2-BD59-A6C34878D82A}">
                    <a16:rowId xmlns:a16="http://schemas.microsoft.com/office/drawing/2014/main" val="2590304481"/>
                  </a:ext>
                </a:extLst>
              </a:tr>
              <a:tr h="426387">
                <a:tc rowSpan="5">
                  <a:txBody>
                    <a:bodyPr/>
                    <a:lstStyle/>
                    <a:p>
                      <a:pPr algn="ctr"/>
                      <a:endParaRPr lang="en-US" sz="1650" b="1" dirty="0">
                        <a:latin typeface="Times New Roman" panose="02020603050405020304" pitchFamily="18" charset="0"/>
                        <a:cs typeface="Times New Roman" panose="02020603050405020304" pitchFamily="18" charset="0"/>
                      </a:endParaRPr>
                    </a:p>
                    <a:p>
                      <a:pPr algn="ctr"/>
                      <a:endParaRPr lang="en-US" sz="1650" b="1" dirty="0">
                        <a:latin typeface="Times New Roman" panose="02020603050405020304" pitchFamily="18" charset="0"/>
                        <a:cs typeface="Times New Roman" panose="02020603050405020304" pitchFamily="18" charset="0"/>
                      </a:endParaRPr>
                    </a:p>
                    <a:p>
                      <a:pPr algn="ctr"/>
                      <a:r>
                        <a:rPr lang="en-US" sz="1650" b="1" dirty="0">
                          <a:latin typeface="Times New Roman" panose="02020603050405020304" pitchFamily="18" charset="0"/>
                          <a:cs typeface="Times New Roman" panose="02020603050405020304" pitchFamily="18" charset="0"/>
                        </a:rPr>
                        <a:t>2021</a:t>
                      </a:r>
                    </a:p>
                  </a:txBody>
                  <a:tcPr/>
                </a:tc>
                <a:tc>
                  <a:txBody>
                    <a:bodyPr/>
                    <a:lstStyle/>
                    <a:p>
                      <a:r>
                        <a:rPr lang="en-US" sz="1650" b="1" i="1" dirty="0">
                          <a:latin typeface="Times New Roman" panose="02020603050405020304" pitchFamily="18" charset="0"/>
                          <a:cs typeface="Times New Roman" panose="02020603050405020304" pitchFamily="18" charset="0"/>
                        </a:rPr>
                        <a:t>KOMPAS</a:t>
                      </a:r>
                    </a:p>
                  </a:txBody>
                  <a:tcPr anchor="ctr"/>
                </a:tc>
                <a:tc>
                  <a:txBody>
                    <a:bodyPr/>
                    <a:lstStyle/>
                    <a:p>
                      <a:pPr algn="ctr"/>
                      <a:r>
                        <a:rPr lang="en-US" sz="1650" dirty="0">
                          <a:solidFill>
                            <a:srgbClr val="00B050"/>
                          </a:solidFill>
                          <a:latin typeface="Times New Roman" panose="02020603050405020304" pitchFamily="18" charset="0"/>
                          <a:cs typeface="Times New Roman" panose="02020603050405020304" pitchFamily="18" charset="0"/>
                        </a:rPr>
                        <a:t>aid to fight Covid-19; Refugee crisis; Trade cooperation; Indo-pacific cooperation</a:t>
                      </a:r>
                    </a:p>
                  </a:txBody>
                  <a:tcPr anchor="ctr"/>
                </a:tc>
                <a:tc>
                  <a:txBody>
                    <a:bodyPr/>
                    <a:lstStyle/>
                    <a:p>
                      <a:pPr algn="ctr"/>
                      <a:r>
                        <a:rPr lang="en-US" sz="1650" dirty="0">
                          <a:solidFill>
                            <a:srgbClr val="FF0000"/>
                          </a:solidFill>
                          <a:latin typeface="Times New Roman" panose="02020603050405020304" pitchFamily="18" charset="0"/>
                          <a:cs typeface="Times New Roman" panose="02020603050405020304" pitchFamily="18" charset="0"/>
                        </a:rPr>
                        <a:t>Covid 19 Vaccine Problems &amp; Myanmar Crisis</a:t>
                      </a:r>
                    </a:p>
                  </a:txBody>
                  <a:tcPr anchor="ctr"/>
                </a:tc>
                <a:extLst>
                  <a:ext uri="{0D108BD9-81ED-4DB2-BD59-A6C34878D82A}">
                    <a16:rowId xmlns:a16="http://schemas.microsoft.com/office/drawing/2014/main" val="3984386634"/>
                  </a:ext>
                </a:extLst>
              </a:tr>
              <a:tr h="565332">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REPUBLIKA</a:t>
                      </a:r>
                    </a:p>
                  </a:txBody>
                  <a:tcPr anchor="ctr"/>
                </a:tc>
                <a:tc>
                  <a:txBody>
                    <a:bodyPr/>
                    <a:lstStyle/>
                    <a:p>
                      <a:pPr algn="ctr"/>
                      <a:r>
                        <a:rPr lang="en-US" sz="1650" dirty="0">
                          <a:solidFill>
                            <a:srgbClr val="00B050"/>
                          </a:solidFill>
                          <a:latin typeface="Times New Roman" panose="02020603050405020304" pitchFamily="18" charset="0"/>
                          <a:cs typeface="Times New Roman" panose="02020603050405020304" pitchFamily="18" charset="0"/>
                        </a:rPr>
                        <a:t>authorize the use of vaccines for children 12-15 years old</a:t>
                      </a:r>
                    </a:p>
                  </a:txBody>
                  <a:tcPr anchor="ctr"/>
                </a:tc>
                <a:tc>
                  <a:txBody>
                    <a:bodyPr/>
                    <a:lstStyle/>
                    <a:p>
                      <a:pPr algn="ctr"/>
                      <a:r>
                        <a:rPr lang="en-US" sz="1650" dirty="0">
                          <a:solidFill>
                            <a:srgbClr val="FF0000"/>
                          </a:solidFill>
                          <a:latin typeface="Times New Roman" panose="02020603050405020304" pitchFamily="18" charset="0"/>
                          <a:cs typeface="Times New Roman" panose="02020603050405020304" pitchFamily="18" charset="0"/>
                        </a:rPr>
                        <a:t>Ban/limitation on exports of Covid-19 vaccines (Vaccine Distribution)</a:t>
                      </a:r>
                    </a:p>
                  </a:txBody>
                  <a:tcPr anchor="ctr"/>
                </a:tc>
                <a:extLst>
                  <a:ext uri="{0D108BD9-81ED-4DB2-BD59-A6C34878D82A}">
                    <a16:rowId xmlns:a16="http://schemas.microsoft.com/office/drawing/2014/main" val="2393395144"/>
                  </a:ext>
                </a:extLst>
              </a:tr>
              <a:tr h="565332">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BI</a:t>
                      </a:r>
                    </a:p>
                  </a:txBody>
                  <a:tcPr anchor="ctr"/>
                </a:tc>
                <a:tc>
                  <a:txBody>
                    <a:bodyPr/>
                    <a:lstStyle/>
                    <a:p>
                      <a:pPr algn="ctr"/>
                      <a:r>
                        <a:rPr lang="en-US" sz="1650" dirty="0">
                          <a:solidFill>
                            <a:srgbClr val="00B050"/>
                          </a:solidFill>
                          <a:latin typeface="Times New Roman" panose="02020603050405020304" pitchFamily="18" charset="0"/>
                          <a:cs typeface="Times New Roman" panose="02020603050405020304" pitchFamily="18" charset="0"/>
                        </a:rPr>
                        <a:t>US-EU Trade tariffs; carbon floor price; inflation rate; Covid 19</a:t>
                      </a: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50" b="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Covid vaccine problems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50" b="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&amp; economic downturn</a:t>
                      </a:r>
                      <a:endParaRPr lang="en-US" sz="1650" dirty="0">
                        <a:solidFill>
                          <a:srgbClr val="FF0000"/>
                        </a:solidFill>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21844"/>
                  </a:ext>
                </a:extLst>
              </a:tr>
              <a:tr h="426387">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TEMPO weekly</a:t>
                      </a:r>
                    </a:p>
                  </a:txBody>
                  <a:tcPr anchor="ctr"/>
                </a:tc>
                <a:tc>
                  <a:txBody>
                    <a:bodyPr/>
                    <a:lstStyle/>
                    <a:p>
                      <a:pPr algn="ctr"/>
                      <a:r>
                        <a:rPr lang="en-US" sz="1650" b="0" u="none" strike="noStrike" dirty="0">
                          <a:solidFill>
                            <a:srgbClr val="00B050"/>
                          </a:solidFill>
                          <a:effectLst/>
                          <a:latin typeface="Times New Roman" panose="02020603050405020304" pitchFamily="18" charset="0"/>
                          <a:cs typeface="Times New Roman" panose="02020603050405020304" pitchFamily="18" charset="0"/>
                        </a:rPr>
                        <a:t>EU data protection</a:t>
                      </a:r>
                      <a:endParaRPr lang="en-US" sz="1650" dirty="0">
                        <a:solidFill>
                          <a:srgbClr val="00B050"/>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50" dirty="0">
                          <a:solidFill>
                            <a:srgbClr val="FF0000"/>
                          </a:solidFill>
                          <a:latin typeface="Times New Roman" panose="02020603050405020304" pitchFamily="18" charset="0"/>
                          <a:cs typeface="Times New Roman" panose="02020603050405020304" pitchFamily="18" charset="0"/>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3469408"/>
                  </a:ext>
                </a:extLst>
              </a:tr>
              <a:tr h="426387">
                <a:tc vMerge="1">
                  <a:txBody>
                    <a:bodyPr/>
                    <a:lstStyle/>
                    <a:p>
                      <a:endParaRPr lang="en-US" dirty="0"/>
                    </a:p>
                  </a:txBody>
                  <a:tcPr/>
                </a:tc>
                <a:tc>
                  <a:txBody>
                    <a:bodyPr/>
                    <a:lstStyle/>
                    <a:p>
                      <a:r>
                        <a:rPr lang="en-US" sz="1650" b="1" i="1" dirty="0">
                          <a:latin typeface="Times New Roman" panose="02020603050405020304" pitchFamily="18" charset="0"/>
                          <a:cs typeface="Times New Roman" panose="02020603050405020304" pitchFamily="18" charset="0"/>
                        </a:rPr>
                        <a:t>Jakarta Post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50" b="0" u="none" strike="noStrike" dirty="0">
                          <a:solidFill>
                            <a:srgbClr val="00B050"/>
                          </a:solidFill>
                          <a:effectLst/>
                          <a:latin typeface="Times New Roman" panose="02020603050405020304" pitchFamily="18" charset="0"/>
                          <a:cs typeface="Times New Roman" panose="02020603050405020304" pitchFamily="18" charset="0"/>
                        </a:rPr>
                        <a:t>recovering from Covid19; Carbon market; economic growth</a:t>
                      </a:r>
                      <a:endParaRPr lang="en-US" sz="1650" b="0" i="0" u="none" strike="noStrike" dirty="0">
                        <a:solidFill>
                          <a:srgbClr val="00B050"/>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50" dirty="0">
                          <a:solidFill>
                            <a:srgbClr val="FF0000"/>
                          </a:solidFill>
                          <a:latin typeface="Times New Roman" panose="02020603050405020304" pitchFamily="18" charset="0"/>
                          <a:cs typeface="Times New Roman" panose="02020603050405020304" pitchFamily="18" charset="0"/>
                        </a:rPr>
                        <a:t>Covid 19 Vaccine Problems </a:t>
                      </a:r>
                    </a:p>
                  </a:txBody>
                  <a:tcPr anchor="ctr"/>
                </a:tc>
                <a:extLst>
                  <a:ext uri="{0D108BD9-81ED-4DB2-BD59-A6C34878D82A}">
                    <a16:rowId xmlns:a16="http://schemas.microsoft.com/office/drawing/2014/main" val="705458406"/>
                  </a:ext>
                </a:extLst>
              </a:tr>
            </a:tbl>
          </a:graphicData>
        </a:graphic>
      </p:graphicFrame>
    </p:spTree>
    <p:extLst>
      <p:ext uri="{BB962C8B-B14F-4D97-AF65-F5344CB8AC3E}">
        <p14:creationId xmlns:p14="http://schemas.microsoft.com/office/powerpoint/2010/main" val="168851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755376"/>
            <a:ext cx="8560904" cy="871468"/>
          </a:xfrm>
        </p:spPr>
        <p:txBody>
          <a:bodyPr>
            <a:noAutofit/>
          </a:bodyPr>
          <a:lstStyle/>
          <a:p>
            <a:pPr algn="ctr"/>
            <a:r>
              <a:rPr lang="en-MY" sz="3600" b="1" dirty="0">
                <a:solidFill>
                  <a:srgbClr val="FFC000"/>
                </a:solidFill>
                <a:latin typeface="Times New Roman" panose="02020603050405020304" pitchFamily="18" charset="0"/>
                <a:cs typeface="Times New Roman" panose="02020603050405020304" pitchFamily="18" charset="0"/>
              </a:rPr>
              <a:t>Indonesia’s Expectation on EU</a:t>
            </a:r>
            <a:endParaRPr lang="zh-HK" altLang="en-US" sz="36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2302151816"/>
              </p:ext>
            </p:extLst>
          </p:nvPr>
        </p:nvGraphicFramePr>
        <p:xfrm>
          <a:off x="291548" y="1582050"/>
          <a:ext cx="8441636" cy="4263923"/>
        </p:xfrm>
        <a:graphic>
          <a:graphicData uri="http://schemas.openxmlformats.org/drawingml/2006/table">
            <a:tbl>
              <a:tblPr>
                <a:tableStyleId>{00A15C55-8517-42AA-B614-E9B94910E393}</a:tableStyleId>
              </a:tblPr>
              <a:tblGrid>
                <a:gridCol w="1053548">
                  <a:extLst>
                    <a:ext uri="{9D8B030D-6E8A-4147-A177-3AD203B41FA5}">
                      <a16:colId xmlns:a16="http://schemas.microsoft.com/office/drawing/2014/main" val="592977212"/>
                    </a:ext>
                  </a:extLst>
                </a:gridCol>
                <a:gridCol w="3503322">
                  <a:extLst>
                    <a:ext uri="{9D8B030D-6E8A-4147-A177-3AD203B41FA5}">
                      <a16:colId xmlns:a16="http://schemas.microsoft.com/office/drawing/2014/main" val="1533911649"/>
                    </a:ext>
                  </a:extLst>
                </a:gridCol>
                <a:gridCol w="3884766">
                  <a:extLst>
                    <a:ext uri="{9D8B030D-6E8A-4147-A177-3AD203B41FA5}">
                      <a16:colId xmlns:a16="http://schemas.microsoft.com/office/drawing/2014/main" val="2570623223"/>
                    </a:ext>
                  </a:extLst>
                </a:gridCol>
              </a:tblGrid>
              <a:tr h="721284">
                <a:tc>
                  <a:txBody>
                    <a:bodyPr/>
                    <a:lstStyle/>
                    <a:p>
                      <a:pPr algn="l" fontAlgn="b"/>
                      <a:r>
                        <a:rPr lang="en-US" sz="2400"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2020 (6 expectation)</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2021 (24 expectations)</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725427"/>
                  </a:ext>
                </a:extLst>
              </a:tr>
              <a:tr h="1156957">
                <a:tc>
                  <a:txBody>
                    <a:bodyPr/>
                    <a:lstStyle/>
                    <a:p>
                      <a:pPr algn="l"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1</a:t>
                      </a:r>
                      <a:r>
                        <a:rPr lang="en-US" sz="2400" b="1" u="none" strike="noStrike" baseline="30000" dirty="0">
                          <a:solidFill>
                            <a:srgbClr val="FFC000"/>
                          </a:solidFill>
                          <a:effectLst/>
                          <a:latin typeface="Times New Roman" panose="02020603050405020304" pitchFamily="18" charset="0"/>
                          <a:cs typeface="Times New Roman" panose="02020603050405020304" pitchFamily="18" charset="0"/>
                        </a:rPr>
                        <a:t>st</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0" i="0" u="none" strike="noStrike" dirty="0">
                          <a:solidFill>
                            <a:srgbClr val="FFC000"/>
                          </a:solidFill>
                          <a:effectLst/>
                          <a:latin typeface="Times New Roman" panose="02020603050405020304" pitchFamily="18" charset="0"/>
                          <a:cs typeface="Times New Roman" panose="02020603050405020304" pitchFamily="18" charset="0"/>
                        </a:rPr>
                        <a:t>to end the trading disputes</a:t>
                      </a:r>
                    </a:p>
                  </a:txBody>
                  <a:tcPr marL="9525" marR="9525" marT="9525" marB="0" anchor="ctr"/>
                </a:tc>
                <a:tc>
                  <a:txBody>
                    <a:bodyPr/>
                    <a:lstStyle/>
                    <a:p>
                      <a:pPr algn="ctr" fontAlgn="b"/>
                      <a:r>
                        <a:rPr lang="en-US" sz="2000" b="0" i="0" u="none" strike="noStrike" dirty="0">
                          <a:solidFill>
                            <a:srgbClr val="FFC000"/>
                          </a:solidFill>
                          <a:effectLst/>
                          <a:latin typeface="Times New Roman" panose="02020603050405020304" pitchFamily="18" charset="0"/>
                          <a:cs typeface="Times New Roman" panose="02020603050405020304" pitchFamily="18" charset="0"/>
                        </a:rPr>
                        <a:t>to treat Indonesian palm oil fairly</a:t>
                      </a:r>
                    </a:p>
                  </a:txBody>
                  <a:tcPr marL="9525" marR="9525" marT="9525" marB="0" anchor="ctr"/>
                </a:tc>
                <a:extLst>
                  <a:ext uri="{0D108BD9-81ED-4DB2-BD59-A6C34878D82A}">
                    <a16:rowId xmlns:a16="http://schemas.microsoft.com/office/drawing/2014/main" val="2005773104"/>
                  </a:ext>
                </a:extLst>
              </a:tr>
              <a:tr h="1156957">
                <a:tc>
                  <a:txBody>
                    <a:bodyPr/>
                    <a:lstStyle/>
                    <a:p>
                      <a:pPr algn="l"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2</a:t>
                      </a:r>
                      <a:r>
                        <a:rPr lang="en-US" sz="2400" b="1" u="none" strike="noStrike" baseline="30000" dirty="0">
                          <a:solidFill>
                            <a:srgbClr val="FFC000"/>
                          </a:solidFill>
                          <a:effectLst/>
                          <a:latin typeface="Times New Roman" panose="02020603050405020304" pitchFamily="18" charset="0"/>
                          <a:cs typeface="Times New Roman" panose="02020603050405020304" pitchFamily="18" charset="0"/>
                        </a:rPr>
                        <a:t>nd</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0" i="0" u="none" strike="noStrike" dirty="0">
                          <a:solidFill>
                            <a:srgbClr val="FFC000"/>
                          </a:solidFill>
                          <a:effectLst/>
                          <a:latin typeface="Times New Roman" panose="02020603050405020304" pitchFamily="18" charset="0"/>
                          <a:cs typeface="Times New Roman" panose="02020603050405020304" pitchFamily="18" charset="0"/>
                        </a:rPr>
                        <a:t>Covid 19 aid</a:t>
                      </a:r>
                    </a:p>
                  </a:txBody>
                  <a:tcPr marL="9525" marR="9525" marT="9525" marB="0" anchor="ctr"/>
                </a:tc>
                <a:tc>
                  <a:txBody>
                    <a:bodyPr/>
                    <a:lstStyle/>
                    <a:p>
                      <a:pPr algn="ctr" fontAlgn="b"/>
                      <a:r>
                        <a:rPr lang="en-US" sz="2000" b="0" i="0" u="none" strike="noStrike" dirty="0">
                          <a:solidFill>
                            <a:srgbClr val="FFC000"/>
                          </a:solidFill>
                          <a:effectLst/>
                          <a:latin typeface="Times New Roman" panose="02020603050405020304" pitchFamily="18" charset="0"/>
                          <a:cs typeface="Times New Roman" panose="02020603050405020304" pitchFamily="18" charset="0"/>
                        </a:rPr>
                        <a:t>a reduction in regulatory and other barriers</a:t>
                      </a:r>
                    </a:p>
                  </a:txBody>
                  <a:tcPr marL="9525" marR="9525" marT="9525" marB="0" anchor="ctr"/>
                </a:tc>
                <a:extLst>
                  <a:ext uri="{0D108BD9-81ED-4DB2-BD59-A6C34878D82A}">
                    <a16:rowId xmlns:a16="http://schemas.microsoft.com/office/drawing/2014/main" val="1618941625"/>
                  </a:ext>
                </a:extLst>
              </a:tr>
              <a:tr h="1049644">
                <a:tc>
                  <a:txBody>
                    <a:bodyPr/>
                    <a:lstStyle/>
                    <a:p>
                      <a:pPr algn="l" fontAlgn="b"/>
                      <a:r>
                        <a:rPr lang="en-US" sz="2400" b="1" u="none" strike="noStrike" dirty="0">
                          <a:solidFill>
                            <a:srgbClr val="FFC000"/>
                          </a:solidFill>
                          <a:effectLst/>
                          <a:latin typeface="Times New Roman" panose="02020603050405020304" pitchFamily="18" charset="0"/>
                          <a:cs typeface="Times New Roman" panose="02020603050405020304" pitchFamily="18" charset="0"/>
                        </a:rPr>
                        <a:t>3</a:t>
                      </a:r>
                      <a:r>
                        <a:rPr lang="en-US" sz="2400" b="1" u="none" strike="noStrike" baseline="30000" dirty="0">
                          <a:solidFill>
                            <a:srgbClr val="FFC000"/>
                          </a:solidFill>
                          <a:effectLst/>
                          <a:latin typeface="Times New Roman" panose="02020603050405020304" pitchFamily="18" charset="0"/>
                          <a:cs typeface="Times New Roman" panose="02020603050405020304" pitchFamily="18" charset="0"/>
                        </a:rPr>
                        <a:t>rd</a:t>
                      </a:r>
                      <a:r>
                        <a:rPr lang="en-US" sz="24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FFC000"/>
                          </a:solidFill>
                          <a:effectLst/>
                          <a:latin typeface="Times New Roman" panose="02020603050405020304" pitchFamily="18" charset="0"/>
                          <a:cs typeface="Times New Roman" panose="02020603050405020304" pitchFamily="18" charset="0"/>
                        </a:rPr>
                        <a:t>tackling Islamophobia in Europe</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FFC000"/>
                          </a:solidFill>
                          <a:effectLst/>
                          <a:latin typeface="Times New Roman" panose="02020603050405020304" pitchFamily="18" charset="0"/>
                          <a:cs typeface="Times New Roman" panose="02020603050405020304" pitchFamily="18" charset="0"/>
                        </a:rPr>
                        <a:t>comprehensive review of vegetable oils within the framework of the Sustainable Development Goals (SDGs)</a:t>
                      </a:r>
                    </a:p>
                  </a:txBody>
                  <a:tcPr marL="9525" marR="9525" marT="9525" marB="0" anchor="ct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366717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653419"/>
            <a:ext cx="8560904" cy="871468"/>
          </a:xfrm>
        </p:spPr>
        <p:txBody>
          <a:bodyPr>
            <a:noAutofit/>
          </a:bodyPr>
          <a:lstStyle/>
          <a:p>
            <a:pPr algn="ctr"/>
            <a:r>
              <a:rPr lang="en-MY" sz="3600" b="1" dirty="0">
                <a:solidFill>
                  <a:srgbClr val="0070C0"/>
                </a:solidFill>
                <a:latin typeface="Times New Roman" panose="02020603050405020304" pitchFamily="18" charset="0"/>
                <a:cs typeface="Times New Roman" panose="02020603050405020304" pitchFamily="18" charset="0"/>
              </a:rPr>
              <a:t>Reported EU’s self-expectation</a:t>
            </a:r>
            <a:endParaRPr lang="zh-HK"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BCC62C3C-6A94-4146-A2A4-F80B8019F005}"/>
              </a:ext>
            </a:extLst>
          </p:cNvPr>
          <p:cNvGraphicFramePr>
            <a:graphicFrameLocks noGrp="1"/>
          </p:cNvGraphicFramePr>
          <p:nvPr>
            <p:ph idx="1"/>
            <p:extLst>
              <p:ext uri="{D42A27DB-BD31-4B8C-83A1-F6EECF244321}">
                <p14:modId xmlns:p14="http://schemas.microsoft.com/office/powerpoint/2010/main" val="2456507756"/>
              </p:ext>
            </p:extLst>
          </p:nvPr>
        </p:nvGraphicFramePr>
        <p:xfrm>
          <a:off x="291548" y="1626844"/>
          <a:ext cx="8441636" cy="4457611"/>
        </p:xfrm>
        <a:graphic>
          <a:graphicData uri="http://schemas.openxmlformats.org/drawingml/2006/table">
            <a:tbl>
              <a:tblPr>
                <a:tableStyleId>{5C22544A-7EE6-4342-B048-85BDC9FD1C3A}</a:tableStyleId>
              </a:tblPr>
              <a:tblGrid>
                <a:gridCol w="1053548">
                  <a:extLst>
                    <a:ext uri="{9D8B030D-6E8A-4147-A177-3AD203B41FA5}">
                      <a16:colId xmlns:a16="http://schemas.microsoft.com/office/drawing/2014/main" val="592977212"/>
                    </a:ext>
                  </a:extLst>
                </a:gridCol>
                <a:gridCol w="3503322">
                  <a:extLst>
                    <a:ext uri="{9D8B030D-6E8A-4147-A177-3AD203B41FA5}">
                      <a16:colId xmlns:a16="http://schemas.microsoft.com/office/drawing/2014/main" val="1533911649"/>
                    </a:ext>
                  </a:extLst>
                </a:gridCol>
                <a:gridCol w="3884766">
                  <a:extLst>
                    <a:ext uri="{9D8B030D-6E8A-4147-A177-3AD203B41FA5}">
                      <a16:colId xmlns:a16="http://schemas.microsoft.com/office/drawing/2014/main" val="2570623223"/>
                    </a:ext>
                  </a:extLst>
                </a:gridCol>
              </a:tblGrid>
              <a:tr h="721284">
                <a:tc>
                  <a:txBody>
                    <a:bodyPr/>
                    <a:lstStyle/>
                    <a:p>
                      <a:pPr algn="l" fontAlgn="b"/>
                      <a:r>
                        <a:rPr lang="en-US" sz="2400"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2020 </a:t>
                      </a:r>
                      <a:r>
                        <a:rPr lang="en-US" sz="2400" b="1" u="none" strike="noStrike">
                          <a:solidFill>
                            <a:srgbClr val="0070C0"/>
                          </a:solidFill>
                          <a:effectLst/>
                          <a:latin typeface="Times New Roman" panose="02020603050405020304" pitchFamily="18" charset="0"/>
                          <a:cs typeface="Times New Roman" panose="02020603050405020304" pitchFamily="18" charset="0"/>
                        </a:rPr>
                        <a:t>(56 </a:t>
                      </a:r>
                      <a:r>
                        <a:rPr lang="en-US" sz="2400" b="1" u="none" strike="noStrike" dirty="0">
                          <a:solidFill>
                            <a:srgbClr val="0070C0"/>
                          </a:solidFill>
                          <a:effectLst/>
                          <a:latin typeface="Times New Roman" panose="02020603050405020304" pitchFamily="18" charset="0"/>
                          <a:cs typeface="Times New Roman" panose="02020603050405020304" pitchFamily="18" charset="0"/>
                        </a:rPr>
                        <a:t>expectations)</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2021 (100 expectations)</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725427"/>
                  </a:ext>
                </a:extLst>
              </a:tr>
              <a:tr h="1156957">
                <a:tc>
                  <a:txBody>
                    <a:bodyPr/>
                    <a:lstStyle/>
                    <a:p>
                      <a:pPr algn="l"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1</a:t>
                      </a:r>
                      <a:r>
                        <a:rPr lang="en-US" sz="2400" b="1" u="none" strike="noStrike" baseline="30000" dirty="0">
                          <a:solidFill>
                            <a:srgbClr val="0070C0"/>
                          </a:solidFill>
                          <a:effectLst/>
                          <a:latin typeface="Times New Roman" panose="02020603050405020304" pitchFamily="18" charset="0"/>
                          <a:cs typeface="Times New Roman" panose="02020603050405020304" pitchFamily="18" charset="0"/>
                        </a:rPr>
                        <a:t>st</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0" i="0" u="none" strike="noStrike" dirty="0">
                          <a:solidFill>
                            <a:srgbClr val="0070C0"/>
                          </a:solidFill>
                          <a:effectLst/>
                          <a:latin typeface="Times New Roman" panose="02020603050405020304" pitchFamily="18" charset="0"/>
                          <a:cs typeface="Times New Roman" panose="02020603050405020304" pitchFamily="18" charset="0"/>
                        </a:rPr>
                        <a:t>EU MS should help each other in economic crisis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70C0"/>
                          </a:solidFill>
                          <a:effectLst/>
                          <a:latin typeface="Times New Roman" panose="02020603050405020304" pitchFamily="18" charset="0"/>
                          <a:cs typeface="Times New Roman" panose="02020603050405020304" pitchFamily="18" charset="0"/>
                        </a:rPr>
                        <a:t>Strengthening the EU's presence in the World </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05773104"/>
                  </a:ext>
                </a:extLst>
              </a:tr>
              <a:tr h="1156957">
                <a:tc>
                  <a:txBody>
                    <a:bodyPr/>
                    <a:lstStyle/>
                    <a:p>
                      <a:pPr algn="l"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2</a:t>
                      </a:r>
                      <a:r>
                        <a:rPr lang="en-US" sz="2400" b="1" u="none" strike="noStrike" baseline="30000" dirty="0">
                          <a:solidFill>
                            <a:srgbClr val="0070C0"/>
                          </a:solidFill>
                          <a:effectLst/>
                          <a:latin typeface="Times New Roman" panose="02020603050405020304" pitchFamily="18" charset="0"/>
                          <a:cs typeface="Times New Roman" panose="02020603050405020304" pitchFamily="18" charset="0"/>
                        </a:rPr>
                        <a:t>nd</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400" b="0" i="0" u="none" strike="noStrike" dirty="0">
                          <a:solidFill>
                            <a:srgbClr val="0070C0"/>
                          </a:solidFill>
                          <a:effectLst/>
                          <a:latin typeface="Times New Roman" panose="02020603050405020304" pitchFamily="18" charset="0"/>
                          <a:cs typeface="Times New Roman" panose="02020603050405020304" pitchFamily="18" charset="0"/>
                        </a:rPr>
                        <a:t>to decrease the burden of EU health system</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70C0"/>
                          </a:solidFill>
                          <a:effectLst/>
                          <a:latin typeface="Times New Roman" panose="02020603050405020304" pitchFamily="18" charset="0"/>
                          <a:cs typeface="Times New Roman" panose="02020603050405020304" pitchFamily="18" charset="0"/>
                        </a:rPr>
                        <a:t>To protect EU economy</a:t>
                      </a:r>
                    </a:p>
                  </a:txBody>
                  <a:tcPr marL="9525" marR="9525" marT="9525" marB="0" anchor="ctr"/>
                </a:tc>
                <a:extLst>
                  <a:ext uri="{0D108BD9-81ED-4DB2-BD59-A6C34878D82A}">
                    <a16:rowId xmlns:a16="http://schemas.microsoft.com/office/drawing/2014/main" val="1618941625"/>
                  </a:ext>
                </a:extLst>
              </a:tr>
              <a:tr h="1049644">
                <a:tc>
                  <a:txBody>
                    <a:bodyPr/>
                    <a:lstStyle/>
                    <a:p>
                      <a:pPr algn="l" fontAlgn="b"/>
                      <a:r>
                        <a:rPr lang="en-US" sz="2400" b="1" u="none" strike="noStrike" dirty="0">
                          <a:solidFill>
                            <a:srgbClr val="0070C0"/>
                          </a:solidFill>
                          <a:effectLst/>
                          <a:latin typeface="Times New Roman" panose="02020603050405020304" pitchFamily="18" charset="0"/>
                          <a:cs typeface="Times New Roman" panose="02020603050405020304" pitchFamily="18" charset="0"/>
                        </a:rPr>
                        <a:t>3</a:t>
                      </a:r>
                      <a:r>
                        <a:rPr lang="en-US" sz="2400" b="1" u="none" strike="noStrike" baseline="30000" dirty="0">
                          <a:solidFill>
                            <a:srgbClr val="0070C0"/>
                          </a:solidFill>
                          <a:effectLst/>
                          <a:latin typeface="Times New Roman" panose="02020603050405020304" pitchFamily="18" charset="0"/>
                          <a:cs typeface="Times New Roman" panose="02020603050405020304" pitchFamily="18" charset="0"/>
                        </a:rPr>
                        <a:t>rd</a:t>
                      </a:r>
                      <a:r>
                        <a:rPr lang="en-US" sz="2400" b="1" u="none" strike="noStrike" dirty="0">
                          <a:solidFill>
                            <a:srgbClr val="0070C0"/>
                          </a:solidFill>
                          <a:effectLst/>
                          <a:latin typeface="Times New Roman" panose="02020603050405020304" pitchFamily="18" charset="0"/>
                          <a:cs typeface="Times New Roman" panose="02020603050405020304" pitchFamily="18" charset="0"/>
                        </a:rPr>
                        <a:t> </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70C0"/>
                          </a:solidFill>
                          <a:effectLst/>
                          <a:latin typeface="Times New Roman" panose="02020603050405020304" pitchFamily="18" charset="0"/>
                          <a:cs typeface="Times New Roman" panose="02020603050405020304" pitchFamily="18" charset="0"/>
                        </a:rPr>
                        <a:t>committed to human rights and the rule of law (Palestine/Israel disputes)</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70C0"/>
                          </a:solidFill>
                          <a:effectLst/>
                          <a:latin typeface="Times New Roman" panose="02020603050405020304" pitchFamily="18" charset="0"/>
                          <a:cs typeface="Times New Roman" panose="02020603050405020304" pitchFamily="18" charset="0"/>
                        </a:rPr>
                        <a:t>to accelerate vaccine distribution </a:t>
                      </a:r>
                    </a:p>
                  </a:txBody>
                  <a:tcPr marL="9525" marR="9525" marT="9525" marB="0" anchor="ctr"/>
                </a:tc>
                <a:extLst>
                  <a:ext uri="{0D108BD9-81ED-4DB2-BD59-A6C34878D82A}">
                    <a16:rowId xmlns:a16="http://schemas.microsoft.com/office/drawing/2014/main" val="702359937"/>
                  </a:ext>
                </a:extLst>
              </a:tr>
            </a:tbl>
          </a:graphicData>
        </a:graphic>
      </p:graphicFrame>
    </p:spTree>
    <p:extLst>
      <p:ext uri="{BB962C8B-B14F-4D97-AF65-F5344CB8AC3E}">
        <p14:creationId xmlns:p14="http://schemas.microsoft.com/office/powerpoint/2010/main" val="391949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334713"/>
            <a:ext cx="8560904" cy="1018003"/>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Visual images of EU (2020)</a:t>
            </a:r>
            <a:endParaRPr lang="zh-HK" altLang="en-US" sz="4000" b="1" dirty="0">
              <a:solidFill>
                <a:srgbClr val="00206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264FC63-D1C3-240B-AA64-EA76F85FA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3" y="3983946"/>
            <a:ext cx="5152467" cy="2539342"/>
          </a:xfrm>
          <a:prstGeom prst="rect">
            <a:avLst/>
          </a:prstGeom>
        </p:spPr>
      </p:pic>
      <p:pic>
        <p:nvPicPr>
          <p:cNvPr id="7" name="Content Placeholder 6">
            <a:extLst>
              <a:ext uri="{FF2B5EF4-FFF2-40B4-BE49-F238E27FC236}">
                <a16:creationId xmlns:a16="http://schemas.microsoft.com/office/drawing/2014/main" id="{7E5C8E8C-8408-EE9F-B137-CBFAEF38A194}"/>
              </a:ext>
            </a:extLst>
          </p:cNvPr>
          <p:cNvPicPr>
            <a:picLocks noGrp="1" noChangeAspect="1"/>
          </p:cNvPicPr>
          <p:nvPr>
            <p:ph idx="1"/>
          </p:nvPr>
        </p:nvPicPr>
        <p:blipFill>
          <a:blip r:embed="rId3"/>
          <a:stretch>
            <a:fillRect/>
          </a:stretch>
        </p:blipFill>
        <p:spPr>
          <a:xfrm>
            <a:off x="211103" y="1315850"/>
            <a:ext cx="4976488" cy="2704962"/>
          </a:xfrm>
        </p:spPr>
      </p:pic>
      <p:pic>
        <p:nvPicPr>
          <p:cNvPr id="10" name="Picture 9">
            <a:extLst>
              <a:ext uri="{FF2B5EF4-FFF2-40B4-BE49-F238E27FC236}">
                <a16:creationId xmlns:a16="http://schemas.microsoft.com/office/drawing/2014/main" id="{50682361-0517-6A21-4C33-CB1351EE5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488" y="2418575"/>
            <a:ext cx="3842409" cy="2253264"/>
          </a:xfrm>
          <a:prstGeom prst="rect">
            <a:avLst/>
          </a:prstGeom>
        </p:spPr>
      </p:pic>
    </p:spTree>
    <p:extLst>
      <p:ext uri="{BB962C8B-B14F-4D97-AF65-F5344CB8AC3E}">
        <p14:creationId xmlns:p14="http://schemas.microsoft.com/office/powerpoint/2010/main" val="2526111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B0799C-F3A7-AAF8-6CC0-F00DFA8E7EDD}"/>
              </a:ext>
            </a:extLst>
          </p:cNvPr>
          <p:cNvPicPr>
            <a:picLocks noChangeAspect="1"/>
          </p:cNvPicPr>
          <p:nvPr/>
        </p:nvPicPr>
        <p:blipFill>
          <a:blip r:embed="rId2"/>
          <a:stretch>
            <a:fillRect/>
          </a:stretch>
        </p:blipFill>
        <p:spPr>
          <a:xfrm>
            <a:off x="479135" y="1199755"/>
            <a:ext cx="8185729" cy="2299800"/>
          </a:xfrm>
          <a:prstGeom prst="rect">
            <a:avLst/>
          </a:prstGeom>
        </p:spPr>
      </p:pic>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291548" y="194580"/>
            <a:ext cx="8560904" cy="1018003"/>
          </a:xfrm>
        </p:spPr>
        <p:txBody>
          <a:bodyPr>
            <a:noAutofit/>
          </a:bodyPr>
          <a:lstStyle/>
          <a:p>
            <a:pPr algn="ctr"/>
            <a:r>
              <a:rPr lang="en-MY" sz="4000" b="1" dirty="0">
                <a:solidFill>
                  <a:srgbClr val="002060"/>
                </a:solidFill>
                <a:latin typeface="Times New Roman" panose="02020603050405020304" pitchFamily="18" charset="0"/>
                <a:cs typeface="Times New Roman" panose="02020603050405020304" pitchFamily="18" charset="0"/>
              </a:rPr>
              <a:t>Visual images of EU (2021)</a:t>
            </a:r>
            <a:endParaRPr lang="zh-HK" altLang="en-US" sz="4000" b="1" dirty="0">
              <a:solidFill>
                <a:srgbClr val="00206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7ED21191-FC12-2303-E558-AAA57BD2D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062" y="3057100"/>
            <a:ext cx="4789072" cy="3416872"/>
          </a:xfrm>
          <a:prstGeom prst="rect">
            <a:avLst/>
          </a:prstGeom>
        </p:spPr>
      </p:pic>
      <p:pic>
        <p:nvPicPr>
          <p:cNvPr id="6" name="Picture 5">
            <a:extLst>
              <a:ext uri="{FF2B5EF4-FFF2-40B4-BE49-F238E27FC236}">
                <a16:creationId xmlns:a16="http://schemas.microsoft.com/office/drawing/2014/main" id="{63801A46-D5BE-8F62-EE57-79B2B443DAA4}"/>
              </a:ext>
            </a:extLst>
          </p:cNvPr>
          <p:cNvPicPr>
            <a:picLocks noChangeAspect="1"/>
          </p:cNvPicPr>
          <p:nvPr/>
        </p:nvPicPr>
        <p:blipFill>
          <a:blip r:embed="rId4"/>
          <a:stretch>
            <a:fillRect/>
          </a:stretch>
        </p:blipFill>
        <p:spPr>
          <a:xfrm>
            <a:off x="260599" y="3246549"/>
            <a:ext cx="5073600" cy="3234420"/>
          </a:xfrm>
          <a:prstGeom prst="rect">
            <a:avLst/>
          </a:prstGeom>
        </p:spPr>
      </p:pic>
    </p:spTree>
    <p:extLst>
      <p:ext uri="{BB962C8B-B14F-4D97-AF65-F5344CB8AC3E}">
        <p14:creationId xmlns:p14="http://schemas.microsoft.com/office/powerpoint/2010/main" val="1808513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7000" b="-20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628650" y="482022"/>
            <a:ext cx="7886700" cy="827569"/>
          </a:xfrm>
        </p:spPr>
        <p:txBody>
          <a:bodyPr>
            <a:noAutofit/>
          </a:bodyPr>
          <a:lstStyle/>
          <a:p>
            <a:pPr algn="ctr"/>
            <a:r>
              <a:rPr lang="en-MY" b="1" dirty="0">
                <a:solidFill>
                  <a:srgbClr val="002060"/>
                </a:solidFill>
                <a:latin typeface="Times New Roman" panose="02020603050405020304" pitchFamily="18" charset="0"/>
                <a:cs typeface="Times New Roman" panose="02020603050405020304" pitchFamily="18" charset="0"/>
              </a:rPr>
              <a:t>Conclusions</a:t>
            </a:r>
            <a:endParaRPr lang="zh-HK" altLang="en-US"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6D34884-4A27-46E5-8983-28C67D06E7A9}"/>
              </a:ext>
            </a:extLst>
          </p:cNvPr>
          <p:cNvSpPr>
            <a:spLocks noGrp="1"/>
          </p:cNvSpPr>
          <p:nvPr>
            <p:ph idx="1"/>
          </p:nvPr>
        </p:nvSpPr>
        <p:spPr>
          <a:xfrm>
            <a:off x="735064" y="1309591"/>
            <a:ext cx="7886700" cy="2817056"/>
          </a:xfrm>
        </p:spPr>
        <p:txBody>
          <a:bodyPr>
            <a:noAutofit/>
          </a:bodyPr>
          <a:lstStyle/>
          <a:p>
            <a:pPr marL="514350" indent="-514350" algn="just">
              <a:buFont typeface="+mj-lt"/>
              <a:buAutoNum type="arabicPeriod"/>
            </a:pPr>
            <a:r>
              <a:rPr lang="en-MY" sz="2500" b="1" dirty="0">
                <a:solidFill>
                  <a:srgbClr val="002060"/>
                </a:solidFill>
                <a:latin typeface="Times New Roman" panose="02020603050405020304" pitchFamily="18" charset="0"/>
                <a:cs typeface="Times New Roman" panose="02020603050405020304" pitchFamily="18" charset="0"/>
              </a:rPr>
              <a:t>EU has been a visible actor, but not prominent </a:t>
            </a:r>
          </a:p>
          <a:p>
            <a:pPr marL="514350" indent="-514350" algn="just">
              <a:buFont typeface="+mj-lt"/>
              <a:buAutoNum type="arabicPeriod"/>
            </a:pPr>
            <a:r>
              <a:rPr lang="en-MY" sz="2500" b="1" dirty="0">
                <a:solidFill>
                  <a:srgbClr val="002060"/>
                </a:solidFill>
                <a:latin typeface="Times New Roman" panose="02020603050405020304" pitchFamily="18" charset="0"/>
                <a:cs typeface="Times New Roman" panose="02020603050405020304" pitchFamily="18" charset="0"/>
              </a:rPr>
              <a:t>Indonesia’s attention on EU has grown between 2020 and 2021 but not significant</a:t>
            </a:r>
          </a:p>
          <a:p>
            <a:pPr marL="514350" indent="-514350" algn="just">
              <a:buFont typeface="+mj-lt"/>
              <a:buAutoNum type="arabicPeriod"/>
            </a:pPr>
            <a:r>
              <a:rPr lang="en-MY" sz="2500" b="1" dirty="0">
                <a:solidFill>
                  <a:srgbClr val="002060"/>
                </a:solidFill>
                <a:latin typeface="Times New Roman" panose="02020603050405020304" pitchFamily="18" charset="0"/>
                <a:cs typeface="Times New Roman" panose="02020603050405020304" pitchFamily="18" charset="0"/>
              </a:rPr>
              <a:t>The Jakarta Post has been the most interested in reporting the EU</a:t>
            </a:r>
          </a:p>
          <a:p>
            <a:pPr marL="514350" indent="-514350" algn="just">
              <a:buFont typeface="+mj-lt"/>
              <a:buAutoNum type="arabicPeriod"/>
            </a:pPr>
            <a:r>
              <a:rPr lang="en-MY" sz="2500" b="1" dirty="0">
                <a:solidFill>
                  <a:srgbClr val="002060"/>
                </a:solidFill>
                <a:latin typeface="Times New Roman" panose="02020603050405020304" pitchFamily="18" charset="0"/>
                <a:cs typeface="Times New Roman" panose="02020603050405020304" pitchFamily="18" charset="0"/>
              </a:rPr>
              <a:t>Shadow of Covid19 raised significant from 2020 to 2021</a:t>
            </a:r>
          </a:p>
          <a:p>
            <a:pPr marL="514350" indent="-514350" algn="just">
              <a:buFont typeface="+mj-lt"/>
              <a:buAutoNum type="arabicPeriod"/>
            </a:pPr>
            <a:r>
              <a:rPr lang="en-MY" sz="2500" b="1" dirty="0">
                <a:solidFill>
                  <a:srgbClr val="002060"/>
                </a:solidFill>
                <a:latin typeface="Times New Roman" panose="02020603050405020304" pitchFamily="18" charset="0"/>
                <a:cs typeface="Times New Roman" panose="02020603050405020304" pitchFamily="18" charset="0"/>
              </a:rPr>
              <a:t>The Indonesian press is NOT interested in Brexit.</a:t>
            </a:r>
          </a:p>
          <a:p>
            <a:pPr marL="514350" indent="-514350" algn="just">
              <a:buFont typeface="+mj-lt"/>
              <a:buAutoNum type="arabicPeriod"/>
            </a:pPr>
            <a:r>
              <a:rPr lang="en-MY" sz="2500" b="1" dirty="0">
                <a:solidFill>
                  <a:srgbClr val="002060"/>
                </a:solidFill>
                <a:latin typeface="Times New Roman" panose="02020603050405020304" pitchFamily="18" charset="0"/>
                <a:cs typeface="Times New Roman" panose="02020603050405020304" pitchFamily="18" charset="0"/>
              </a:rPr>
              <a:t>EU appeared rarely in local-context, and these news stories always featured EU only as a minor actor, among which the most concerned issue was Indonesian palm oil export to Europe.</a:t>
            </a:r>
          </a:p>
          <a:p>
            <a:pPr marL="514350" indent="-514350" algn="just">
              <a:buFont typeface="+mj-lt"/>
              <a:buAutoNum type="arabicPeriod"/>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MY"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09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7000" b="-20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A9AADB-C974-48D6-8C98-153DFF34CB32}"/>
              </a:ext>
            </a:extLst>
          </p:cNvPr>
          <p:cNvSpPr>
            <a:spLocks noGrp="1"/>
          </p:cNvSpPr>
          <p:nvPr>
            <p:ph type="title"/>
          </p:nvPr>
        </p:nvSpPr>
        <p:spPr>
          <a:xfrm>
            <a:off x="628649" y="669927"/>
            <a:ext cx="7886700" cy="642040"/>
          </a:xfrm>
        </p:spPr>
        <p:txBody>
          <a:bodyPr>
            <a:noAutofit/>
          </a:bodyPr>
          <a:lstStyle/>
          <a:p>
            <a:pPr algn="ctr"/>
            <a:r>
              <a:rPr lang="en-MY" sz="3800" b="1" dirty="0">
                <a:solidFill>
                  <a:srgbClr val="002060"/>
                </a:solidFill>
                <a:latin typeface="Times New Roman" panose="02020603050405020304" pitchFamily="18" charset="0"/>
                <a:cs typeface="Times New Roman" panose="02020603050405020304" pitchFamily="18" charset="0"/>
              </a:rPr>
              <a:t>Conclusions (2)</a:t>
            </a:r>
            <a:endParaRPr lang="zh-HK" altLang="en-US" sz="3800"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6D34884-4A27-46E5-8983-28C67D06E7A9}"/>
              </a:ext>
            </a:extLst>
          </p:cNvPr>
          <p:cNvSpPr>
            <a:spLocks noGrp="1"/>
          </p:cNvSpPr>
          <p:nvPr>
            <p:ph idx="1"/>
          </p:nvPr>
        </p:nvSpPr>
        <p:spPr>
          <a:xfrm>
            <a:off x="463411" y="1448445"/>
            <a:ext cx="8407634" cy="2835967"/>
          </a:xfrm>
        </p:spPr>
        <p:txBody>
          <a:bodyPr>
            <a:noAutofit/>
          </a:bodyPr>
          <a:lstStyle/>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Extra-EU action was found more in 2021 compared to 2020, but the raise is not significant.</a:t>
            </a:r>
          </a:p>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For intra-EU actions, Indonesian press focused on the Covid-hit economy and the health care issues especially vaccines. These reportage was mostly in negative tones. In 2021, the focus shifted to measures related to Covid recovery and economic measures.</a:t>
            </a:r>
          </a:p>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For extra-EU actions, stories circulated in Covid vaccine aid, EU political actions globally, and trade agreements. These were mostly reported in neutral tone.</a:t>
            </a:r>
          </a:p>
          <a:p>
            <a:pPr marL="514350" indent="-514350" algn="just">
              <a:buFont typeface="+mj-lt"/>
              <a:buAutoNum type="arabicPeriod" startAt="7"/>
            </a:pPr>
            <a:r>
              <a:rPr lang="en-MY" sz="2500" b="1" dirty="0">
                <a:solidFill>
                  <a:srgbClr val="002060"/>
                </a:solidFill>
                <a:latin typeface="Times New Roman" panose="02020603050405020304" pitchFamily="18" charset="0"/>
                <a:cs typeface="Times New Roman" panose="02020603050405020304" pitchFamily="18" charset="0"/>
              </a:rPr>
              <a:t>Indonesia's expectations of the EU tend to be low in both years, focusing on bilateral EU-Indonesia relations</a:t>
            </a: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mj-lt"/>
              <a:buAutoNum type="arabicPeriod" startAt="7"/>
            </a:pPr>
            <a:endParaRPr lang="en-MY"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39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664227" y="602604"/>
            <a:ext cx="3900690" cy="1323439"/>
          </a:xfrm>
          <a:prstGeom prst="rect">
            <a:avLst/>
          </a:prstGeom>
          <a:noFill/>
        </p:spPr>
        <p:txBody>
          <a:bodyPr wrap="square" rtlCol="0">
            <a:spAutoFit/>
          </a:bodyPr>
          <a:lstStyle/>
          <a:p>
            <a:pPr algn="ctr"/>
            <a:r>
              <a:rPr lang="en-US" sz="4000" dirty="0">
                <a:solidFill>
                  <a:srgbClr val="002060"/>
                </a:solidFill>
              </a:rPr>
              <a:t>2. Monitored Press in Indonesia</a:t>
            </a:r>
            <a:endParaRPr lang="en-US" sz="4000" dirty="0">
              <a:solidFill>
                <a:srgbClr val="002060"/>
              </a:solidFill>
              <a:latin typeface="Bebas Neue" panose="020B0606020202050201" pitchFamily="34" charset="0"/>
            </a:endParaRPr>
          </a:p>
        </p:txBody>
      </p:sp>
      <p:pic>
        <p:nvPicPr>
          <p:cNvPr id="9" name="Picture 8" descr="A picture containing text, newspaper&#10;&#10;Description automatically generated">
            <a:extLst>
              <a:ext uri="{FF2B5EF4-FFF2-40B4-BE49-F238E27FC236}">
                <a16:creationId xmlns:a16="http://schemas.microsoft.com/office/drawing/2014/main" id="{6FB8DFDD-AF0C-4A93-AF56-C7C70202D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8" y="231326"/>
            <a:ext cx="2688172" cy="4290464"/>
          </a:xfrm>
          <a:prstGeom prst="rect">
            <a:avLst/>
          </a:prstGeom>
        </p:spPr>
      </p:pic>
      <p:pic>
        <p:nvPicPr>
          <p:cNvPr id="15" name="Picture 14" descr="A picture containing man, music, text&#10;&#10;Description automatically generated">
            <a:extLst>
              <a:ext uri="{FF2B5EF4-FFF2-40B4-BE49-F238E27FC236}">
                <a16:creationId xmlns:a16="http://schemas.microsoft.com/office/drawing/2014/main" id="{72297366-AD57-439E-886B-0B22F30C1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849" y="231326"/>
            <a:ext cx="2550020" cy="3389435"/>
          </a:xfrm>
          <a:prstGeom prst="rect">
            <a:avLst/>
          </a:prstGeom>
        </p:spPr>
      </p:pic>
      <p:sp>
        <p:nvSpPr>
          <p:cNvPr id="2" name="Slide Number Placeholder 1">
            <a:extLst>
              <a:ext uri="{FF2B5EF4-FFF2-40B4-BE49-F238E27FC236}">
                <a16:creationId xmlns:a16="http://schemas.microsoft.com/office/drawing/2014/main" id="{911140DA-01F9-45EB-9C0E-E31FE988C364}"/>
              </a:ext>
            </a:extLst>
          </p:cNvPr>
          <p:cNvSpPr>
            <a:spLocks noGrp="1"/>
          </p:cNvSpPr>
          <p:nvPr>
            <p:ph type="sldNum" sz="quarter" idx="12"/>
          </p:nvPr>
        </p:nvSpPr>
        <p:spPr/>
        <p:txBody>
          <a:bodyPr/>
          <a:lstStyle/>
          <a:p>
            <a:fld id="{1D8DC15C-5319-43A0-8A01-B778B9B00ACD}" type="slidenum">
              <a:rPr lang="en-IN" smtClean="0"/>
              <a:t>4</a:t>
            </a:fld>
            <a:endParaRPr lang="en-IN"/>
          </a:p>
        </p:txBody>
      </p:sp>
      <p:pic>
        <p:nvPicPr>
          <p:cNvPr id="13" name="Picture 12" descr="A close up of a newspaper&#10;&#10;Description automatically generated">
            <a:extLst>
              <a:ext uri="{FF2B5EF4-FFF2-40B4-BE49-F238E27FC236}">
                <a16:creationId xmlns:a16="http://schemas.microsoft.com/office/drawing/2014/main" id="{3D646D63-A808-4427-AA06-78ED96D65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738" y="2242926"/>
            <a:ext cx="2248866" cy="3974904"/>
          </a:xfrm>
          <a:prstGeom prst="rect">
            <a:avLst/>
          </a:prstGeom>
        </p:spPr>
      </p:pic>
      <p:pic>
        <p:nvPicPr>
          <p:cNvPr id="8" name="Picture 2" descr="Hasil gambar untuk republika newspaper">
            <a:extLst>
              <a:ext uri="{FF2B5EF4-FFF2-40B4-BE49-F238E27FC236}">
                <a16:creationId xmlns:a16="http://schemas.microsoft.com/office/drawing/2014/main" id="{A6346ED3-CAB4-4236-938A-3F7E6C8B2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27" y="2830902"/>
            <a:ext cx="2836589" cy="37821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newspaper&#10;&#10;Description automatically generated">
            <a:extLst>
              <a:ext uri="{FF2B5EF4-FFF2-40B4-BE49-F238E27FC236}">
                <a16:creationId xmlns:a16="http://schemas.microsoft.com/office/drawing/2014/main" id="{791D4FA9-E44D-4B22-A736-3B1BE60AB5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707" y="2504740"/>
            <a:ext cx="2248866" cy="4121934"/>
          </a:xfrm>
          <a:prstGeom prst="rect">
            <a:avLst/>
          </a:prstGeom>
        </p:spPr>
      </p:pic>
    </p:spTree>
    <p:extLst>
      <p:ext uri="{BB962C8B-B14F-4D97-AF65-F5344CB8AC3E}">
        <p14:creationId xmlns:p14="http://schemas.microsoft.com/office/powerpoint/2010/main" val="29506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140DA-01F9-45EB-9C0E-E31FE988C364}"/>
              </a:ext>
            </a:extLst>
          </p:cNvPr>
          <p:cNvSpPr>
            <a:spLocks noGrp="1"/>
          </p:cNvSpPr>
          <p:nvPr>
            <p:ph type="sldNum" sz="quarter" idx="12"/>
          </p:nvPr>
        </p:nvSpPr>
        <p:spPr/>
        <p:txBody>
          <a:bodyPr/>
          <a:lstStyle/>
          <a:p>
            <a:fld id="{1D8DC15C-5319-43A0-8A01-B778B9B00ACD}" type="slidenum">
              <a:rPr lang="en-IN" smtClean="0"/>
              <a:t>5</a:t>
            </a:fld>
            <a:endParaRPr lang="en-IN"/>
          </a:p>
        </p:txBody>
      </p:sp>
      <p:pic>
        <p:nvPicPr>
          <p:cNvPr id="3" name="Picture 2" descr="A close up of a map&#10;&#10;Description automatically generated">
            <a:extLst>
              <a:ext uri="{FF2B5EF4-FFF2-40B4-BE49-F238E27FC236}">
                <a16:creationId xmlns:a16="http://schemas.microsoft.com/office/drawing/2014/main" id="{908A73B6-754C-E2E6-6FFB-90226EACF1C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36524"/>
            <a:ext cx="9289774" cy="6892073"/>
          </a:xfrm>
          <a:prstGeom prst="rect">
            <a:avLst/>
          </a:prstGeom>
        </p:spPr>
      </p:pic>
    </p:spTree>
    <p:extLst>
      <p:ext uri="{BB962C8B-B14F-4D97-AF65-F5344CB8AC3E}">
        <p14:creationId xmlns:p14="http://schemas.microsoft.com/office/powerpoint/2010/main" val="69889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140DA-01F9-45EB-9C0E-E31FE988C364}"/>
              </a:ext>
            </a:extLst>
          </p:cNvPr>
          <p:cNvSpPr>
            <a:spLocks noGrp="1"/>
          </p:cNvSpPr>
          <p:nvPr>
            <p:ph type="sldNum" sz="quarter" idx="12"/>
          </p:nvPr>
        </p:nvSpPr>
        <p:spPr/>
        <p:txBody>
          <a:bodyPr/>
          <a:lstStyle/>
          <a:p>
            <a:fld id="{1D8DC15C-5319-43A0-8A01-B778B9B00ACD}" type="slidenum">
              <a:rPr lang="en-IN" smtClean="0"/>
              <a:t>6</a:t>
            </a:fld>
            <a:endParaRPr lang="en-IN"/>
          </a:p>
        </p:txBody>
      </p:sp>
      <p:graphicFrame>
        <p:nvGraphicFramePr>
          <p:cNvPr id="3" name="表格 -1">
            <a:extLst>
              <a:ext uri="{FF2B5EF4-FFF2-40B4-BE49-F238E27FC236}">
                <a16:creationId xmlns:a16="http://schemas.microsoft.com/office/drawing/2014/main" id="{2ADA0498-E4CE-BD73-8DED-6C2DD6462BB2}"/>
              </a:ext>
            </a:extLst>
          </p:cNvPr>
          <p:cNvGraphicFramePr>
            <a:graphicFrameLocks/>
          </p:cNvGraphicFramePr>
          <p:nvPr>
            <p:extLst>
              <p:ext uri="{D42A27DB-BD31-4B8C-83A1-F6EECF244321}">
                <p14:modId xmlns:p14="http://schemas.microsoft.com/office/powerpoint/2010/main" val="1313746956"/>
              </p:ext>
            </p:extLst>
          </p:nvPr>
        </p:nvGraphicFramePr>
        <p:xfrm>
          <a:off x="0" y="-1"/>
          <a:ext cx="9144001" cy="6910388"/>
        </p:xfrm>
        <a:graphic>
          <a:graphicData uri="http://schemas.openxmlformats.org/drawingml/2006/table">
            <a:tbl>
              <a:tblPr firstRow="1" bandRow="1">
                <a:tableStyleId>{5940675A-B579-460E-94D1-54222C63F5DA}</a:tableStyleId>
              </a:tblPr>
              <a:tblGrid>
                <a:gridCol w="1122705">
                  <a:extLst>
                    <a:ext uri="{9D8B030D-6E8A-4147-A177-3AD203B41FA5}">
                      <a16:colId xmlns:a16="http://schemas.microsoft.com/office/drawing/2014/main" val="20000"/>
                    </a:ext>
                  </a:extLst>
                </a:gridCol>
                <a:gridCol w="1127009">
                  <a:extLst>
                    <a:ext uri="{9D8B030D-6E8A-4147-A177-3AD203B41FA5}">
                      <a16:colId xmlns:a16="http://schemas.microsoft.com/office/drawing/2014/main" val="20001"/>
                    </a:ext>
                  </a:extLst>
                </a:gridCol>
                <a:gridCol w="2787976">
                  <a:extLst>
                    <a:ext uri="{9D8B030D-6E8A-4147-A177-3AD203B41FA5}">
                      <a16:colId xmlns:a16="http://schemas.microsoft.com/office/drawing/2014/main" val="20002"/>
                    </a:ext>
                  </a:extLst>
                </a:gridCol>
                <a:gridCol w="2173217">
                  <a:extLst>
                    <a:ext uri="{9D8B030D-6E8A-4147-A177-3AD203B41FA5}">
                      <a16:colId xmlns:a16="http://schemas.microsoft.com/office/drawing/2014/main" val="20003"/>
                    </a:ext>
                  </a:extLst>
                </a:gridCol>
                <a:gridCol w="1933094">
                  <a:extLst>
                    <a:ext uri="{9D8B030D-6E8A-4147-A177-3AD203B41FA5}">
                      <a16:colId xmlns:a16="http://schemas.microsoft.com/office/drawing/2014/main" val="20004"/>
                    </a:ext>
                  </a:extLst>
                </a:gridCol>
              </a:tblGrid>
              <a:tr h="754744">
                <a:tc>
                  <a:txBody>
                    <a:bodyPr/>
                    <a:lstStyle/>
                    <a:p>
                      <a:pPr algn="ctr">
                        <a:buNone/>
                      </a:pPr>
                      <a:r>
                        <a:rPr lang="en-US" altLang="zh-CN" sz="1700" b="1" dirty="0">
                          <a:latin typeface="Times New Roman" panose="02020603050405020304" pitchFamily="18" charset="0"/>
                          <a:cs typeface="Times New Roman" panose="02020603050405020304" pitchFamily="18" charset="0"/>
                        </a:rPr>
                        <a:t>Type </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1700" b="1" dirty="0">
                          <a:latin typeface="Times New Roman" panose="02020603050405020304" pitchFamily="18" charset="0"/>
                          <a:cs typeface="Times New Roman" panose="02020603050405020304" pitchFamily="18" charset="0"/>
                        </a:rPr>
                        <a:t>Selected outlets</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1700" b="1" dirty="0">
                          <a:latin typeface="Times New Roman" panose="02020603050405020304" pitchFamily="18" charset="0"/>
                          <a:cs typeface="Times New Roman" panose="02020603050405020304" pitchFamily="18" charset="0"/>
                        </a:rPr>
                        <a:t>Ownership</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1700" b="1" dirty="0">
                          <a:latin typeface="Times New Roman" panose="02020603050405020304" pitchFamily="18" charset="0"/>
                          <a:cs typeface="Times New Roman" panose="02020603050405020304" pitchFamily="18" charset="0"/>
                        </a:rPr>
                        <a:t>Founding year,  online Presence</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1700" b="1" dirty="0">
                          <a:latin typeface="Times New Roman" panose="02020603050405020304" pitchFamily="18" charset="0"/>
                          <a:cs typeface="Times New Roman" panose="02020603050405020304" pitchFamily="18" charset="0"/>
                        </a:rPr>
                        <a:t>Circulation </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2311">
                <a:tc rowSpan="3">
                  <a:txBody>
                    <a:bodyPr/>
                    <a:lstStyle/>
                    <a:p>
                      <a:pPr algn="ctr">
                        <a:buNone/>
                      </a:pPr>
                      <a:r>
                        <a:rPr lang="en-US" altLang="zh-CN" sz="1700" dirty="0">
                          <a:latin typeface="Times New Roman" panose="02020603050405020304" pitchFamily="18" charset="0"/>
                          <a:cs typeface="Times New Roman" panose="02020603050405020304" pitchFamily="18" charset="0"/>
                        </a:rPr>
                        <a:t>Popular daily</a:t>
                      </a: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i="1" dirty="0">
                          <a:latin typeface="Times New Roman" panose="02020603050405020304" pitchFamily="18" charset="0"/>
                          <a:ea typeface="Times New Roman" panose="02020703060505090304" charset="0"/>
                          <a:cs typeface="Times New Roman" panose="02020603050405020304" pitchFamily="18" charset="0"/>
                        </a:rPr>
                        <a:t>Kompas</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ID" sz="1700" b="0" i="0" kern="1200" dirty="0">
                          <a:solidFill>
                            <a:schemeClr val="tx1"/>
                          </a:solidFill>
                          <a:effectLst/>
                          <a:latin typeface="+mn-lt"/>
                          <a:ea typeface="+mn-ea"/>
                          <a:cs typeface="+mn-cs"/>
                        </a:rPr>
                        <a:t>PT. Kompas Media Nusantara (Kompas Gramedia)</a:t>
                      </a: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28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Juni</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1965, Yes</a:t>
                      </a:r>
                    </a:p>
                    <a:p>
                      <a:pPr algn="ctr">
                        <a:buNone/>
                      </a:pP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Kompas.com</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a:t>
                      </a:r>
                      <a:r>
                        <a:rPr lang="en-US" altLang="zh-CN" sz="1700" dirty="0">
                          <a:latin typeface="Times New Roman" panose="02020603050405020304" pitchFamily="18" charset="0"/>
                          <a:ea typeface="Times New Roman" panose="02020703060505090304" charset="0"/>
                          <a:cs typeface="Times New Roman" panose="02020603050405020304" pitchFamily="18" charset="0"/>
                          <a:hlinkClick r:id="rId3"/>
                        </a:rPr>
                        <a:t>14 Sept 1995</a:t>
                      </a: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has 2.5 million readers (Nielsen Q4 2021 CMV Data (Print &amp;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ePaper</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with daily circulation of 290.000 copies.</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5474">
                <a:tc vMerge="1">
                  <a:txBody>
                    <a:bodyPr/>
                    <a:lstStyle/>
                    <a:p>
                      <a:endParaRPr lang="en-US"/>
                    </a:p>
                  </a:txBody>
                  <a:tcPr/>
                </a:tc>
                <a:tc>
                  <a:txBody>
                    <a:bodyPr/>
                    <a:lstStyle/>
                    <a:p>
                      <a:pPr algn="ctr">
                        <a:buNone/>
                      </a:pPr>
                      <a:r>
                        <a:rPr lang="en-US" altLang="zh-CN" sz="1700" b="0" i="1" dirty="0">
                          <a:latin typeface="Times New Roman" panose="02020603050405020304" pitchFamily="18" charset="0"/>
                          <a:ea typeface="Times New Roman" panose="02020703060505090304" charset="0"/>
                          <a:cs typeface="Times New Roman" panose="02020603050405020304" pitchFamily="18" charset="0"/>
                        </a:rPr>
                        <a:t>Tempo</a:t>
                      </a:r>
                      <a:endParaRPr lang="en-US" altLang="zh-CN" sz="1700" i="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b="1" dirty="0">
                          <a:latin typeface="Times New Roman" panose="02020603050405020304" pitchFamily="18" charset="0"/>
                          <a:ea typeface="Times New Roman" panose="02020703060505090304" charset="0"/>
                          <a:cs typeface="Times New Roman" panose="02020603050405020304" pitchFamily="18" charset="0"/>
                        </a:rPr>
                        <a:t>Operated by</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a:t>
                      </a:r>
                      <a:r>
                        <a:rPr lang="en-ID" sz="1700" b="0" i="0" kern="1200" dirty="0">
                          <a:solidFill>
                            <a:schemeClr val="tx1"/>
                          </a:solidFill>
                          <a:effectLst/>
                          <a:latin typeface="+mn-lt"/>
                          <a:ea typeface="+mn-ea"/>
                          <a:cs typeface="+mn-cs"/>
                        </a:rPr>
                        <a:t>Tempo Media Group (</a:t>
                      </a:r>
                      <a:r>
                        <a:rPr lang="en-ID" sz="1700" b="0" i="0" kern="1200" dirty="0">
                          <a:solidFill>
                            <a:schemeClr val="dk1"/>
                          </a:solidFill>
                          <a:effectLst/>
                          <a:latin typeface="+mn-lt"/>
                          <a:ea typeface="+mn-ea"/>
                          <a:cs typeface="+mn-cs"/>
                        </a:rPr>
                        <a:t>PT Tempo Inti Media)</a:t>
                      </a:r>
                      <a:endParaRPr lang="en-ID" sz="1700" b="0" i="0" kern="1200" dirty="0">
                        <a:solidFill>
                          <a:schemeClr val="tx1"/>
                        </a:solidFill>
                        <a:effectLst/>
                        <a:latin typeface="+mn-lt"/>
                        <a:ea typeface="+mn-ea"/>
                        <a:cs typeface="+mn-cs"/>
                      </a:endParaRPr>
                    </a:p>
                    <a:p>
                      <a:pPr algn="ctr">
                        <a:buNone/>
                      </a:pPr>
                      <a:r>
                        <a:rPr lang="en-ID" altLang="zh-CN" sz="1700" b="1" i="0" kern="1200" dirty="0">
                          <a:solidFill>
                            <a:schemeClr val="tx1"/>
                          </a:solidFill>
                          <a:effectLst/>
                          <a:latin typeface="+mn-lt"/>
                          <a:ea typeface="+mn-ea"/>
                          <a:cs typeface="+mn-cs"/>
                        </a:rPr>
                        <a:t>Owned by</a:t>
                      </a:r>
                      <a:r>
                        <a:rPr lang="en-ID" altLang="zh-CN" sz="1700" b="0" i="0" kern="1200" dirty="0">
                          <a:solidFill>
                            <a:schemeClr val="tx1"/>
                          </a:solidFill>
                          <a:effectLst/>
                          <a:latin typeface="+mn-lt"/>
                          <a:ea typeface="+mn-ea"/>
                          <a:cs typeface="+mn-cs"/>
                        </a:rPr>
                        <a:t>: </a:t>
                      </a:r>
                      <a:r>
                        <a:rPr lang="en-US" altLang="zh-CN" sz="1700" dirty="0">
                          <a:latin typeface="Times New Roman" panose="02020603050405020304" pitchFamily="18" charset="0"/>
                          <a:ea typeface="Times New Roman" panose="02020703060505090304" charset="0"/>
                          <a:cs typeface="Times New Roman" panose="02020603050405020304" pitchFamily="18" charset="0"/>
                        </a:rPr>
                        <a:t>PT.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Grafiti</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Pers (24.28%)</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Yayasan Tempo (17.13%)</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PT. Jaya Raya Utama (16.28%)</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Yayasan Jaya Raya (8.54%)</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Yayasan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Karyawan</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Tempo (8.28%)</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Public (25.49%)</a:t>
                      </a:r>
                    </a:p>
                    <a:p>
                      <a:pPr algn="ctr">
                        <a:buNone/>
                      </a:pP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ID" sz="1800" b="0" i="0" kern="1200" dirty="0">
                          <a:solidFill>
                            <a:schemeClr val="tx1"/>
                          </a:solidFill>
                          <a:effectLst/>
                          <a:latin typeface="+mn-lt"/>
                          <a:ea typeface="+mn-ea"/>
                          <a:cs typeface="+mn-cs"/>
                        </a:rPr>
                        <a:t>2 April 2001</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Yes</a:t>
                      </a:r>
                    </a:p>
                    <a:p>
                      <a:pPr algn="ctr">
                        <a:buNone/>
                      </a:pP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b="1" dirty="0">
                          <a:latin typeface="Times New Roman" panose="02020603050405020304" pitchFamily="18" charset="0"/>
                          <a:ea typeface="Times New Roman" panose="02020703060505090304" charset="0"/>
                          <a:cs typeface="Times New Roman" panose="02020603050405020304" pitchFamily="18" charset="0"/>
                        </a:rPr>
                        <a:t>Daily</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100,000 copies; Stopped publishing on December 31, 2020, referring to changes in the behavior of newspaper readers and the increasing number of subscribers to the digital version of Koran Tempo.</a:t>
                      </a:r>
                    </a:p>
                  </a:txBody>
                  <a:tcPr marL="0" marR="0" marT="0" marB="1"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0111430"/>
                  </a:ext>
                </a:extLst>
              </a:tr>
              <a:tr h="1295689">
                <a:tc vMerge="1">
                  <a:txBody>
                    <a:bodyPr/>
                    <a:lstStyle/>
                    <a:p>
                      <a:pPr algn="ctr">
                        <a:buNone/>
                      </a:pPr>
                      <a:endParaRPr lang="en-US" altLang="zh-CN" sz="21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i="1" dirty="0" err="1">
                          <a:latin typeface="Times New Roman" panose="02020603050405020304" pitchFamily="18" charset="0"/>
                          <a:ea typeface="Times New Roman" panose="02020703060505090304" charset="0"/>
                          <a:cs typeface="Times New Roman" panose="02020603050405020304" pitchFamily="18" charset="0"/>
                        </a:rPr>
                        <a:t>Republika</a:t>
                      </a:r>
                      <a:endParaRPr lang="en-US" altLang="zh-CN" sz="1700" i="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ID" sz="1700" b="1" i="0" kern="1200" dirty="0">
                          <a:solidFill>
                            <a:schemeClr val="tx1"/>
                          </a:solidFill>
                          <a:effectLst/>
                          <a:latin typeface="+mn-lt"/>
                          <a:ea typeface="+mn-ea"/>
                          <a:cs typeface="+mn-cs"/>
                        </a:rPr>
                        <a:t>Parent company</a:t>
                      </a:r>
                      <a:r>
                        <a:rPr lang="en-ID" sz="1700" b="0" i="0" kern="1200" dirty="0">
                          <a:solidFill>
                            <a:schemeClr val="tx1"/>
                          </a:solidFill>
                          <a:effectLst/>
                          <a:latin typeface="+mn-lt"/>
                          <a:ea typeface="+mn-ea"/>
                          <a:cs typeface="+mn-cs"/>
                        </a:rPr>
                        <a:t>: PT. Abdi </a:t>
                      </a:r>
                      <a:r>
                        <a:rPr lang="en-ID" sz="1700" b="0" i="0" kern="1200" dirty="0" err="1">
                          <a:solidFill>
                            <a:schemeClr val="tx1"/>
                          </a:solidFill>
                          <a:effectLst/>
                          <a:latin typeface="+mn-lt"/>
                          <a:ea typeface="+mn-ea"/>
                          <a:cs typeface="+mn-cs"/>
                        </a:rPr>
                        <a:t>Bangsa</a:t>
                      </a:r>
                      <a:r>
                        <a:rPr lang="en-ID" sz="1700" b="0" i="0" kern="1200" dirty="0">
                          <a:solidFill>
                            <a:schemeClr val="tx1"/>
                          </a:solidFill>
                          <a:effectLst/>
                          <a:latin typeface="+mn-lt"/>
                          <a:ea typeface="+mn-ea"/>
                          <a:cs typeface="+mn-cs"/>
                        </a:rPr>
                        <a:t> (</a:t>
                      </a:r>
                      <a:r>
                        <a:rPr lang="en-ID" sz="1700" b="1" i="0" kern="1200" dirty="0">
                          <a:solidFill>
                            <a:schemeClr val="tx1"/>
                          </a:solidFill>
                          <a:effectLst/>
                          <a:latin typeface="+mn-lt"/>
                          <a:ea typeface="+mn-ea"/>
                          <a:cs typeface="+mn-cs"/>
                        </a:rPr>
                        <a:t>operated under </a:t>
                      </a:r>
                      <a:r>
                        <a:rPr lang="en-ID" sz="1700" b="0" i="0" kern="1200" dirty="0">
                          <a:solidFill>
                            <a:schemeClr val="tx1"/>
                          </a:solidFill>
                          <a:effectLst/>
                          <a:latin typeface="+mn-lt"/>
                          <a:ea typeface="+mn-ea"/>
                          <a:cs typeface="+mn-cs"/>
                        </a:rPr>
                        <a:t>PT. </a:t>
                      </a:r>
                      <a:r>
                        <a:rPr lang="en-ID" sz="1700" b="0" i="0" kern="1200" dirty="0" err="1">
                          <a:solidFill>
                            <a:schemeClr val="tx1"/>
                          </a:solidFill>
                          <a:effectLst/>
                          <a:latin typeface="+mn-lt"/>
                          <a:ea typeface="+mn-ea"/>
                          <a:cs typeface="+mn-cs"/>
                        </a:rPr>
                        <a:t>Republika</a:t>
                      </a:r>
                      <a:r>
                        <a:rPr lang="en-ID" sz="1700" b="0" i="0" kern="1200" dirty="0">
                          <a:solidFill>
                            <a:schemeClr val="tx1"/>
                          </a:solidFill>
                          <a:effectLst/>
                          <a:latin typeface="+mn-lt"/>
                          <a:ea typeface="+mn-ea"/>
                          <a:cs typeface="+mn-cs"/>
                        </a:rPr>
                        <a:t> Media </a:t>
                      </a:r>
                      <a:r>
                        <a:rPr lang="en-ID" sz="1700" b="0" i="0" kern="1200" dirty="0" err="1">
                          <a:solidFill>
                            <a:schemeClr val="tx1"/>
                          </a:solidFill>
                          <a:effectLst/>
                          <a:latin typeface="+mn-lt"/>
                          <a:ea typeface="+mn-ea"/>
                          <a:cs typeface="+mn-cs"/>
                        </a:rPr>
                        <a:t>Mandiri</a:t>
                      </a:r>
                      <a:r>
                        <a:rPr lang="en-ID" sz="1700" b="0" i="0" kern="1200" dirty="0">
                          <a:solidFill>
                            <a:schemeClr val="tx1"/>
                          </a:solidFill>
                          <a:effectLst/>
                          <a:latin typeface="+mn-lt"/>
                          <a:ea typeface="+mn-ea"/>
                          <a:cs typeface="+mn-cs"/>
                        </a:rPr>
                        <a:t>)</a:t>
                      </a: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4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Januari</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1993, </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Yes (</a:t>
                      </a:r>
                      <a:r>
                        <a:rPr lang="en-ID" sz="1800" b="0" i="0" kern="1200" dirty="0">
                          <a:solidFill>
                            <a:schemeClr val="tx1"/>
                          </a:solidFill>
                          <a:effectLst/>
                          <a:latin typeface="+mn-lt"/>
                          <a:ea typeface="+mn-ea"/>
                          <a:cs typeface="+mn-cs"/>
                          <a:hlinkClick r:id="rId4" action="ppaction://hlinkfile"/>
                        </a:rPr>
                        <a:t>17 </a:t>
                      </a:r>
                      <a:r>
                        <a:rPr lang="en-ID" sz="1800" b="0" i="0" kern="1200" dirty="0" err="1">
                          <a:solidFill>
                            <a:schemeClr val="tx1"/>
                          </a:solidFill>
                          <a:effectLst/>
                          <a:latin typeface="+mn-lt"/>
                          <a:ea typeface="+mn-ea"/>
                          <a:cs typeface="+mn-cs"/>
                          <a:hlinkClick r:id="rId4" action="ppaction://hlinkfile"/>
                        </a:rPr>
                        <a:t>Agustus</a:t>
                      </a:r>
                      <a:r>
                        <a:rPr lang="en-ID" sz="1800" b="0" i="0" kern="1200" dirty="0">
                          <a:solidFill>
                            <a:schemeClr val="tx1"/>
                          </a:solidFill>
                          <a:effectLst/>
                          <a:latin typeface="+mn-lt"/>
                          <a:ea typeface="+mn-ea"/>
                          <a:cs typeface="+mn-cs"/>
                          <a:hlinkClick r:id="rId4" action="ppaction://hlinkfile"/>
                        </a:rPr>
                        <a:t> 1995</a:t>
                      </a:r>
                      <a:r>
                        <a:rPr lang="en-ID" sz="1800" b="0" i="0" kern="1200" dirty="0">
                          <a:solidFill>
                            <a:schemeClr val="tx1"/>
                          </a:solidFill>
                          <a:effectLst/>
                          <a:latin typeface="+mn-lt"/>
                          <a:ea typeface="+mn-ea"/>
                          <a:cs typeface="+mn-cs"/>
                        </a:rPr>
                        <a:t>)</a:t>
                      </a:r>
                      <a:endParaRPr lang="en-US" altLang="zh-CN" sz="170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an average circulation of 80,000 copies per day. </a:t>
                      </a:r>
                    </a:p>
                  </a:txBody>
                  <a:tcPr marL="0" marR="0" marT="0" marB="1"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8734625"/>
                  </a:ext>
                </a:extLst>
              </a:tr>
            </a:tbl>
          </a:graphicData>
        </a:graphic>
      </p:graphicFrame>
    </p:spTree>
    <p:extLst>
      <p:ext uri="{BB962C8B-B14F-4D97-AF65-F5344CB8AC3E}">
        <p14:creationId xmlns:p14="http://schemas.microsoft.com/office/powerpoint/2010/main" val="4000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80BD1B-794F-B89B-781A-93BFCC3F0790}"/>
              </a:ext>
            </a:extLst>
          </p:cNvPr>
          <p:cNvGraphicFramePr>
            <a:graphicFrameLocks noGrp="1"/>
          </p:cNvGraphicFramePr>
          <p:nvPr>
            <p:ph idx="1"/>
            <p:extLst>
              <p:ext uri="{D42A27DB-BD31-4B8C-83A1-F6EECF244321}">
                <p14:modId xmlns:p14="http://schemas.microsoft.com/office/powerpoint/2010/main" val="2905994574"/>
              </p:ext>
            </p:extLst>
          </p:nvPr>
        </p:nvGraphicFramePr>
        <p:xfrm>
          <a:off x="0" y="0"/>
          <a:ext cx="9144000" cy="6990748"/>
        </p:xfrm>
        <a:graphic>
          <a:graphicData uri="http://schemas.openxmlformats.org/drawingml/2006/table">
            <a:tbl>
              <a:tblPr firstRow="1" bandRow="1">
                <a:tableStyleId>{5C22544A-7EE6-4342-B048-85BDC9FD1C3A}</a:tableStyleId>
              </a:tblPr>
              <a:tblGrid>
                <a:gridCol w="1351853">
                  <a:extLst>
                    <a:ext uri="{9D8B030D-6E8A-4147-A177-3AD203B41FA5}">
                      <a16:colId xmlns:a16="http://schemas.microsoft.com/office/drawing/2014/main" val="1938662720"/>
                    </a:ext>
                  </a:extLst>
                </a:gridCol>
                <a:gridCol w="1215150">
                  <a:extLst>
                    <a:ext uri="{9D8B030D-6E8A-4147-A177-3AD203B41FA5}">
                      <a16:colId xmlns:a16="http://schemas.microsoft.com/office/drawing/2014/main" val="3029605890"/>
                    </a:ext>
                  </a:extLst>
                </a:gridCol>
                <a:gridCol w="2794844">
                  <a:extLst>
                    <a:ext uri="{9D8B030D-6E8A-4147-A177-3AD203B41FA5}">
                      <a16:colId xmlns:a16="http://schemas.microsoft.com/office/drawing/2014/main" val="3047247756"/>
                    </a:ext>
                  </a:extLst>
                </a:gridCol>
                <a:gridCol w="1953353">
                  <a:extLst>
                    <a:ext uri="{9D8B030D-6E8A-4147-A177-3AD203B41FA5}">
                      <a16:colId xmlns:a16="http://schemas.microsoft.com/office/drawing/2014/main" val="1002160717"/>
                    </a:ext>
                  </a:extLst>
                </a:gridCol>
                <a:gridCol w="1828800">
                  <a:extLst>
                    <a:ext uri="{9D8B030D-6E8A-4147-A177-3AD203B41FA5}">
                      <a16:colId xmlns:a16="http://schemas.microsoft.com/office/drawing/2014/main" val="1553729196"/>
                    </a:ext>
                  </a:extLst>
                </a:gridCol>
              </a:tblGrid>
              <a:tr h="1005283">
                <a:tc>
                  <a:txBody>
                    <a:bodyPr/>
                    <a:lstStyle/>
                    <a:p>
                      <a:pPr algn="ctr">
                        <a:buNone/>
                      </a:pPr>
                      <a:r>
                        <a:rPr lang="en-US" altLang="zh-CN" sz="1700" b="1" dirty="0">
                          <a:latin typeface="Times New Roman" panose="02020603050405020304" pitchFamily="18" charset="0"/>
                          <a:cs typeface="Times New Roman" panose="02020603050405020304" pitchFamily="18" charset="0"/>
                        </a:rPr>
                        <a:t>Type </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tc>
                  <a:txBody>
                    <a:bodyPr/>
                    <a:lstStyle/>
                    <a:p>
                      <a:pPr algn="ctr">
                        <a:buNone/>
                      </a:pPr>
                      <a:r>
                        <a:rPr lang="en-US" altLang="zh-CN" sz="1700" b="1" dirty="0">
                          <a:latin typeface="Times New Roman" panose="02020603050405020304" pitchFamily="18" charset="0"/>
                          <a:cs typeface="Times New Roman" panose="02020603050405020304" pitchFamily="18" charset="0"/>
                        </a:rPr>
                        <a:t>Selected outlets</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tc>
                  <a:txBody>
                    <a:bodyPr/>
                    <a:lstStyle/>
                    <a:p>
                      <a:pPr algn="ctr">
                        <a:buNone/>
                      </a:pPr>
                      <a:r>
                        <a:rPr lang="en-US" altLang="zh-CN" sz="1700" b="1" dirty="0">
                          <a:latin typeface="Times New Roman" panose="02020603050405020304" pitchFamily="18" charset="0"/>
                          <a:cs typeface="Times New Roman" panose="02020603050405020304" pitchFamily="18" charset="0"/>
                        </a:rPr>
                        <a:t>Ownership</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tc>
                  <a:txBody>
                    <a:bodyPr/>
                    <a:lstStyle/>
                    <a:p>
                      <a:pPr algn="ctr">
                        <a:buNone/>
                      </a:pPr>
                      <a:r>
                        <a:rPr lang="en-US" altLang="zh-CN" sz="1700" b="1" dirty="0">
                          <a:latin typeface="Times New Roman" panose="02020603050405020304" pitchFamily="18" charset="0"/>
                          <a:cs typeface="Times New Roman" panose="02020603050405020304" pitchFamily="18" charset="0"/>
                        </a:rPr>
                        <a:t>Founding year,  online Presence</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tc>
                  <a:txBody>
                    <a:bodyPr/>
                    <a:lstStyle/>
                    <a:p>
                      <a:pPr algn="ctr">
                        <a:buNone/>
                      </a:pPr>
                      <a:r>
                        <a:rPr lang="en-US" altLang="zh-CN" sz="1700" b="1" dirty="0">
                          <a:latin typeface="Times New Roman" panose="02020603050405020304" pitchFamily="18" charset="0"/>
                          <a:cs typeface="Times New Roman" panose="02020603050405020304" pitchFamily="18" charset="0"/>
                        </a:rPr>
                        <a:t>Circulation </a:t>
                      </a:r>
                      <a:endParaRPr lang="en-US" altLang="zh-CN" sz="1700" b="1"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extLst>
                  <a:ext uri="{0D108BD9-81ED-4DB2-BD59-A6C34878D82A}">
                    <a16:rowId xmlns:a16="http://schemas.microsoft.com/office/drawing/2014/main" val="2555508023"/>
                  </a:ext>
                </a:extLst>
              </a:tr>
              <a:tr h="880065">
                <a:tc>
                  <a:txBody>
                    <a:bodyPr/>
                    <a:lstStyle/>
                    <a:p>
                      <a:pPr algn="ctr">
                        <a:buNone/>
                      </a:pPr>
                      <a:r>
                        <a:rPr lang="en-US" altLang="zh-CN" sz="1700" b="0" i="0" dirty="0">
                          <a:latin typeface="Times New Roman" panose="02020603050405020304" pitchFamily="18" charset="0"/>
                          <a:cs typeface="Times New Roman" panose="02020603050405020304" pitchFamily="18" charset="0"/>
                        </a:rPr>
                        <a:t>Business daily </a:t>
                      </a:r>
                      <a:endParaRPr lang="en-US" altLang="zh-CN" sz="17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tc>
                  <a:txBody>
                    <a:bodyPr/>
                    <a:lstStyle/>
                    <a:p>
                      <a:pPr algn="ctr">
                        <a:buNone/>
                      </a:pPr>
                      <a:r>
                        <a:rPr lang="en-US" altLang="zh-CN" sz="1700" b="0" i="1" dirty="0">
                          <a:latin typeface="Times New Roman" panose="02020603050405020304" pitchFamily="18" charset="0"/>
                          <a:ea typeface="Times New Roman" panose="02020703060505090304" charset="0"/>
                          <a:cs typeface="Times New Roman" panose="02020603050405020304" pitchFamily="18" charset="0"/>
                        </a:rPr>
                        <a:t>BI</a:t>
                      </a:r>
                    </a:p>
                  </a:txBody>
                  <a:tcPr marL="0" marR="0" marT="0" marB="1" anchor="ctr"/>
                </a:tc>
                <a:tc>
                  <a:txBody>
                    <a:bodyPr/>
                    <a:lstStyle/>
                    <a:p>
                      <a:r>
                        <a:rPr lang="en-ID" sz="1700" b="0" i="0" kern="1200" dirty="0" err="1">
                          <a:solidFill>
                            <a:schemeClr val="dk1"/>
                          </a:solidFill>
                          <a:effectLst/>
                          <a:latin typeface="+mn-lt"/>
                          <a:ea typeface="+mn-ea"/>
                          <a:cs typeface="+mn-cs"/>
                        </a:rPr>
                        <a:t>Bisnis</a:t>
                      </a:r>
                      <a:r>
                        <a:rPr lang="en-ID" sz="1700" b="0" i="0" kern="1200" dirty="0">
                          <a:solidFill>
                            <a:schemeClr val="dk1"/>
                          </a:solidFill>
                          <a:effectLst/>
                          <a:latin typeface="+mn-lt"/>
                          <a:ea typeface="+mn-ea"/>
                          <a:cs typeface="+mn-cs"/>
                        </a:rPr>
                        <a:t> Indonesia Group, </a:t>
                      </a:r>
                      <a:r>
                        <a:rPr lang="en-ID" sz="1700" b="1" i="0" kern="1200" dirty="0">
                          <a:solidFill>
                            <a:schemeClr val="dk1"/>
                          </a:solidFill>
                          <a:effectLst/>
                          <a:latin typeface="+mn-lt"/>
                          <a:ea typeface="+mn-ea"/>
                          <a:cs typeface="+mn-cs"/>
                        </a:rPr>
                        <a:t>under</a:t>
                      </a:r>
                      <a:r>
                        <a:rPr lang="en-ID" sz="1700" b="0" i="0" kern="1200" dirty="0">
                          <a:solidFill>
                            <a:schemeClr val="dk1"/>
                          </a:solidFill>
                          <a:effectLst/>
                          <a:latin typeface="+mn-lt"/>
                          <a:ea typeface="+mn-ea"/>
                          <a:cs typeface="+mn-cs"/>
                        </a:rPr>
                        <a:t>: PT. </a:t>
                      </a:r>
                      <a:r>
                        <a:rPr lang="en-ID" sz="1700" b="0" i="0" kern="1200" dirty="0" err="1">
                          <a:solidFill>
                            <a:schemeClr val="dk1"/>
                          </a:solidFill>
                          <a:effectLst/>
                          <a:latin typeface="+mn-lt"/>
                          <a:ea typeface="+mn-ea"/>
                          <a:cs typeface="+mn-cs"/>
                        </a:rPr>
                        <a:t>Jurnalindo</a:t>
                      </a:r>
                      <a:r>
                        <a:rPr lang="en-ID" sz="1700" b="0" i="0" kern="1200" dirty="0">
                          <a:solidFill>
                            <a:schemeClr val="dk1"/>
                          </a:solidFill>
                          <a:effectLst/>
                          <a:latin typeface="+mn-lt"/>
                          <a:ea typeface="+mn-ea"/>
                          <a:cs typeface="+mn-cs"/>
                        </a:rPr>
                        <a:t> </a:t>
                      </a:r>
                      <a:r>
                        <a:rPr lang="en-ID" sz="1700" b="0" i="0" kern="1200" dirty="0" err="1">
                          <a:solidFill>
                            <a:schemeClr val="dk1"/>
                          </a:solidFill>
                          <a:effectLst/>
                          <a:latin typeface="+mn-lt"/>
                          <a:ea typeface="+mn-ea"/>
                          <a:cs typeface="+mn-cs"/>
                        </a:rPr>
                        <a:t>Aksara</a:t>
                      </a:r>
                      <a:r>
                        <a:rPr lang="en-ID" sz="1700" b="0" i="0" kern="1200" dirty="0">
                          <a:solidFill>
                            <a:schemeClr val="dk1"/>
                          </a:solidFill>
                          <a:effectLst/>
                          <a:latin typeface="+mn-lt"/>
                          <a:ea typeface="+mn-ea"/>
                          <a:cs typeface="+mn-cs"/>
                        </a:rPr>
                        <a:t> </a:t>
                      </a:r>
                      <a:r>
                        <a:rPr lang="en-ID" sz="1700" b="0" i="0" kern="1200" dirty="0" err="1">
                          <a:solidFill>
                            <a:schemeClr val="dk1"/>
                          </a:solidFill>
                          <a:effectLst/>
                          <a:latin typeface="+mn-lt"/>
                          <a:ea typeface="+mn-ea"/>
                          <a:cs typeface="+mn-cs"/>
                        </a:rPr>
                        <a:t>Grafika</a:t>
                      </a:r>
                      <a:endParaRPr lang="en-US" sz="1700" dirty="0"/>
                    </a:p>
                  </a:txBody>
                  <a:tcPr/>
                </a:tc>
                <a:tc>
                  <a:txBody>
                    <a:bodyPr/>
                    <a:lstStyle/>
                    <a:p>
                      <a:pPr algn="ctr"/>
                      <a:r>
                        <a:rPr lang="en-US" sz="1700" dirty="0"/>
                        <a:t>14 </a:t>
                      </a:r>
                      <a:r>
                        <a:rPr lang="en-US" sz="1700" dirty="0" err="1"/>
                        <a:t>Desember</a:t>
                      </a:r>
                      <a:r>
                        <a:rPr lang="en-US" sz="1700" dirty="0"/>
                        <a:t> 1985, Yes</a:t>
                      </a:r>
                    </a:p>
                    <a:p>
                      <a:pPr algn="ctr"/>
                      <a:r>
                        <a:rPr lang="en-US" sz="1700" dirty="0" err="1"/>
                        <a:t>Bisnis.com</a:t>
                      </a:r>
                      <a:r>
                        <a:rPr lang="en-US" sz="1700" dirty="0"/>
                        <a:t> (</a:t>
                      </a:r>
                      <a:r>
                        <a:rPr lang="en-US" sz="1700" dirty="0">
                          <a:hlinkClick r:id="rId3"/>
                        </a:rPr>
                        <a:t>1996</a:t>
                      </a:r>
                      <a:r>
                        <a:rPr lang="en-US" sz="1700" dirty="0"/>
                        <a:t>)</a:t>
                      </a:r>
                    </a:p>
                  </a:txBody>
                  <a:tcPr/>
                </a:tc>
                <a:tc>
                  <a:txBody>
                    <a:bodyPr/>
                    <a:lstStyle/>
                    <a:p>
                      <a:r>
                        <a:rPr lang="en-US" sz="1700" dirty="0"/>
                        <a:t>121.000 readers/day</a:t>
                      </a:r>
                    </a:p>
                    <a:p>
                      <a:r>
                        <a:rPr lang="en-US" sz="1700" dirty="0"/>
                        <a:t>97% subscribed</a:t>
                      </a:r>
                    </a:p>
                  </a:txBody>
                  <a:tcPr/>
                </a:tc>
                <a:extLst>
                  <a:ext uri="{0D108BD9-81ED-4DB2-BD59-A6C34878D82A}">
                    <a16:rowId xmlns:a16="http://schemas.microsoft.com/office/drawing/2014/main" val="1418432852"/>
                  </a:ext>
                </a:extLst>
              </a:tr>
              <a:tr h="1899145">
                <a:tc>
                  <a:txBody>
                    <a:bodyPr/>
                    <a:lstStyle/>
                    <a:p>
                      <a:pPr algn="ctr">
                        <a:buNone/>
                      </a:pPr>
                      <a:r>
                        <a:rPr lang="en-US" altLang="zh-CN" sz="1700" b="0" i="0" dirty="0">
                          <a:latin typeface="Times New Roman" panose="02020603050405020304" pitchFamily="18" charset="0"/>
                          <a:cs typeface="Times New Roman" panose="02020603050405020304" pitchFamily="18" charset="0"/>
                        </a:rPr>
                        <a:t>English-language daily</a:t>
                      </a:r>
                      <a:endParaRPr lang="en-US" altLang="zh-CN" sz="1700" b="0" i="0" dirty="0">
                        <a:latin typeface="Times New Roman" panose="02020603050405020304" pitchFamily="18" charset="0"/>
                        <a:ea typeface="Times New Roman" panose="02020703060505090304" charset="0"/>
                        <a:cs typeface="Times New Roman" panose="02020603050405020304" pitchFamily="18" charset="0"/>
                      </a:endParaRPr>
                    </a:p>
                  </a:txBody>
                  <a:tcPr marL="0" marR="0" marT="0" marB="1" anchor="ctr"/>
                </a:tc>
                <a:tc>
                  <a:txBody>
                    <a:bodyPr/>
                    <a:lstStyle/>
                    <a:p>
                      <a:pPr algn="ctr">
                        <a:buNone/>
                      </a:pPr>
                      <a:r>
                        <a:rPr lang="en-US" altLang="zh-CN" sz="1700" b="0" i="1" dirty="0">
                          <a:latin typeface="Times New Roman" panose="02020603050405020304" pitchFamily="18" charset="0"/>
                          <a:ea typeface="Times New Roman" panose="02020703060505090304" charset="0"/>
                          <a:cs typeface="Times New Roman" panose="02020603050405020304" pitchFamily="18" charset="0"/>
                        </a:rPr>
                        <a:t>JP</a:t>
                      </a:r>
                    </a:p>
                  </a:txBody>
                  <a:tcPr marL="0" marR="0" marT="0" marB="1" anchor="ctr"/>
                </a:tc>
                <a:tc>
                  <a:txBody>
                    <a:bodyPr/>
                    <a:lstStyle/>
                    <a:p>
                      <a:r>
                        <a:rPr lang="en-ID" sz="1700" b="0" i="0" kern="1200" dirty="0">
                          <a:solidFill>
                            <a:schemeClr val="dk1"/>
                          </a:solidFill>
                          <a:effectLst/>
                          <a:latin typeface="+mn-lt"/>
                          <a:ea typeface="+mn-ea"/>
                          <a:cs typeface="+mn-cs"/>
                        </a:rPr>
                        <a:t>PT Bina Media Tenggara (</a:t>
                      </a:r>
                      <a:r>
                        <a:rPr lang="en-ID" sz="1700" b="1" i="0" kern="1200" dirty="0">
                          <a:solidFill>
                            <a:schemeClr val="dk1"/>
                          </a:solidFill>
                          <a:effectLst/>
                          <a:latin typeface="+mn-lt"/>
                          <a:ea typeface="+mn-ea"/>
                          <a:cs typeface="+mn-cs"/>
                        </a:rPr>
                        <a:t>founded and </a:t>
                      </a:r>
                      <a:r>
                        <a:rPr lang="en-US" sz="1700" b="1" dirty="0"/>
                        <a:t>privately owned by</a:t>
                      </a:r>
                      <a:r>
                        <a:rPr lang="en-US" sz="1700" dirty="0"/>
                        <a:t>: </a:t>
                      </a:r>
                      <a:r>
                        <a:rPr lang="en-US" sz="1700" dirty="0" err="1"/>
                        <a:t>Suara</a:t>
                      </a:r>
                      <a:r>
                        <a:rPr lang="en-US" sz="1700" dirty="0"/>
                        <a:t> </a:t>
                      </a:r>
                      <a:r>
                        <a:rPr lang="en-US" sz="1700" dirty="0" err="1"/>
                        <a:t>Karya</a:t>
                      </a:r>
                      <a:r>
                        <a:rPr lang="en-US" sz="1700" dirty="0"/>
                        <a:t>, Kompas, </a:t>
                      </a:r>
                      <a:r>
                        <a:rPr lang="en-US" sz="1700" dirty="0" err="1"/>
                        <a:t>Sinar</a:t>
                      </a:r>
                      <a:r>
                        <a:rPr lang="en-US" sz="1700" dirty="0"/>
                        <a:t> Harapan and Tempo)</a:t>
                      </a:r>
                    </a:p>
                  </a:txBody>
                  <a:tcPr/>
                </a:tc>
                <a:tc>
                  <a:txBody>
                    <a:bodyPr/>
                    <a:lstStyle/>
                    <a:p>
                      <a:pPr algn="ctr"/>
                      <a:r>
                        <a:rPr lang="en-US" sz="1700" dirty="0"/>
                        <a:t>25 April 1983, Yes</a:t>
                      </a:r>
                    </a:p>
                    <a:p>
                      <a:pPr algn="ctr"/>
                      <a:r>
                        <a:rPr lang="en-US" sz="1700" dirty="0"/>
                        <a:t>1</a:t>
                      </a:r>
                      <a:r>
                        <a:rPr lang="en-US" sz="1700" baseline="30000" dirty="0"/>
                        <a:t>st</a:t>
                      </a:r>
                      <a:r>
                        <a:rPr lang="en-US" sz="1700" dirty="0"/>
                        <a:t> web: </a:t>
                      </a:r>
                      <a:r>
                        <a:rPr lang="en-US" sz="1700" dirty="0">
                          <a:hlinkClick r:id="rId4"/>
                        </a:rPr>
                        <a:t>2016</a:t>
                      </a:r>
                    </a:p>
                    <a:p>
                      <a:pPr algn="ctr"/>
                      <a:r>
                        <a:rPr lang="en-US" sz="1700" dirty="0">
                          <a:hlinkClick r:id="rId4"/>
                        </a:rPr>
                        <a:t>Subscriptions applied in 2018</a:t>
                      </a:r>
                      <a:endParaRPr lang="en-US" sz="1700" dirty="0"/>
                    </a:p>
                  </a:txBody>
                  <a:tcPr/>
                </a:tc>
                <a:tc>
                  <a:txBody>
                    <a:bodyPr/>
                    <a:lstStyle/>
                    <a:p>
                      <a:r>
                        <a:rPr lang="en-US" sz="1700" dirty="0"/>
                        <a:t>40.000 copies</a:t>
                      </a:r>
                    </a:p>
                    <a:p>
                      <a:r>
                        <a:rPr lang="en-US" sz="1700" dirty="0"/>
                        <a:t>(targeted for Indonesian business people, educated Indonesians, and foreigners.)</a:t>
                      </a:r>
                    </a:p>
                  </a:txBody>
                  <a:tcPr/>
                </a:tc>
                <a:extLst>
                  <a:ext uri="{0D108BD9-81ED-4DB2-BD59-A6C34878D82A}">
                    <a16:rowId xmlns:a16="http://schemas.microsoft.com/office/drawing/2014/main" val="1458397897"/>
                  </a:ext>
                </a:extLst>
              </a:tr>
              <a:tr h="3073505">
                <a:tc>
                  <a:txBody>
                    <a:bodyPr/>
                    <a:lstStyle/>
                    <a:p>
                      <a:pPr algn="ctr">
                        <a:buNone/>
                      </a:pPr>
                      <a:r>
                        <a:rPr lang="en-US" altLang="zh-CN" sz="1700" b="0" i="0" dirty="0">
                          <a:latin typeface="Times New Roman" panose="02020603050405020304" pitchFamily="18" charset="0"/>
                          <a:ea typeface="Times New Roman" panose="02020703060505090304" charset="0"/>
                          <a:cs typeface="Times New Roman" panose="02020603050405020304" pitchFamily="18" charset="0"/>
                        </a:rPr>
                        <a:t>Weekly</a:t>
                      </a:r>
                    </a:p>
                  </a:txBody>
                  <a:tcPr marL="0" marR="0" marT="0" marB="1" anchor="ctr"/>
                </a:tc>
                <a:tc>
                  <a:txBody>
                    <a:bodyPr/>
                    <a:lstStyle/>
                    <a:p>
                      <a:pPr algn="ctr">
                        <a:buNone/>
                      </a:pPr>
                      <a:r>
                        <a:rPr lang="en-US" altLang="zh-CN" sz="1700" b="0" i="1" dirty="0">
                          <a:latin typeface="Times New Roman" panose="02020603050405020304" pitchFamily="18" charset="0"/>
                          <a:ea typeface="Times New Roman" panose="02020703060505090304" charset="0"/>
                          <a:cs typeface="Times New Roman" panose="02020603050405020304" pitchFamily="18" charset="0"/>
                        </a:rPr>
                        <a:t>Tempo</a:t>
                      </a:r>
                    </a:p>
                  </a:txBody>
                  <a:tcPr marL="0" marR="0" marT="0" marB="1" anchor="ctr"/>
                </a:tc>
                <a:tc>
                  <a:txBody>
                    <a:bodyPr/>
                    <a:lstStyle/>
                    <a:p>
                      <a:pPr algn="ctr">
                        <a:buNone/>
                      </a:pPr>
                      <a:r>
                        <a:rPr lang="en-US" altLang="zh-CN" sz="1700" b="1" dirty="0">
                          <a:latin typeface="Times New Roman" panose="02020603050405020304" pitchFamily="18" charset="0"/>
                          <a:ea typeface="Times New Roman" panose="02020703060505090304" charset="0"/>
                          <a:cs typeface="Times New Roman" panose="02020603050405020304" pitchFamily="18" charset="0"/>
                        </a:rPr>
                        <a:t>Operated by</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a:t>
                      </a:r>
                      <a:r>
                        <a:rPr lang="en-ID" sz="1700" b="0" i="0" kern="1200" dirty="0">
                          <a:solidFill>
                            <a:schemeClr val="tx1"/>
                          </a:solidFill>
                          <a:effectLst/>
                          <a:latin typeface="+mn-lt"/>
                          <a:ea typeface="+mn-ea"/>
                          <a:cs typeface="+mn-cs"/>
                        </a:rPr>
                        <a:t>Tempo Media Group (</a:t>
                      </a:r>
                      <a:r>
                        <a:rPr lang="en-ID" sz="1700" b="0" i="0" kern="1200" dirty="0">
                          <a:solidFill>
                            <a:schemeClr val="dk1"/>
                          </a:solidFill>
                          <a:effectLst/>
                          <a:latin typeface="+mn-lt"/>
                          <a:ea typeface="+mn-ea"/>
                          <a:cs typeface="+mn-cs"/>
                        </a:rPr>
                        <a:t>PT Tempo Inti Media)</a:t>
                      </a:r>
                      <a:endParaRPr lang="en-ID" sz="1700" b="0" i="0" kern="1200" dirty="0">
                        <a:solidFill>
                          <a:schemeClr val="tx1"/>
                        </a:solidFill>
                        <a:effectLst/>
                        <a:latin typeface="+mn-lt"/>
                        <a:ea typeface="+mn-ea"/>
                        <a:cs typeface="+mn-cs"/>
                      </a:endParaRPr>
                    </a:p>
                    <a:p>
                      <a:pPr algn="ctr">
                        <a:buNone/>
                      </a:pPr>
                      <a:r>
                        <a:rPr lang="en-ID" altLang="zh-CN" sz="1700" b="1" i="0" kern="1200" dirty="0">
                          <a:solidFill>
                            <a:schemeClr val="tx1"/>
                          </a:solidFill>
                          <a:effectLst/>
                          <a:latin typeface="+mn-lt"/>
                          <a:ea typeface="+mn-ea"/>
                          <a:cs typeface="+mn-cs"/>
                        </a:rPr>
                        <a:t>Owned by</a:t>
                      </a:r>
                      <a:r>
                        <a:rPr lang="en-ID" altLang="zh-CN" sz="1700" b="0" i="0" kern="1200" dirty="0">
                          <a:solidFill>
                            <a:schemeClr val="tx1"/>
                          </a:solidFill>
                          <a:effectLst/>
                          <a:latin typeface="+mn-lt"/>
                          <a:ea typeface="+mn-ea"/>
                          <a:cs typeface="+mn-cs"/>
                        </a:rPr>
                        <a:t>: </a:t>
                      </a:r>
                      <a:r>
                        <a:rPr lang="en-US" altLang="zh-CN" sz="1700" dirty="0">
                          <a:latin typeface="Times New Roman" panose="02020603050405020304" pitchFamily="18" charset="0"/>
                          <a:ea typeface="Times New Roman" panose="02020703060505090304" charset="0"/>
                          <a:cs typeface="Times New Roman" panose="02020603050405020304" pitchFamily="18" charset="0"/>
                        </a:rPr>
                        <a:t>PT.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Grafiti</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Pers (24.28%)</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Yayasan Tempo (17.13%)</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PT. Jaya Raya Utama (16.28%)</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Yayasan Jaya Raya (8.54%)</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Yayasan </a:t>
                      </a:r>
                      <a:r>
                        <a:rPr lang="en-US" altLang="zh-CN" sz="1700" dirty="0" err="1">
                          <a:latin typeface="Times New Roman" panose="02020603050405020304" pitchFamily="18" charset="0"/>
                          <a:ea typeface="Times New Roman" panose="02020703060505090304" charset="0"/>
                          <a:cs typeface="Times New Roman" panose="02020603050405020304" pitchFamily="18" charset="0"/>
                        </a:rPr>
                        <a:t>Karyawan</a:t>
                      </a:r>
                      <a:r>
                        <a:rPr lang="en-US" altLang="zh-CN" sz="1700" dirty="0">
                          <a:latin typeface="Times New Roman" panose="02020603050405020304" pitchFamily="18" charset="0"/>
                          <a:ea typeface="Times New Roman" panose="02020703060505090304" charset="0"/>
                          <a:cs typeface="Times New Roman" panose="02020603050405020304" pitchFamily="18" charset="0"/>
                        </a:rPr>
                        <a:t> Tempo (8.28%)</a:t>
                      </a:r>
                    </a:p>
                    <a:p>
                      <a:pPr algn="ctr">
                        <a:buNone/>
                      </a:pPr>
                      <a:r>
                        <a:rPr lang="en-US" altLang="zh-CN" sz="1700" dirty="0">
                          <a:latin typeface="Times New Roman" panose="02020603050405020304" pitchFamily="18" charset="0"/>
                          <a:ea typeface="Times New Roman" panose="02020703060505090304" charset="0"/>
                          <a:cs typeface="Times New Roman" panose="02020603050405020304" pitchFamily="18" charset="0"/>
                        </a:rPr>
                        <a:t>Public (25.49%)</a:t>
                      </a:r>
                    </a:p>
                    <a:p>
                      <a:endParaRPr lang="en-US" sz="1700" dirty="0"/>
                    </a:p>
                  </a:txBody>
                  <a:tcPr/>
                </a:tc>
                <a:tc>
                  <a:txBody>
                    <a:bodyPr/>
                    <a:lstStyle/>
                    <a:p>
                      <a:r>
                        <a:rPr lang="en-US" sz="1700" dirty="0"/>
                        <a:t>6 March 1971,</a:t>
                      </a:r>
                    </a:p>
                    <a:p>
                      <a:r>
                        <a:rPr lang="en-US" sz="1700" dirty="0"/>
                        <a:t>Yes</a:t>
                      </a:r>
                    </a:p>
                    <a:p>
                      <a:endParaRPr lang="en-US" sz="1700" dirty="0"/>
                    </a:p>
                    <a:p>
                      <a:r>
                        <a:rPr lang="en-US" sz="1700" dirty="0" err="1"/>
                        <a:t>Tempo.co</a:t>
                      </a:r>
                      <a:r>
                        <a:rPr lang="en-US" sz="1700" dirty="0"/>
                        <a:t> (</a:t>
                      </a:r>
                      <a:r>
                        <a:rPr lang="en-US" sz="1700" dirty="0">
                          <a:hlinkClick r:id="rId5"/>
                        </a:rPr>
                        <a:t>1995, rebranding 2008</a:t>
                      </a:r>
                      <a:r>
                        <a:rPr lang="en-US" sz="1700" dirty="0"/>
                        <a:t>)</a:t>
                      </a:r>
                    </a:p>
                    <a:p>
                      <a:endParaRPr lang="en-US" sz="1700" dirty="0"/>
                    </a:p>
                  </a:txBody>
                  <a:tcPr/>
                </a:tc>
                <a:tc>
                  <a:txBody>
                    <a:bodyPr/>
                    <a:lstStyle/>
                    <a:p>
                      <a:r>
                        <a:rPr lang="en-ID" sz="1800" b="0" i="0" kern="1200" dirty="0">
                          <a:solidFill>
                            <a:schemeClr val="dk1"/>
                          </a:solidFill>
                          <a:effectLst/>
                          <a:latin typeface="+mn-lt"/>
                          <a:ea typeface="+mn-ea"/>
                          <a:cs typeface="+mn-cs"/>
                        </a:rPr>
                        <a:t>180.000 copies/week</a:t>
                      </a:r>
                      <a:endParaRPr lang="en-US" sz="1700" dirty="0">
                        <a:solidFill>
                          <a:schemeClr val="bg1"/>
                        </a:solidFill>
                      </a:endParaRPr>
                    </a:p>
                  </a:txBody>
                  <a:tcPr/>
                </a:tc>
                <a:extLst>
                  <a:ext uri="{0D108BD9-81ED-4DB2-BD59-A6C34878D82A}">
                    <a16:rowId xmlns:a16="http://schemas.microsoft.com/office/drawing/2014/main" val="2066891280"/>
                  </a:ext>
                </a:extLst>
              </a:tr>
            </a:tbl>
          </a:graphicData>
        </a:graphic>
      </p:graphicFrame>
    </p:spTree>
    <p:extLst>
      <p:ext uri="{BB962C8B-B14F-4D97-AF65-F5344CB8AC3E}">
        <p14:creationId xmlns:p14="http://schemas.microsoft.com/office/powerpoint/2010/main" val="372625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311426"/>
            <a:ext cx="7886700" cy="723280"/>
          </a:xfrm>
        </p:spPr>
        <p:txBody>
          <a:bodyPr>
            <a:normAutofit/>
          </a:bodyPr>
          <a:lstStyle/>
          <a:p>
            <a:pPr algn="ctr"/>
            <a:r>
              <a:rPr lang="en-US" sz="4400" b="1" dirty="0">
                <a:latin typeface="Times New Roman" panose="02020603050405020304" pitchFamily="18" charset="0"/>
                <a:cs typeface="Times New Roman" panose="02020603050405020304" pitchFamily="18" charset="0"/>
              </a:rPr>
              <a:t>2. Visibility of the EU (n=</a:t>
            </a:r>
            <a:r>
              <a:rPr lang="en-US" b="1" dirty="0">
                <a:latin typeface="Times New Roman" panose="02020603050405020304" pitchFamily="18" charset="0"/>
                <a:cs typeface="Times New Roman" panose="02020603050405020304" pitchFamily="18" charset="0"/>
              </a:rPr>
              <a:t>944</a:t>
            </a:r>
            <a:r>
              <a:rPr lang="en-US" sz="4400" b="1" dirty="0">
                <a:latin typeface="Times New Roman" panose="02020603050405020304" pitchFamily="18" charset="0"/>
                <a:cs typeface="Times New Roman" panose="02020603050405020304" pitchFamily="18" charset="0"/>
              </a:rPr>
              <a:t>) </a:t>
            </a:r>
            <a:endParaRPr lang="en-US"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3579718074"/>
              </p:ext>
            </p:extLst>
          </p:nvPr>
        </p:nvGraphicFramePr>
        <p:xfrm>
          <a:off x="384313" y="1034705"/>
          <a:ext cx="8507895" cy="5665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50125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61171" y="628028"/>
            <a:ext cx="7886700" cy="723280"/>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EU’s appearance on Front Page (n=57)</a:t>
            </a:r>
            <a:endParaRPr lang="en-US" sz="36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542C7246-EB46-3648-E73D-F900257BC695}"/>
              </a:ext>
            </a:extLst>
          </p:cNvPr>
          <p:cNvGraphicFramePr>
            <a:graphicFrameLocks noGrp="1"/>
          </p:cNvGraphicFramePr>
          <p:nvPr>
            <p:ph idx="1"/>
            <p:extLst>
              <p:ext uri="{D42A27DB-BD31-4B8C-83A1-F6EECF244321}">
                <p14:modId xmlns:p14="http://schemas.microsoft.com/office/powerpoint/2010/main" val="767148904"/>
              </p:ext>
            </p:extLst>
          </p:nvPr>
        </p:nvGraphicFramePr>
        <p:xfrm>
          <a:off x="225288" y="1351307"/>
          <a:ext cx="8746434" cy="4878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1555191"/>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BD80C5A6E3BE6B41A2427F16147D47A40053312233075A4069A30329A9D6153650009586967373366D408193C318443E5EA6" ma:contentTypeVersion="27" ma:contentTypeDescription="Solar Project Document Content Type - extends Solar Document; published by the Content Type Hub" ma:contentTypeScope="" ma:versionID="7eae6a073d63c4fe4b45dfbfa865ac1f">
  <xsd:schema xmlns:xsd="http://www.w3.org/2001/XMLSchema" xmlns:xs="http://www.w3.org/2001/XMLSchema" xmlns:p="http://schemas.microsoft.com/office/2006/metadata/properties" xmlns:ns2="6f562838-09de-4b65-939a-432777c5c6ca" targetNamespace="http://schemas.microsoft.com/office/2006/metadata/properties" ma:root="true" ma:fieldsID="3d15cd97b99b53dcbe5cc11303294add" ns2:_="">
    <xsd:import namespace="6f562838-09de-4b65-939a-432777c5c6ca"/>
    <xsd:element name="properties">
      <xsd:complexType>
        <xsd:sequence>
          <xsd:element name="documentManagement">
            <xsd:complexType>
              <xsd:all>
                <xsd:element ref="ns2:c2d7d53541144364bb9d71f286b51f7e" minOccurs="0"/>
                <xsd:element ref="ns2:TaxCatchAll" minOccurs="0"/>
                <xsd:element ref="ns2:TaxCatchAllLabel" minOccurs="0"/>
                <xsd:element ref="ns2:jb15094b84d04db39a8de0b202a5649b" minOccurs="0"/>
                <xsd:element ref="ns2:a01561942c7d47699e3a361a6a580934" minOccurs="0"/>
                <xsd:element ref="ns2:SolarAuthor" minOccurs="0"/>
                <xsd:element ref="ns2:ece120804c3e4f2e81afd96eec8909f4" minOccurs="0"/>
                <xsd:element ref="ns2:i7a4717f7d5d4c169373d4bfa77876ba" minOccurs="0"/>
                <xsd:element ref="ns2:b0b6db7483f14678a4ad7fdce99521be" minOccurs="0"/>
                <xsd:element ref="ns2:beaf417fcb4a4faab8ee781c2aab710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62838-09de-4b65-939a-432777c5c6ca" elementFormDefault="qualified">
    <xsd:import namespace="http://schemas.microsoft.com/office/2006/documentManagement/types"/>
    <xsd:import namespace="http://schemas.microsoft.com/office/infopath/2007/PartnerControls"/>
    <xsd:element name="c2d7d53541144364bb9d71f286b51f7e" ma:index="8" ma:taxonomy="true" ma:internalName="c2d7d53541144364bb9d71f286b51f7e" ma:taxonomyFieldName="SolarLocation" ma:displayName="Location" ma:readOnly="false" ma:fieldId="{c2d7d535-4114-4364-bb9d-71f286b51f7e}" ma:taxonomyMulti="true" ma:sspId="b9d2b188-b8f0-4527-ab9c-6ed07e2b5a47" ma:termSetId="91c000f1-3349-4c42-8265-e80d17e1367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25b267e-f454-459f-aa78-71222e61a69d}" ma:internalName="TaxCatchAll" ma:showField="CatchAllData" ma:web="f2116379-9b18-4ff7-9c13-0eb7c38425b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25b267e-f454-459f-aa78-71222e61a69d}" ma:internalName="TaxCatchAllLabel" ma:readOnly="true" ma:showField="CatchAllDataLabel" ma:web="f2116379-9b18-4ff7-9c13-0eb7c38425b0">
      <xsd:complexType>
        <xsd:complexContent>
          <xsd:extension base="dms:MultiChoiceLookup">
            <xsd:sequence>
              <xsd:element name="Value" type="dms:Lookup" maxOccurs="unbounded" minOccurs="0" nillable="true"/>
            </xsd:sequence>
          </xsd:extension>
        </xsd:complexContent>
      </xsd:complexType>
    </xsd:element>
    <xsd:element name="jb15094b84d04db39a8de0b202a5649b" ma:index="12" nillable="true" ma:taxonomy="true" ma:internalName="jb15094b84d04db39a8de0b202a5649b" ma:taxonomyFieldName="SolarBusinessUnit" ma:displayName="Business Unit" ma:readOnly="false" ma:fieldId="{3b15094b-84d0-4db3-9a8d-e0b202a5649b}" ma:taxonomyMulti="true" ma:sspId="b9d2b188-b8f0-4527-ab9c-6ed07e2b5a47" ma:termSetId="9862a471-922d-4dbf-86ff-7f9443f4b69d" ma:anchorId="00000000-0000-0000-0000-000000000000" ma:open="false" ma:isKeyword="false">
      <xsd:complexType>
        <xsd:sequence>
          <xsd:element ref="pc:Terms" minOccurs="0" maxOccurs="1"/>
        </xsd:sequence>
      </xsd:complexType>
    </xsd:element>
    <xsd:element name="a01561942c7d47699e3a361a6a580934" ma:index="14" ma:taxonomy="true" ma:internalName="a01561942c7d47699e3a361a6a580934" ma:taxonomyFieldName="SolarDepartment" ma:displayName="Department" ma:readOnly="false" ma:fieldId="{a0156194-2c7d-4769-9e3a-361a6a580934}" ma:taxonomyMulti="true" ma:sspId="b9d2b188-b8f0-4527-ab9c-6ed07e2b5a47" ma:termSetId="a2a9cd89-8956-43cd-8902-c890ec3194cb" ma:anchorId="00000000-0000-0000-0000-000000000000" ma:open="false" ma:isKeyword="false">
      <xsd:complexType>
        <xsd:sequence>
          <xsd:element ref="pc:Terms" minOccurs="0" maxOccurs="1"/>
        </xsd:sequence>
      </xsd:complexType>
    </xsd:element>
    <xsd:element name="SolarAuthor" ma:index="16" nillable="true" ma:displayName="Content Author" ma:description="Please specify the author of the content" ma:SharePointGroup="0" ma:internalName="Solar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e120804c3e4f2e81afd96eec8909f4" ma:index="17" ma:taxonomy="true" ma:internalName="ece120804c3e4f2e81afd96eec8909f4" ma:taxonomyFieldName="SolarCategory" ma:displayName="Category" ma:readOnly="false" ma:fieldId="{ece12080-4c3e-4f2e-81af-d96eec8909f4}" ma:sspId="b9d2b188-b8f0-4527-ab9c-6ed07e2b5a47" ma:termSetId="af3054d5-0efb-4d05-9185-ffb492b046bd" ma:anchorId="00000000-0000-0000-0000-000000000000" ma:open="false" ma:isKeyword="false">
      <xsd:complexType>
        <xsd:sequence>
          <xsd:element ref="pc:Terms" minOccurs="0" maxOccurs="1"/>
        </xsd:sequence>
      </xsd:complexType>
    </xsd:element>
    <xsd:element name="i7a4717f7d5d4c169373d4bfa77876ba" ma:index="19" ma:taxonomy="true" ma:internalName="i7a4717f7d5d4c169373d4bfa77876ba" ma:taxonomyFieldName="SolarDocumentType" ma:displayName="Document Type" ma:fieldId="{27a4717f-7d5d-4c16-9373-d4bfa77876ba}" ma:sspId="b9d2b188-b8f0-4527-ab9c-6ed07e2b5a47" ma:termSetId="3becb80b-35bf-4675-a7f1-fd97918282bf" ma:anchorId="00000000-0000-0000-0000-000000000000" ma:open="false" ma:isKeyword="false">
      <xsd:complexType>
        <xsd:sequence>
          <xsd:element ref="pc:Terms" minOccurs="0" maxOccurs="1"/>
        </xsd:sequence>
      </xsd:complexType>
    </xsd:element>
    <xsd:element name="b0b6db7483f14678a4ad7fdce99521be" ma:index="21" nillable="true" ma:taxonomy="true" ma:internalName="b0b6db7483f14678a4ad7fdce99521be" ma:taxonomyFieldName="InformationValue" ma:displayName="Information Value" ma:default="" ma:fieldId="{b0b6db74-83f1-4678-a4ad-7fdce99521be}" ma:sspId="b9d2b188-b8f0-4527-ab9c-6ed07e2b5a47" ma:termSetId="34b0f4c5-defa-4470-bf4b-1423e5dab3a3" ma:anchorId="00000000-0000-0000-0000-000000000000" ma:open="false" ma:isKeyword="false">
      <xsd:complexType>
        <xsd:sequence>
          <xsd:element ref="pc:Terms" minOccurs="0" maxOccurs="1"/>
        </xsd:sequence>
      </xsd:complexType>
    </xsd:element>
    <xsd:element name="beaf417fcb4a4faab8ee781c2aab7105" ma:index="23" nillable="true" ma:taxonomy="true" ma:internalName="beaf417fcb4a4faab8ee781c2aab7105" ma:taxonomyFieldName="SolarRecordOutcome" ma:displayName="Record Outcome" ma:fieldId="{beaf417f-cb4a-4faa-b8ee-781c2aab7105}" ma:sspId="b9d2b188-b8f0-4527-ab9c-6ed07e2b5a47" ma:termSetId="1c7376b3-8ddf-4288-95f1-75a2960d122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9d2b188-b8f0-4527-ab9c-6ed07e2b5a47" ContentTypeId="0x010100BD80C5A6E3BE6B41A2427F16147D47A40053312233075A4069A30329A9D6153650" PreviousValue="true" LastSyncTimeStamp="2021-10-07T20:07:13.39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2d7d53541144364bb9d71f286b51f7e xmlns="6f562838-09de-4b65-939a-432777c5c6ca">
      <Terms xmlns="http://schemas.microsoft.com/office/infopath/2007/PartnerControls">
        <TermInfo xmlns="http://schemas.microsoft.com/office/infopath/2007/PartnerControls">
          <TermName xmlns="http://schemas.microsoft.com/office/infopath/2007/PartnerControls">Ilam</TermName>
          <TermId xmlns="http://schemas.microsoft.com/office/infopath/2007/PartnerControls">17015150-e7d5-4990-b358-e90ea571f1b0</TermId>
        </TermInfo>
      </Terms>
    </c2d7d53541144364bb9d71f286b51f7e>
    <b0b6db7483f14678a4ad7fdce99521be xmlns="6f562838-09de-4b65-939a-432777c5c6ca">
      <Terms xmlns="http://schemas.microsoft.com/office/infopath/2007/PartnerControls"/>
    </b0b6db7483f14678a4ad7fdce99521be>
    <beaf417fcb4a4faab8ee781c2aab7105 xmlns="6f562838-09de-4b65-939a-432777c5c6ca">
      <Terms xmlns="http://schemas.microsoft.com/office/infopath/2007/PartnerControls"/>
    </beaf417fcb4a4faab8ee781c2aab7105>
    <a01561942c7d47699e3a361a6a580934 xmlns="6f562838-09de-4b65-939a-432777c5c6ca">
      <Terms xmlns="http://schemas.microsoft.com/office/infopath/2007/PartnerControls">
        <TermInfo xmlns="http://schemas.microsoft.com/office/infopath/2007/PartnerControls">
          <TermName xmlns="http://schemas.microsoft.com/office/infopath/2007/PartnerControls">Arts</TermName>
          <TermId xmlns="http://schemas.microsoft.com/office/infopath/2007/PartnerControls">0bab0b67-4c47-44f0-b6c4-3d9931187703</TermId>
        </TermInfo>
      </Terms>
    </a01561942c7d47699e3a361a6a580934>
    <i7a4717f7d5d4c169373d4bfa77876ba xmlns="6f562838-09de-4b65-939a-432777c5c6ca">
      <Terms xmlns="http://schemas.microsoft.com/office/infopath/2007/PartnerControls">
        <TermInfo xmlns="http://schemas.microsoft.com/office/infopath/2007/PartnerControls">
          <TermName xmlns="http://schemas.microsoft.com/office/infopath/2007/PartnerControls">Project Document [Information]</TermName>
          <TermId xmlns="http://schemas.microsoft.com/office/infopath/2007/PartnerControls">1d129e84-9db2-4df6-a74b-09dd873e3970</TermId>
        </TermInfo>
      </Terms>
    </i7a4717f7d5d4c169373d4bfa77876ba>
    <jb15094b84d04db39a8de0b202a5649b xmlns="6f562838-09de-4b65-939a-432777c5c6ca">
      <Terms xmlns="http://schemas.microsoft.com/office/infopath/2007/PartnerControls"/>
    </jb15094b84d04db39a8de0b202a5649b>
    <SolarAuthor xmlns="6f562838-09de-4b65-939a-432777c5c6ca">
      <UserInfo>
        <DisplayName/>
        <AccountId xsi:nil="true"/>
        <AccountType/>
      </UserInfo>
    </SolarAuthor>
    <TaxCatchAll xmlns="6f562838-09de-4b65-939a-432777c5c6ca">
      <Value>4</Value>
      <Value>3</Value>
      <Value>2</Value>
      <Value>1</Value>
    </TaxCatchAll>
    <ece120804c3e4f2e81afd96eec8909f4 xmlns="6f562838-09de-4b65-939a-432777c5c6ca">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1b523ed0-c261-4ad9-b790-ca7c80e7725e</TermId>
        </TermInfo>
      </Terms>
    </ece120804c3e4f2e81afd96eec8909f4>
  </documentManagement>
</p:properties>
</file>

<file path=customXml/itemProps1.xml><?xml version="1.0" encoding="utf-8"?>
<ds:datastoreItem xmlns:ds="http://schemas.openxmlformats.org/officeDocument/2006/customXml" ds:itemID="{90E0F167-DA7B-4C1D-A828-469AF2C3E081}"/>
</file>

<file path=customXml/itemProps2.xml><?xml version="1.0" encoding="utf-8"?>
<ds:datastoreItem xmlns:ds="http://schemas.openxmlformats.org/officeDocument/2006/customXml" ds:itemID="{57AB64AD-30EF-474F-9780-232FCDB2C5C6}"/>
</file>

<file path=customXml/itemProps3.xml><?xml version="1.0" encoding="utf-8"?>
<ds:datastoreItem xmlns:ds="http://schemas.openxmlformats.org/officeDocument/2006/customXml" ds:itemID="{C81BF6D6-BF28-4BA6-965D-FC66BE9A0694}"/>
</file>

<file path=customXml/itemProps4.xml><?xml version="1.0" encoding="utf-8"?>
<ds:datastoreItem xmlns:ds="http://schemas.openxmlformats.org/officeDocument/2006/customXml" ds:itemID="{34737DA6-0B6A-4F39-AA14-1EC0F90307B8}"/>
</file>

<file path=docProps/app.xml><?xml version="1.0" encoding="utf-8"?>
<Properties xmlns="http://schemas.openxmlformats.org/officeDocument/2006/extended-properties" xmlns:vt="http://schemas.openxmlformats.org/officeDocument/2006/docPropsVTypes">
  <Template>Office Theme</Template>
  <TotalTime>15663</TotalTime>
  <Words>1896</Words>
  <Application>Microsoft Office PowerPoint</Application>
  <PresentationFormat>On-screen Show (4:3)</PresentationFormat>
  <Paragraphs>347</Paragraphs>
  <Slides>37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Bebas Neue</vt:lpstr>
      <vt:lpstr>Calibri</vt:lpstr>
      <vt:lpstr>Calibri Light</vt:lpstr>
      <vt:lpstr>Times New Roman</vt:lpstr>
      <vt:lpstr>Office Theme</vt:lpstr>
      <vt:lpstr>EXPECT: Indonesia’s Perception of and Expectation on EU The case of Printed media</vt:lpstr>
      <vt:lpstr>PowerPoint Presentation</vt:lpstr>
      <vt:lpstr>PowerPoint Presentation</vt:lpstr>
      <vt:lpstr>PowerPoint Presentation</vt:lpstr>
      <vt:lpstr>PowerPoint Presentation</vt:lpstr>
      <vt:lpstr>PowerPoint Presentation</vt:lpstr>
      <vt:lpstr>PowerPoint Presentation</vt:lpstr>
      <vt:lpstr>2. Visibility of the EU (n=944) </vt:lpstr>
      <vt:lpstr>EU’s appearance on Front Page (n=57)</vt:lpstr>
      <vt:lpstr>Average length of EU-news (major/2nd) </vt:lpstr>
      <vt:lpstr>PowerPoint Presentation</vt:lpstr>
      <vt:lpstr>PowerPoint Presentation</vt:lpstr>
      <vt:lpstr>Other hot issues in EU-related news (n=944) </vt:lpstr>
      <vt:lpstr>3. Sources (n=944)</vt:lpstr>
      <vt:lpstr>Sources of EU news</vt:lpstr>
      <vt:lpstr>4. Centrality (n=944)</vt:lpstr>
      <vt:lpstr>5. Domesticity (n=944)</vt:lpstr>
      <vt:lpstr>Domesticity (Major/2nd, n= 320)</vt:lpstr>
      <vt:lpstr>Centrality of EU in Local news</vt:lpstr>
      <vt:lpstr>6. EU actions (Main/2nd focus, n=320)</vt:lpstr>
      <vt:lpstr>Intra-EU actions (Major/2nd)</vt:lpstr>
      <vt:lpstr>Sub-frame of intra-EU actions  (Main/2nd focus)</vt:lpstr>
      <vt:lpstr>Extra-EU actions (Major/2nd)</vt:lpstr>
      <vt:lpstr>Sub-frame of extra-EU actions  (Main/2nd focus)</vt:lpstr>
      <vt:lpstr>7. Bilateral relation (Main/2nd focus)</vt:lpstr>
      <vt:lpstr>Bilateral relation with Indonesia (Main/2nd focus)</vt:lpstr>
      <vt:lpstr>8. Evaluation of EU (Major/2nd, n=320)</vt:lpstr>
      <vt:lpstr>Evaluation of intra-EU actions</vt:lpstr>
      <vt:lpstr>Evaluation of extra-EU actions</vt:lpstr>
      <vt:lpstr>9. Expectation on EU  (Main/2nd focus , n=320)</vt:lpstr>
      <vt:lpstr>Evaluation of EU (Main/2nd focus , n=350)</vt:lpstr>
      <vt:lpstr>Indonesia’s Expectation on EU</vt:lpstr>
      <vt:lpstr>Reported EU’s self-expectation</vt:lpstr>
      <vt:lpstr>Visual images of EU (2020)</vt:lpstr>
      <vt:lpstr>Visual images of EU (2021)</vt:lpstr>
      <vt:lpstr>Conclusions</vt:lpstr>
      <vt:lpstr>Conclusions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Global Influence …                                                                                  PERCEPTIONS &amp;                                           EXPECTATIONS                                          of the EU from                                         10 Strategic Partners</dc:title>
  <dc:creator>LAI</dc:creator>
  <cp:lastModifiedBy>C</cp:lastModifiedBy>
  <cp:revision>1129</cp:revision>
  <dcterms:created xsi:type="dcterms:W3CDTF">2020-01-18T04:31:39Z</dcterms:created>
  <dcterms:modified xsi:type="dcterms:W3CDTF">2022-11-18T15:11:26Z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0x010100BD80C5A6E3BE6B41A2427F16147D47A40053312233075A4069A30329A9D6153650009586967373366D408193C318443E5EA6</vt:lpwstr>
  </property>
  <property fmtid="{D5CDD505-2E9C-101B-9397-08002B2CF9AE}" pid="3" name="SolarRecordOutcome">
    <vt:lpwstr/>
  </property>
  <property fmtid="{D5CDD505-2E9C-101B-9397-08002B2CF9AE}" pid="4" name="InformationValue">
    <vt:lpwstr/>
  </property>
  <property fmtid="{D5CDD505-2E9C-101B-9397-08002B2CF9AE}" pid="5" name="SolarDocumentType">
    <vt:lpwstr>4;#Project Document [Information]|1d129e84-9db2-4df6-a74b-09dd873e3970</vt:lpwstr>
  </property>
  <property fmtid="{D5CDD505-2E9C-101B-9397-08002B2CF9AE}" pid="6" name="MediaServiceImageTags">
    <vt:lpwstr/>
  </property>
  <property fmtid="{D5CDD505-2E9C-101B-9397-08002B2CF9AE}" pid="7" name="SolarCategory">
    <vt:lpwstr>3;#Project|1b523ed0-c261-4ad9-b790-ca7c80e7725e</vt:lpwstr>
  </property>
  <property fmtid="{D5CDD505-2E9C-101B-9397-08002B2CF9AE}" pid="8" name="lcf76f155ced4ddcb4097134ff3c332f">
    <vt:lpwstr/>
  </property>
  <property fmtid="{D5CDD505-2E9C-101B-9397-08002B2CF9AE}" pid="9" name="SolarLocation">
    <vt:lpwstr>1;#Ilam|17015150-e7d5-4990-b358-e90ea571f1b0</vt:lpwstr>
  </property>
  <property fmtid="{D5CDD505-2E9C-101B-9397-08002B2CF9AE}" pid="10" name="SolarDepartment">
    <vt:lpwstr>2;#Arts|0bab0b67-4c47-44f0-b6c4-3d9931187703</vt:lpwstr>
  </property>
  <property fmtid="{D5CDD505-2E9C-101B-9397-08002B2CF9AE}" pid="11" name="SolarBusinessUnit">
    <vt:lpwstr/>
  </property>
</Properties>
</file>