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10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omments/comment1.xml" ContentType="application/vnd.openxmlformats-officedocument.presentationml.comments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652" r:id="rId2"/>
    <p:sldId id="468" r:id="rId3"/>
    <p:sldId id="726" r:id="rId4"/>
    <p:sldId id="742" r:id="rId5"/>
    <p:sldId id="741" r:id="rId6"/>
    <p:sldId id="716" r:id="rId7"/>
    <p:sldId id="690" r:id="rId8"/>
    <p:sldId id="724" r:id="rId9"/>
    <p:sldId id="693" r:id="rId10"/>
    <p:sldId id="672" r:id="rId11"/>
    <p:sldId id="691" r:id="rId12"/>
    <p:sldId id="695" r:id="rId13"/>
    <p:sldId id="673" r:id="rId14"/>
    <p:sldId id="740" r:id="rId15"/>
    <p:sldId id="697" r:id="rId16"/>
    <p:sldId id="679" r:id="rId17"/>
    <p:sldId id="729" r:id="rId18"/>
    <p:sldId id="730" r:id="rId19"/>
    <p:sldId id="694" r:id="rId20"/>
    <p:sldId id="680" r:id="rId21"/>
    <p:sldId id="700" r:id="rId22"/>
    <p:sldId id="705" r:id="rId23"/>
    <p:sldId id="683" r:id="rId24"/>
    <p:sldId id="734" r:id="rId25"/>
    <p:sldId id="746" r:id="rId26"/>
    <p:sldId id="735" r:id="rId27"/>
    <p:sldId id="745" r:id="rId28"/>
    <p:sldId id="689" r:id="rId29"/>
    <p:sldId id="704" r:id="rId30"/>
    <p:sldId id="715" r:id="rId31"/>
    <p:sldId id="732" r:id="rId32"/>
    <p:sldId id="73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" initials="SY" lastIdx="27" clrIdx="0">
    <p:extLst>
      <p:ext uri="{19B8F6BF-5375-455C-9EA6-DF929625EA0E}">
        <p15:presenceInfo xmlns:p15="http://schemas.microsoft.com/office/powerpoint/2012/main" userId="LAI" providerId="None"/>
      </p:ext>
    </p:extLst>
  </p:cmAuthor>
  <p:cmAuthor id="2" name="C" initials="SY" lastIdx="24" clrIdx="1">
    <p:extLst>
      <p:ext uri="{19B8F6BF-5375-455C-9EA6-DF929625EA0E}">
        <p15:presenceInfo xmlns:p15="http://schemas.microsoft.com/office/powerpoint/2012/main" userId="C" providerId="None"/>
      </p:ext>
    </p:extLst>
  </p:cmAuthor>
  <p:cmAuthor id="3" name="Microsoft Office User" initials="MOU" lastIdx="1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52" autoAdjust="0"/>
    <p:restoredTop sz="88497" autoAdjust="0"/>
  </p:normalViewPr>
  <p:slideViewPr>
    <p:cSldViewPr snapToGrid="0">
      <p:cViewPr varScale="1">
        <p:scale>
          <a:sx n="64" d="100"/>
          <a:sy n="64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36764426185856"/>
          <c:y val="7.3950535408074516E-2"/>
          <c:w val="0.70038444469803596"/>
          <c:h val="0.82220856511685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103059581319861E-3"/>
                  <c:y val="8.45588242711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A4-41FC-9B9C-EC7B94038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EU in ASEAN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412238325281803E-3"/>
                  <c:y val="8.199643565690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A4-41FC-9B9C-EC7B94038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EU in ASEAN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8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posts</a:t>
                </a:r>
              </a:p>
            </c:rich>
          </c:tx>
          <c:layout>
            <c:manualLayout>
              <c:xMode val="edge"/>
              <c:yMode val="edge"/>
              <c:x val="3.961352657004831E-2"/>
              <c:y val="0.34824878896873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58291900528800944"/>
          <c:h val="0.86758077491038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43E-8391-A0A40015D27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43E-8391-A0A40015D27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 stronger Europe in the world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48</c:v>
                </c:pt>
                <c:pt idx="1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C-443E-8391-A0A40015D27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European Green Deal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16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C-443E-8391-A0A40015D27C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9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0-42EB-97C5-052EAF50B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posts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2302879694189"/>
          <c:y val="0.23375406462772708"/>
          <c:w val="0.30397697120305811"/>
          <c:h val="0.56295898269567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562771868911"/>
          <c:y val="3.650673932250724E-2"/>
          <c:w val="0.81266150223924016"/>
          <c:h val="0.737767349414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Bilateral relations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62</c:v>
                </c:pt>
                <c:pt idx="1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90116598705486"/>
          <c:y val="5.3505706306800745E-2"/>
          <c:w val="0.62554168672458266"/>
          <c:h val="0.78864670938998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93</c:v>
                </c:pt>
                <c:pt idx="1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9824451315040841E-2"/>
              <c:y val="0.32143504407584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90116598705486"/>
          <c:y val="5.3505706306800745E-2"/>
          <c:w val="0.62554168672458266"/>
          <c:h val="0.78864670938998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8-45A3-889B-3272FCDB099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8-45A3-889B-3272FCDB099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8-45A3-889B-3272FCDB0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9824451315040841E-2"/>
              <c:y val="0.32143504407584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79483318364244"/>
          <c:y val="0.38612146316871898"/>
          <c:w val="0.14728511003714656"/>
          <c:h val="0.21133342141353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</c:v>
                </c:pt>
                <c:pt idx="1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8-45A3-889B-3272FCDB099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8-45A3-889B-3272FCDB099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8-45A3-889B-3272FCDB0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u="sng" dirty="0"/>
              <a:t>EUD</a:t>
            </a:r>
            <a:r>
              <a:rPr lang="en-US" b="1" dirty="0"/>
              <a:t> social</a:t>
            </a:r>
            <a:r>
              <a:rPr lang="en-US" b="1" baseline="0" dirty="0"/>
              <a:t> media activity u</a:t>
            </a:r>
            <a:r>
              <a:rPr lang="en-US" b="1" dirty="0"/>
              <a:t>nder</a:t>
            </a:r>
            <a:r>
              <a:rPr lang="en-US" b="1" baseline="0" dirty="0"/>
              <a:t> Covid-19 Shadow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36904761904762E-2"/>
          <c:y val="0.13209699685775886"/>
          <c:w val="0.96726190476190477"/>
          <c:h val="0.642515343907379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post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46</c:v>
                </c:pt>
                <c:pt idx="1">
                  <c:v>55</c:v>
                </c:pt>
                <c:pt idx="2">
                  <c:v>22</c:v>
                </c:pt>
                <c:pt idx="3">
                  <c:v>29</c:v>
                </c:pt>
                <c:pt idx="5">
                  <c:v>94</c:v>
                </c:pt>
                <c:pt idx="6">
                  <c:v>78</c:v>
                </c:pt>
                <c:pt idx="7">
                  <c:v>87</c:v>
                </c:pt>
                <c:pt idx="8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Posts mentioned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March</c:v>
                  </c:pt>
                  <c:pt idx="1">
                    <c:v>April</c:v>
                  </c:pt>
                  <c:pt idx="2">
                    <c:v>May</c:v>
                  </c:pt>
                  <c:pt idx="3">
                    <c:v>June</c:v>
                  </c:pt>
                  <c:pt idx="5">
                    <c:v>March</c:v>
                  </c:pt>
                  <c:pt idx="6">
                    <c:v>April</c:v>
                  </c:pt>
                  <c:pt idx="7">
                    <c:v>May</c:v>
                  </c:pt>
                  <c:pt idx="8">
                    <c:v>June</c:v>
                  </c:pt>
                </c:lvl>
                <c:lvl>
                  <c:pt idx="0">
                    <c:v>2020</c:v>
                  </c:pt>
                  <c:pt idx="5">
                    <c:v>2021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35</c:v>
                </c:pt>
                <c:pt idx="2">
                  <c:v>5</c:v>
                </c:pt>
                <c:pt idx="3">
                  <c:v>8</c:v>
                </c:pt>
                <c:pt idx="5">
                  <c:v>20</c:v>
                </c:pt>
                <c:pt idx="6">
                  <c:v>16</c:v>
                </c:pt>
                <c:pt idx="7">
                  <c:v>15</c:v>
                </c:pt>
                <c:pt idx="8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C1-491C-AFB8-4B7ECCC268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effectLst/>
              </a:rPr>
              <a:t>Attention on Brexit (2020 &amp; 2021)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 posts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CE-4AFB-B10A-DB0335436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152</c:v>
                </c:pt>
                <c:pt idx="1">
                  <c:v>323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Posts mentioned Brexit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5DF-475C-A528-3765AD110724}"/>
              </c:ext>
            </c:extLst>
          </c:dPt>
          <c:dLbls>
            <c:dLbl>
              <c:idx val="1"/>
              <c:layout>
                <c:manualLayout>
                  <c:x val="1.8167456744405945E-2"/>
                  <c:y val="-9.73825901956574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F-475C-A528-3765AD110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F-475C-A528-3765AD1107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19732144"/>
        <c:axId val="743639632"/>
        <c:extLst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1149996562"/>
          <c:y val="5.1816536626516981E-2"/>
          <c:w val="0.83555791414915204"/>
          <c:h val="0.55864933264725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BRI</c:v>
                </c:pt>
                <c:pt idx="1">
                  <c:v>Indo-Pacific</c:v>
                </c:pt>
                <c:pt idx="2">
                  <c:v>Iran Nuclear Deal</c:v>
                </c:pt>
                <c:pt idx="3">
                  <c:v>Israel-Palestine Conflict</c:v>
                </c:pt>
                <c:pt idx="4">
                  <c:v>Myanmar Crisis</c:v>
                </c:pt>
                <c:pt idx="5">
                  <c:v>North Korea</c:v>
                </c:pt>
                <c:pt idx="6">
                  <c:v>Refugee Crisis</c:v>
                </c:pt>
                <c:pt idx="7">
                  <c:v>Xinjiang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BRI</c:v>
                </c:pt>
                <c:pt idx="1">
                  <c:v>Indo-Pacific</c:v>
                </c:pt>
                <c:pt idx="2">
                  <c:v>Iran Nuclear Deal</c:v>
                </c:pt>
                <c:pt idx="3">
                  <c:v>Israel-Palestine Conflict</c:v>
                </c:pt>
                <c:pt idx="4">
                  <c:v>Myanmar Crisis</c:v>
                </c:pt>
                <c:pt idx="5">
                  <c:v>North Korea</c:v>
                </c:pt>
                <c:pt idx="6">
                  <c:v>Refugee Crisis</c:v>
                </c:pt>
                <c:pt idx="7">
                  <c:v>Xinjiang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9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2616564628979"/>
          <c:y val="6.3012688474048562E-2"/>
          <c:w val="0.67117555077294977"/>
          <c:h val="0.743865459111635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88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D-4C5F-8119-81C7BECE52D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Quote repost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D-4C5F-8119-81C7BECE52D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Direct repost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55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D-4C5F-8119-81C7BECE5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86408911814588"/>
          <c:y val="0.27790835328309649"/>
          <c:w val="0.1818970104539325"/>
          <c:h val="0.18683554144666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92529867684854"/>
          <c:y val="4.1074218769650866E-2"/>
          <c:w val="0.69027277691901845"/>
          <c:h val="0.541731922210495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D6-4184-8794-AB0A167F1C7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D6-4184-8794-AB0A167F1C7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D6-4184-8794-AB0A167F1C7B}"/>
              </c:ext>
            </c:extLst>
          </c:dPt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136</c:v>
                </c:pt>
                <c:pt idx="1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4-472D-A356-3911AFA63ED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4184-8794-AB0A167F1C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Nil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Sheet1!$A$2:$B$3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C-46FC-876D-BB94E15E5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posts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841883333069"/>
          <c:y val="8.2897306752508601E-2"/>
          <c:w val="0.71912488341710845"/>
          <c:h val="0.76026042544564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63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50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7EC-9147-84B2ADAB7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posts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1897596291444593"/>
          <c:h val="0.2349023217948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7888271733382"/>
          <c:y val="3.81297645574235E-2"/>
          <c:w val="0.72405642767688594"/>
          <c:h val="0.78033944528467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Intra-EU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Sheet1!$A$2:$B$5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Extra-EU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Sheet1!$A$2:$B$5</c:f>
              <c:multiLvlStrCache>
                <c:ptCount val="2"/>
                <c:lvl>
                  <c:pt idx="0">
                    <c:v>2020</c:v>
                  </c:pt>
                  <c:pt idx="1">
                    <c:v>2021</c:v>
                  </c:pt>
                </c:lvl>
                <c:lvl>
                  <c:pt idx="0">
                    <c:v>EUD</c:v>
                  </c:pt>
                </c:lvl>
              </c:multiLvlStrCache>
            </c:multiLvl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116</c:v>
                </c:pt>
                <c:pt idx="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9-4A0F-9E6E-1BAD6420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9732144"/>
        <c:axId val="7436396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2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</c:lvl>
                      <c:lvl>
                        <c:pt idx="0">
                          <c:v>EUD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F9-4A0F-9E6E-1BAD642079A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2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</c:lvl>
                      <c:lvl>
                        <c:pt idx="0">
                          <c:v>EUD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CF9-4A0F-9E6E-1BAD642079A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2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</c:lvl>
                      <c:lvl>
                        <c:pt idx="0">
                          <c:v>EUD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CF9-4A0F-9E6E-1BAD642079A4}"/>
                  </c:ext>
                </c:extLst>
              </c15:ser>
            </c15:filteredBarSeries>
          </c:ext>
        </c:extLst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posts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31108563440102"/>
          <c:y val="0.45621848456780911"/>
          <c:w val="0.17242544752665567"/>
          <c:h val="0.13481101812487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0366868601056"/>
          <c:y val="4.5707787749887534E-2"/>
          <c:w val="0.59658780390910349"/>
          <c:h val="0.85602769268776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43E-8391-A0A40015D27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European Green Deal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43E-8391-A0A40015D27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European integration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C-443E-8391-A0A40015D27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A Europe fit for the digital 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C-443E-8391-A0A40015D27C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9-4983-9E41-A769ADE76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posts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50421794850625"/>
          <c:y val="0.19756906869724311"/>
          <c:w val="0.30397702879723593"/>
          <c:h val="0.50628871530065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3T12:03:19.282" idx="22">
    <p:pos x="4381" y="172"/>
    <p:text>please fill in the theme of the respective posts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63AD-710B-4D0C-975D-7BACD6F4D3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0B5E-3336-45F5-A356-0E18F5C2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17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 of 2022, ASEAN mission to EU did not run any twitter or social media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0B5E-3336-45F5-A356-0E18F5C20D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BFA5-1F5B-4EA3-A54F-32126950519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296" y="554855"/>
            <a:ext cx="8372060" cy="1704641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MY" sz="4400" b="1" dirty="0">
                <a:solidFill>
                  <a:schemeClr val="bg1"/>
                </a:solidFill>
              </a:rPr>
              <a:t>EXPECT: ASEAN’s Perception and Expectations of EU</a:t>
            </a:r>
            <a:br>
              <a:rPr lang="en-MY" sz="4400" b="1" dirty="0">
                <a:solidFill>
                  <a:schemeClr val="bg1"/>
                </a:solidFill>
              </a:rPr>
            </a:br>
            <a:r>
              <a:rPr lang="en-MY" sz="4400" b="1" dirty="0">
                <a:solidFill>
                  <a:schemeClr val="bg1"/>
                </a:solidFill>
              </a:rPr>
              <a:t>The case of Social Media</a:t>
            </a:r>
            <a:endParaRPr lang="en-GB" sz="4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3B622-D42E-4286-9496-DCF98B33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7530"/>
            <a:ext cx="6858000" cy="129132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NURINA AULIA HARIS</a:t>
            </a:r>
          </a:p>
          <a:p>
            <a:r>
              <a:rPr lang="en-US" dirty="0">
                <a:solidFill>
                  <a:schemeClr val="bg1"/>
                </a:solidFill>
              </a:rPr>
              <a:t>UNIVERSITAS GADJAH MADA</a:t>
            </a:r>
          </a:p>
          <a:p>
            <a:r>
              <a:rPr lang="en-US" dirty="0">
                <a:solidFill>
                  <a:schemeClr val="bg1"/>
                </a:solidFill>
              </a:rPr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3214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2207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reposts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400095"/>
              </p:ext>
            </p:extLst>
          </p:nvPr>
        </p:nvGraphicFramePr>
        <p:xfrm>
          <a:off x="474135" y="1490135"/>
          <a:ext cx="8192789" cy="4254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242">
                  <a:extLst>
                    <a:ext uri="{9D8B030D-6E8A-4147-A177-3AD203B41FA5}">
                      <a16:colId xmlns:a16="http://schemas.microsoft.com/office/drawing/2014/main" val="3269488025"/>
                    </a:ext>
                  </a:extLst>
                </a:gridCol>
              </a:tblGrid>
              <a:tr h="698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EUD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473404930"/>
                  </a:ext>
                </a:extLst>
              </a:tr>
              <a:tr h="902109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External Action Service</a:t>
                      </a:r>
                    </a:p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eu_eeas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Igor 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Driesmans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EUAmbASEAN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431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EuropeAid </a:t>
                      </a:r>
                    </a:p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europeaid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Josep</a:t>
                      </a:r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Borrell 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Fontelles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JosepBorrellF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7114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Commission (@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EU_Commission</a:t>
                      </a:r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European External Action Service - EEAS</a:t>
                      </a:r>
                    </a:p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eu_eeas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1913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Centrality of EU (n=475)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075503"/>
              </p:ext>
            </p:extLst>
          </p:nvPr>
        </p:nvGraphicFramePr>
        <p:xfrm>
          <a:off x="628650" y="1315154"/>
          <a:ext cx="7886701" cy="496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091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2387"/>
              </p:ext>
            </p:extLst>
          </p:nvPr>
        </p:nvGraphicFramePr>
        <p:xfrm>
          <a:off x="318052" y="1311551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D2DF1070-8CAA-A97D-9B0E-F88E6B2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643421"/>
            <a:ext cx="7886700" cy="8143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EUD’s </a:t>
            </a:r>
            <a:r>
              <a:rPr lang="en-US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of Focus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(all posts)</a:t>
            </a:r>
          </a:p>
        </p:txBody>
      </p:sp>
    </p:spTree>
    <p:extLst>
      <p:ext uri="{BB962C8B-B14F-4D97-AF65-F5344CB8AC3E}">
        <p14:creationId xmlns:p14="http://schemas.microsoft.com/office/powerpoint/2010/main" val="2946312629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EU actions (Main/2</a:t>
            </a:r>
            <a:r>
              <a:rPr lang="en-MY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focus, n=450)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120013"/>
              </p:ext>
            </p:extLst>
          </p:nvPr>
        </p:nvGraphicFramePr>
        <p:xfrm>
          <a:off x="954157" y="1351721"/>
          <a:ext cx="7553740" cy="526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3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4094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#hashtag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5B56CC6B-550F-D714-0A50-B54647A10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01028"/>
              </p:ext>
            </p:extLst>
          </p:nvPr>
        </p:nvGraphicFramePr>
        <p:xfrm>
          <a:off x="628650" y="1959687"/>
          <a:ext cx="7886700" cy="2606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0964">
                  <a:extLst>
                    <a:ext uri="{9D8B030D-6E8A-4147-A177-3AD203B41FA5}">
                      <a16:colId xmlns:a16="http://schemas.microsoft.com/office/drawing/2014/main" val="2190841465"/>
                    </a:ext>
                  </a:extLst>
                </a:gridCol>
                <a:gridCol w="3995736">
                  <a:extLst>
                    <a:ext uri="{9D8B030D-6E8A-4147-A177-3AD203B41FA5}">
                      <a16:colId xmlns:a16="http://schemas.microsoft.com/office/drawing/2014/main" val="3429278021"/>
                    </a:ext>
                  </a:extLst>
                </a:gridCol>
              </a:tblGrid>
              <a:tr h="6237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zh-CN" altLang="en-US" sz="2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zh-CN" altLang="en-US" sz="2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653349"/>
                  </a:ext>
                </a:extLst>
              </a:tr>
              <a:tr h="623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 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 in ASEAN</a:t>
                      </a:r>
                      <a:endParaRPr lang="zh-CN" altLang="en-US" sz="22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495484"/>
                  </a:ext>
                </a:extLst>
              </a:tr>
              <a:tr h="6237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 19</a:t>
                      </a:r>
                      <a:endParaRPr lang="en-US" altLang="zh-CN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886632"/>
                  </a:ext>
                </a:extLst>
              </a:tr>
              <a:tr h="73528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 in ASEAN/ EU&amp;ASEAN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92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37762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27F861B-0899-79B5-CDEC-63A4D6A3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588475"/>
              </p:ext>
            </p:extLst>
          </p:nvPr>
        </p:nvGraphicFramePr>
        <p:xfrm>
          <a:off x="384313" y="1311551"/>
          <a:ext cx="8362122" cy="50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651804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8" y="628442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 actions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445208"/>
              </p:ext>
            </p:extLst>
          </p:nvPr>
        </p:nvGraphicFramePr>
        <p:xfrm>
          <a:off x="492369" y="1789043"/>
          <a:ext cx="8055283" cy="200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8723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386560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4143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572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517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Green Deal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49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Europe fit for digital age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Disinformation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33857F1-6396-B377-50B8-09CB55E03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88651"/>
              </p:ext>
            </p:extLst>
          </p:nvPr>
        </p:nvGraphicFramePr>
        <p:xfrm>
          <a:off x="492370" y="3793153"/>
          <a:ext cx="8159261" cy="214941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715734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443527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2988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5111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integration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Celebration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41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Green Deal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2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(Major/2</a:t>
            </a:r>
            <a:r>
              <a:rPr lang="en-US" sz="3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27F861B-0899-79B5-CDEC-63A4D6A3A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607239"/>
              </p:ext>
            </p:extLst>
          </p:nvPr>
        </p:nvGraphicFramePr>
        <p:xfrm>
          <a:off x="384313" y="1311551"/>
          <a:ext cx="8131037" cy="512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259653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729170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98033"/>
              </p:ext>
            </p:extLst>
          </p:nvPr>
        </p:nvGraphicFramePr>
        <p:xfrm>
          <a:off x="503584" y="1889771"/>
          <a:ext cx="8256102" cy="1932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0387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565715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4217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4217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stronger Europe in the world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5543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534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Green Deal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33857F1-6396-B377-50B8-09CB55E03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768796"/>
              </p:ext>
            </p:extLst>
          </p:nvPr>
        </p:nvGraphicFramePr>
        <p:xfrm>
          <a:off x="503583" y="3822473"/>
          <a:ext cx="8256103" cy="198200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531637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4724466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3605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6405"/>
                  </a:ext>
                </a:extLst>
              </a:tr>
              <a:tr h="3605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stronger Europe in the world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CFSP/International Partnership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474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 Our European Way of Life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&amp; Education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6133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Green Deal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6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92745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Bilateral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(Main/2</a:t>
            </a:r>
            <a:r>
              <a:rPr lang="en-MY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95159"/>
              </p:ext>
            </p:extLst>
          </p:nvPr>
        </p:nvGraphicFramePr>
        <p:xfrm>
          <a:off x="490330" y="1302924"/>
          <a:ext cx="7924801" cy="506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0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2096D9-AB7A-4765-A7EA-9945B72BD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076265"/>
              </p:ext>
            </p:extLst>
          </p:nvPr>
        </p:nvGraphicFramePr>
        <p:xfrm>
          <a:off x="397566" y="278295"/>
          <a:ext cx="8547651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47">
                  <a:extLst>
                    <a:ext uri="{9D8B030D-6E8A-4147-A177-3AD203B41FA5}">
                      <a16:colId xmlns:a16="http://schemas.microsoft.com/office/drawing/2014/main" val="1839288072"/>
                    </a:ext>
                  </a:extLst>
                </a:gridCol>
                <a:gridCol w="7175804">
                  <a:extLst>
                    <a:ext uri="{9D8B030D-6E8A-4147-A177-3AD203B41FA5}">
                      <a16:colId xmlns:a16="http://schemas.microsoft.com/office/drawing/2014/main" val="1229356709"/>
                    </a:ext>
                  </a:extLst>
                </a:gridCol>
              </a:tblGrid>
              <a:tr h="6554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83541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Monitored platform and accounts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6530175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Activeness of EU &amp; Hot issues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9324693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89639381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6287666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focus/ Domesticity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87127555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&amp; themes</a:t>
                      </a:r>
                      <a:endParaRPr lang="en-US" sz="2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39891430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relations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90178064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&amp; netizens’ reactions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68185146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Self-image and Asia’s expectations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09371053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images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0677110"/>
                  </a:ext>
                </a:extLst>
              </a:tr>
              <a:tr h="514416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3105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754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844310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Bilateral relation with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b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594014"/>
              </p:ext>
            </p:extLst>
          </p:nvPr>
        </p:nvGraphicFramePr>
        <p:xfrm>
          <a:off x="291548" y="2082933"/>
          <a:ext cx="8335618" cy="3350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89">
                  <a:extLst>
                    <a:ext uri="{9D8B030D-6E8A-4147-A177-3AD203B41FA5}">
                      <a16:colId xmlns:a16="http://schemas.microsoft.com/office/drawing/2014/main" val="1371794912"/>
                    </a:ext>
                  </a:extLst>
                </a:gridCol>
                <a:gridCol w="3938808">
                  <a:extLst>
                    <a:ext uri="{9D8B030D-6E8A-4147-A177-3AD203B41FA5}">
                      <a16:colId xmlns:a16="http://schemas.microsoft.com/office/drawing/2014/main" val="2053259304"/>
                    </a:ext>
                  </a:extLst>
                </a:gridCol>
                <a:gridCol w="3101321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692360"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851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EU-ASEAN cooperation (education)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EU-ASEAN cooperation in environment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847"/>
                  </a:ext>
                </a:extLst>
              </a:tr>
              <a:tr h="903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Celebrate Europe Day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response to Covid19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903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200" b="1" i="1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response to Covid19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Celebrate Europe Day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69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2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0" y="505340"/>
            <a:ext cx="9018104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Evaluation of EU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(Major/2</a:t>
            </a:r>
            <a:r>
              <a:rPr lang="en-US" sz="4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n=450)</a:t>
            </a:r>
            <a:endParaRPr lang="en-US" sz="4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373483"/>
              </p:ext>
            </p:extLst>
          </p:nvPr>
        </p:nvGraphicFramePr>
        <p:xfrm>
          <a:off x="506689" y="1211536"/>
          <a:ext cx="8130622" cy="545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464615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68103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BDD14EF4-C281-8EB5-D0E8-A117231E3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470663"/>
              </p:ext>
            </p:extLst>
          </p:nvPr>
        </p:nvGraphicFramePr>
        <p:xfrm>
          <a:off x="652255" y="1537252"/>
          <a:ext cx="7839489" cy="463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925923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2886"/>
            <a:ext cx="9144000" cy="977486"/>
          </a:xfrm>
        </p:spPr>
        <p:txBody>
          <a:bodyPr>
            <a:noAutofit/>
          </a:bodyPr>
          <a:lstStyle/>
          <a:p>
            <a:pPr algn="ctr"/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 (Main/2</a:t>
            </a:r>
            <a:r>
              <a:rPr lang="en-MY" sz="35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406391"/>
              </p:ext>
            </p:extLst>
          </p:nvPr>
        </p:nvGraphicFramePr>
        <p:xfrm>
          <a:off x="483449" y="2080372"/>
          <a:ext cx="8055640" cy="3166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0340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4057183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518117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91571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+</a:t>
                      </a:r>
                      <a:r>
                        <a:rPr lang="en-US" sz="2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-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2558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response to Covid19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12558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Celebrating Europe Day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1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563218"/>
            <a:ext cx="8931964" cy="940904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posts of </a:t>
            </a:r>
            <a:r>
              <a:rPr lang="en-MY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  <a:endParaRPr lang="zh-HK" alt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10756"/>
              </p:ext>
            </p:extLst>
          </p:nvPr>
        </p:nvGraphicFramePr>
        <p:xfrm>
          <a:off x="196942" y="1369210"/>
          <a:ext cx="8735022" cy="516561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07472">
                  <a:extLst>
                    <a:ext uri="{9D8B030D-6E8A-4147-A177-3AD203B41FA5}">
                      <a16:colId xmlns:a16="http://schemas.microsoft.com/office/drawing/2014/main" val="303804511"/>
                    </a:ext>
                  </a:extLst>
                </a:gridCol>
                <a:gridCol w="2489757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447000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  <a:gridCol w="2490793">
                  <a:extLst>
                    <a:ext uri="{9D8B030D-6E8A-4147-A177-3AD203B41FA5}">
                      <a16:colId xmlns:a16="http://schemas.microsoft.com/office/drawing/2014/main" val="708672047"/>
                    </a:ext>
                  </a:extLst>
                </a:gridCol>
              </a:tblGrid>
              <a:tr h="955900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liked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commented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shared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2236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Celebration (13)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Celebration (6)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973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Celebration  (14)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Day Celebration (7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54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68103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BDD14EF4-C281-8EB5-D0E8-A117231E3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344466"/>
              </p:ext>
            </p:extLst>
          </p:nvPr>
        </p:nvGraphicFramePr>
        <p:xfrm>
          <a:off x="652255" y="1537252"/>
          <a:ext cx="7839489" cy="463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060078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6594"/>
            <a:ext cx="9144000" cy="977486"/>
          </a:xfrm>
        </p:spPr>
        <p:txBody>
          <a:bodyPr>
            <a:noAutofit/>
          </a:bodyPr>
          <a:lstStyle/>
          <a:p>
            <a:pPr algn="ctr"/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 (Main/2</a:t>
            </a:r>
            <a:r>
              <a:rPr lang="en-MY" sz="35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169937"/>
              </p:ext>
            </p:extLst>
          </p:nvPr>
        </p:nvGraphicFramePr>
        <p:xfrm>
          <a:off x="404188" y="1686478"/>
          <a:ext cx="8315742" cy="3866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137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327882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508783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111792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+</a:t>
                      </a:r>
                      <a:r>
                        <a:rPr lang="en-US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-</a:t>
                      </a:r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374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EU's response to Covid19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 Travel Ban/US decision in suspending WHO fund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3741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EU-ASEAN environment cooperation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912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563218"/>
            <a:ext cx="8931964" cy="940904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posts of </a:t>
            </a:r>
            <a:r>
              <a:rPr lang="en-MY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  <a:endParaRPr lang="zh-HK" alt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454245"/>
              </p:ext>
            </p:extLst>
          </p:nvPr>
        </p:nvGraphicFramePr>
        <p:xfrm>
          <a:off x="196942" y="1504122"/>
          <a:ext cx="8735022" cy="423778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07472">
                  <a:extLst>
                    <a:ext uri="{9D8B030D-6E8A-4147-A177-3AD203B41FA5}">
                      <a16:colId xmlns:a16="http://schemas.microsoft.com/office/drawing/2014/main" val="303804511"/>
                    </a:ext>
                  </a:extLst>
                </a:gridCol>
                <a:gridCol w="2489757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447000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  <a:gridCol w="2490793">
                  <a:extLst>
                    <a:ext uri="{9D8B030D-6E8A-4147-A177-3AD203B41FA5}">
                      <a16:colId xmlns:a16="http://schemas.microsoft.com/office/drawing/2014/main" val="708672047"/>
                    </a:ext>
                  </a:extLst>
                </a:gridCol>
              </a:tblGrid>
              <a:tr h="1012425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liked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commented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shared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29095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Celebrate Europe Day (34)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EU-Indonesia cooperation (researcher exchange) (2)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EU's response to Covid19 (€350 million to assist the ASEAN) (26)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934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en-US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EU-ASEAN diplomatic relations (EU HRVP Borrell' attended a meeting with </a:t>
                      </a:r>
                      <a:r>
                        <a:rPr lang="en-US" sz="20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Permanment</a:t>
                      </a:r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representatives to ASEAN) </a:t>
                      </a:r>
                    </a:p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(86 likes, 12 comments, 46 shared)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(12)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(46)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4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80762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Self-image built by EUD 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98657F1-AED3-4F12-4A65-ADB197C37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260034"/>
              </p:ext>
            </p:extLst>
          </p:nvPr>
        </p:nvGraphicFramePr>
        <p:xfrm>
          <a:off x="628649" y="1825625"/>
          <a:ext cx="8104533" cy="3408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25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3213919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401289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72724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8939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r>
                        <a:rPr lang="en-US" sz="24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Partner of ASEAN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Partner of ASEAN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8939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r>
                        <a:rPr lang="en-US" sz="24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 Europe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 Europe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  <a:tr h="8939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</a:t>
                      </a:r>
                      <a:r>
                        <a:rPr lang="en-US" sz="24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Protector of EU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Promoter of values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7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38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32498"/>
            <a:ext cx="8852452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Pictures in EUD (2020 versus 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6026C-C723-DF0E-F2DF-24971C28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7" y="1175045"/>
            <a:ext cx="3935159" cy="341616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BBC1F0-08D8-C685-4BB5-5C72E1E9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59" y="3916502"/>
            <a:ext cx="3386667" cy="29414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CBE05-E90E-F983-9B0D-F21AEC23B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752"/>
            <a:ext cx="3737091" cy="2941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BBF45D-7F8E-0C5A-5E70-2947E2E98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" y="3722992"/>
            <a:ext cx="3737091" cy="3002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3CC640-C6AD-ACCA-2853-A5F0A9B381B4}"/>
              </a:ext>
            </a:extLst>
          </p:cNvPr>
          <p:cNvSpPr txBox="1"/>
          <p:nvPr/>
        </p:nvSpPr>
        <p:spPr>
          <a:xfrm>
            <a:off x="3746798" y="23488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9A9D0-79C9-194F-C512-C031345FE753}"/>
              </a:ext>
            </a:extLst>
          </p:cNvPr>
          <p:cNvSpPr txBox="1"/>
          <p:nvPr/>
        </p:nvSpPr>
        <p:spPr>
          <a:xfrm>
            <a:off x="4958816" y="52160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2611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240730"/>
            <a:ext cx="7886700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Popularity of social media platforms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892224"/>
              </p:ext>
            </p:extLst>
          </p:nvPr>
        </p:nvGraphicFramePr>
        <p:xfrm>
          <a:off x="469623" y="2023850"/>
          <a:ext cx="8045727" cy="43444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Platforms</a:t>
                      </a:r>
                      <a:endParaRPr kumimoji="0" lang="en-GB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Market size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722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Youtube</a:t>
                      </a:r>
                      <a:endParaRPr lang="en-HK" sz="2200" b="1" i="0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139.0 million</a:t>
                      </a:r>
                    </a:p>
                    <a:p>
                      <a:pPr algn="ctr" fontAlgn="t"/>
                      <a:r>
                        <a:rPr lang="en-ID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50.0 percent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Indonesia’s total population)</a:t>
                      </a:r>
                      <a:endParaRPr lang="en-HK" sz="2200" b="1" i="1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716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129.9 million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46.8 percent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the total population)</a:t>
                      </a:r>
                      <a:endParaRPr lang="en-HK" sz="2200" b="0" i="1" u="none" strike="noStrike" kern="12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449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 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99.15 million</a:t>
                      </a:r>
                    </a:p>
                    <a:p>
                      <a:pPr algn="ctr" fontAlgn="t"/>
                      <a:r>
                        <a:rPr lang="en-ID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 percent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the total population)</a:t>
                      </a:r>
                      <a:endParaRPr lang="en-HK" sz="2200" b="1" i="1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1449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HK" sz="2500" b="1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HK" sz="2500" b="1" i="0" u="none" strike="noStrike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18.45 million</a:t>
                      </a:r>
                    </a:p>
                    <a:p>
                      <a:pPr algn="ctr" fontAlgn="t"/>
                      <a:r>
                        <a:rPr lang="en-ID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D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 percent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the total population)</a:t>
                      </a:r>
                      <a:endParaRPr lang="en-HK" sz="2200" b="1" i="1" u="none" strike="noStrik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06559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527CE6-7B60-0DFA-0DA7-7BABA81C63DA}"/>
              </a:ext>
            </a:extLst>
          </p:cNvPr>
          <p:cNvSpPr txBox="1"/>
          <p:nvPr/>
        </p:nvSpPr>
        <p:spPr>
          <a:xfrm>
            <a:off x="694267" y="6432604"/>
            <a:ext cx="549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datareportal.com</a:t>
            </a:r>
            <a:r>
              <a:rPr lang="en-US" dirty="0"/>
              <a:t>/reports/digital-2022-indonesia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6E918-7A0D-B810-5858-8C5A2DDA348D}"/>
              </a:ext>
            </a:extLst>
          </p:cNvPr>
          <p:cNvSpPr txBox="1"/>
          <p:nvPr/>
        </p:nvSpPr>
        <p:spPr>
          <a:xfrm>
            <a:off x="84666" y="1170764"/>
            <a:ext cx="897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Indonesia’s total population was </a:t>
            </a:r>
            <a:r>
              <a:rPr lang="en-ID" b="1" dirty="0"/>
              <a:t>275+ million</a:t>
            </a:r>
            <a:r>
              <a:rPr lang="en-ID" dirty="0"/>
              <a:t> in early 2022 (Indonesian statistical </a:t>
            </a:r>
            <a:r>
              <a:rPr lang="en-ID" dirty="0" err="1"/>
              <a:t>center</a:t>
            </a:r>
            <a:r>
              <a:rPr lang="en-ID" dirty="0"/>
              <a:t>)</a:t>
            </a:r>
          </a:p>
          <a:p>
            <a:r>
              <a:rPr lang="en-ID" dirty="0"/>
              <a:t>There were </a:t>
            </a:r>
            <a:r>
              <a:rPr lang="en-ID" b="1" dirty="0"/>
              <a:t>204.7 million</a:t>
            </a:r>
            <a:r>
              <a:rPr lang="en-ID" dirty="0"/>
              <a:t> internet users in Indonesia in January 2022 (</a:t>
            </a:r>
            <a:r>
              <a:rPr lang="en-US" dirty="0" err="1"/>
              <a:t>datareportal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9300998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40691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Videos in EUD (2020 versus 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1468D-262D-FA09-24D6-F307AA2E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3" y="1258694"/>
            <a:ext cx="3727627" cy="299330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AF70AD-E31F-B7A9-408C-0ABAB6829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19" y="3732850"/>
            <a:ext cx="2762081" cy="31251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71B93-F0D0-759F-F838-3FD54CFFC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" y="1258693"/>
            <a:ext cx="4203363" cy="299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248AC-00C6-9EDE-8D96-46623C12C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1" y="3489574"/>
            <a:ext cx="3594152" cy="3127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EFB81D-D9B2-4F27-B463-C442454DB22C}"/>
              </a:ext>
            </a:extLst>
          </p:cNvPr>
          <p:cNvSpPr txBox="1"/>
          <p:nvPr/>
        </p:nvSpPr>
        <p:spPr>
          <a:xfrm>
            <a:off x="3911600" y="4521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60453-9429-13F6-1569-F60D431F6073}"/>
              </a:ext>
            </a:extLst>
          </p:cNvPr>
          <p:cNvSpPr txBox="1"/>
          <p:nvPr/>
        </p:nvSpPr>
        <p:spPr>
          <a:xfrm>
            <a:off x="5593709" y="4521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3225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479"/>
            <a:ext cx="7886700" cy="827569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HK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D34884-4A27-46E5-8983-28C67D06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4" y="1385048"/>
            <a:ext cx="8387602" cy="5290457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Activeness of the </a:t>
            </a:r>
            <a:r>
              <a:rPr lang="en-ID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EUinASEAN</a:t>
            </a: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 doubled in 2021, most were original posts.</a:t>
            </a:r>
          </a:p>
          <a:p>
            <a:pPr marL="342900" indent="-342900">
              <a:buAutoNum type="arabicPeriod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2020 the trend on Covid-19 fluctuated following the number of posts, while in 2021 the trend decreased across time and had a vast gap with the number of posts.</a:t>
            </a:r>
          </a:p>
          <a:p>
            <a:pPr marL="342900" indent="-342900">
              <a:buAutoNum type="arabicPeriod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Brexit related post were found in both year</a:t>
            </a:r>
          </a:p>
          <a:p>
            <a:pPr marL="342900" indent="-342900">
              <a:buAutoNum type="arabicPeriod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Green Deal was the most discussed issue in both years, especially in 2021 (number has almost tripled).</a:t>
            </a:r>
          </a:p>
          <a:p>
            <a:pPr marL="342900" indent="-342900">
              <a:buAutoNum type="arabicPeriod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sources of reposts in 2020 are led by European institutions while in 2021 by its leaders.</a:t>
            </a:r>
          </a:p>
          <a:p>
            <a:pPr marL="342900" indent="-342900">
              <a:buAutoNum type="arabicPeriod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years focus on regional issues which by 2021 almost quadrupled.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 for Europe Day is one of the key events for both year.</a:t>
            </a:r>
          </a:p>
        </p:txBody>
      </p:sp>
    </p:spTree>
    <p:extLst>
      <p:ext uri="{BB962C8B-B14F-4D97-AF65-F5344CB8AC3E}">
        <p14:creationId xmlns:p14="http://schemas.microsoft.com/office/powerpoint/2010/main" val="4093911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27569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(2)</a:t>
            </a:r>
            <a:endParaRPr lang="zh-HK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D34884-4A27-46E5-8983-28C67D06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7569"/>
            <a:ext cx="8478371" cy="570770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intra-and extra-EU actions in 2020, Health Care and Environment sub-frame topped the list, while 2021 was more varied.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Posts on bilateral relation tripled in 2021 with EU-ASEAN cooperation in education dominating 2020 and environment leading in 2021.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posts dominate both years. The EU’s response to Covid-19 lead the positive story in 2020 while 2021 are European Day and Environmental cooperation.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story only exists in 2020 which related to US travel ban and US decision to suspend WHO fund.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both years, EU’s institutions post lead the popular Intra-EU stories while EU’s figures dominating extra-EU stories.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both years, the 1</a:t>
            </a:r>
            <a:r>
              <a:rPr lang="en-ID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2</a:t>
            </a:r>
            <a:r>
              <a:rPr lang="en-ID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common image EU wanted to build were to be the Partner of ASEAN and showing its concern in Green Europe. While the 3</a:t>
            </a:r>
            <a:r>
              <a:rPr lang="en-ID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D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common image in 2020 was as Protector of EU and in 2021 was as the Promoter of Values. </a:t>
            </a:r>
          </a:p>
        </p:txBody>
      </p:sp>
    </p:spTree>
    <p:extLst>
      <p:ext uri="{BB962C8B-B14F-4D97-AF65-F5344CB8AC3E}">
        <p14:creationId xmlns:p14="http://schemas.microsoft.com/office/powerpoint/2010/main" val="66618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5352" y="694639"/>
            <a:ext cx="96547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Monitored Social Media accounts for ASEAN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140DA-01F9-45EB-9C0E-E31FE988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C15C-5319-43A0-8A01-B778B9B00ACD}" type="slidenum">
              <a:rPr lang="en-IN" smtClean="0"/>
              <a:t>4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4217F-4EF5-B5E2-1AAB-C44B3EFA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00136"/>
            <a:ext cx="8150715" cy="52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Activeness of accounts (n=475)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738775"/>
              </p:ext>
            </p:extLst>
          </p:nvPr>
        </p:nvGraphicFramePr>
        <p:xfrm>
          <a:off x="628650" y="1313416"/>
          <a:ext cx="7886700" cy="495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303379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676697"/>
              </p:ext>
            </p:extLst>
          </p:nvPr>
        </p:nvGraphicFramePr>
        <p:xfrm>
          <a:off x="304800" y="424069"/>
          <a:ext cx="8534400" cy="611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52703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982120"/>
              </p:ext>
            </p:extLst>
          </p:nvPr>
        </p:nvGraphicFramePr>
        <p:xfrm>
          <a:off x="344557" y="556591"/>
          <a:ext cx="8388626" cy="573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75265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hot issues in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EUD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556344"/>
              </p:ext>
            </p:extLst>
          </p:nvPr>
        </p:nvGraphicFramePr>
        <p:xfrm>
          <a:off x="318052" y="1079292"/>
          <a:ext cx="8507895" cy="536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90023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6" y="681864"/>
            <a:ext cx="8680172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Sources (n=475)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ED596E5F-C0A6-C79F-6148-C0E481F3E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075235"/>
              </p:ext>
            </p:extLst>
          </p:nvPr>
        </p:nvGraphicFramePr>
        <p:xfrm>
          <a:off x="387213" y="1272623"/>
          <a:ext cx="8197298" cy="524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4755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BD80C5A6E3BE6B41A2427F16147D47A40053312233075A4069A30329A9D6153650009586967373366D408193C318443E5EA6" ma:contentTypeVersion="27" ma:contentTypeDescription="Solar Project Document Content Type - extends Solar Document; published by the Content Type Hub" ma:contentTypeScope="" ma:versionID="7eae6a073d63c4fe4b45dfbfa865ac1f">
  <xsd:schema xmlns:xsd="http://www.w3.org/2001/XMLSchema" xmlns:xs="http://www.w3.org/2001/XMLSchema" xmlns:p="http://schemas.microsoft.com/office/2006/metadata/properties" xmlns:ns2="6f562838-09de-4b65-939a-432777c5c6ca" targetNamespace="http://schemas.microsoft.com/office/2006/metadata/properties" ma:root="true" ma:fieldsID="3d15cd97b99b53dcbe5cc11303294add" ns2:_="">
    <xsd:import namespace="6f562838-09de-4b65-939a-432777c5c6ca"/>
    <xsd:element name="properties">
      <xsd:complexType>
        <xsd:sequence>
          <xsd:element name="documentManagement">
            <xsd:complexType>
              <xsd:all>
                <xsd:element ref="ns2:c2d7d53541144364bb9d71f286b51f7e" minOccurs="0"/>
                <xsd:element ref="ns2:TaxCatchAll" minOccurs="0"/>
                <xsd:element ref="ns2:TaxCatchAllLabel" minOccurs="0"/>
                <xsd:element ref="ns2:jb15094b84d04db39a8de0b202a5649b" minOccurs="0"/>
                <xsd:element ref="ns2:a01561942c7d47699e3a361a6a580934" minOccurs="0"/>
                <xsd:element ref="ns2:SolarAuthor" minOccurs="0"/>
                <xsd:element ref="ns2:ece120804c3e4f2e81afd96eec8909f4" minOccurs="0"/>
                <xsd:element ref="ns2:i7a4717f7d5d4c169373d4bfa77876ba" minOccurs="0"/>
                <xsd:element ref="ns2:b0b6db7483f14678a4ad7fdce99521be" minOccurs="0"/>
                <xsd:element ref="ns2:beaf417fcb4a4faab8ee781c2aab71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2838-09de-4b65-939a-432777c5c6ca" elementFormDefault="qualified">
    <xsd:import namespace="http://schemas.microsoft.com/office/2006/documentManagement/types"/>
    <xsd:import namespace="http://schemas.microsoft.com/office/infopath/2007/PartnerControls"/>
    <xsd:element name="c2d7d53541144364bb9d71f286b51f7e" ma:index="8" ma:taxonomy="true" ma:internalName="c2d7d53541144364bb9d71f286b51f7e" ma:taxonomyFieldName="SolarLocation" ma:displayName="Location" ma:readOnly="false" ma:fieldId="{c2d7d535-4114-4364-bb9d-71f286b51f7e}" ma:taxonomyMulti="true" ma:sspId="b9d2b188-b8f0-4527-ab9c-6ed07e2b5a47" ma:termSetId="91c000f1-3349-4c42-8265-e80d17e13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25b267e-f454-459f-aa78-71222e61a69d}" ma:internalName="TaxCatchAll" ma:showField="CatchAllData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25b267e-f454-459f-aa78-71222e61a69d}" ma:internalName="TaxCatchAllLabel" ma:readOnly="true" ma:showField="CatchAllDataLabel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15094b84d04db39a8de0b202a5649b" ma:index="12" nillable="true" ma:taxonomy="true" ma:internalName="jb15094b84d04db39a8de0b202a5649b" ma:taxonomyFieldName="SolarBusinessUnit" ma:displayName="Business Unit" ma:readOnly="false" ma:fieldId="{3b15094b-84d0-4db3-9a8d-e0b202a5649b}" ma:taxonomyMulti="true" ma:sspId="b9d2b188-b8f0-4527-ab9c-6ed07e2b5a47" ma:termSetId="9862a471-922d-4dbf-86ff-7f9443f4b6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1561942c7d47699e3a361a6a580934" ma:index="14" ma:taxonomy="true" ma:internalName="a01561942c7d47699e3a361a6a580934" ma:taxonomyFieldName="SolarDepartment" ma:displayName="Department" ma:readOnly="false" ma:fieldId="{a0156194-2c7d-4769-9e3a-361a6a580934}" ma:taxonomyMulti="true" ma:sspId="b9d2b188-b8f0-4527-ab9c-6ed07e2b5a47" ma:termSetId="a2a9cd89-8956-43cd-8902-c890ec3194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larAuthor" ma:index="16" nillable="true" ma:displayName="Content Author" ma:description="Please specify the author of the content" ma:SharePointGroup="0" ma:internalName="Solar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e120804c3e4f2e81afd96eec8909f4" ma:index="17" ma:taxonomy="true" ma:internalName="ece120804c3e4f2e81afd96eec8909f4" ma:taxonomyFieldName="SolarCategory" ma:displayName="Category" ma:readOnly="false" ma:fieldId="{ece12080-4c3e-4f2e-81af-d96eec8909f4}" ma:sspId="b9d2b188-b8f0-4527-ab9c-6ed07e2b5a47" ma:termSetId="af3054d5-0efb-4d05-9185-ffb492b046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a4717f7d5d4c169373d4bfa77876ba" ma:index="19" ma:taxonomy="true" ma:internalName="i7a4717f7d5d4c169373d4bfa77876ba" ma:taxonomyFieldName="SolarDocumentType" ma:displayName="Document Type" ma:fieldId="{27a4717f-7d5d-4c16-9373-d4bfa77876ba}" ma:sspId="b9d2b188-b8f0-4527-ab9c-6ed07e2b5a47" ma:termSetId="3becb80b-35bf-4675-a7f1-fd97918282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b6db7483f14678a4ad7fdce99521be" ma:index="21" nillable="true" ma:taxonomy="true" ma:internalName="b0b6db7483f14678a4ad7fdce99521be" ma:taxonomyFieldName="InformationValue" ma:displayName="Information Value" ma:default="" ma:fieldId="{b0b6db74-83f1-4678-a4ad-7fdce99521be}" ma:sspId="b9d2b188-b8f0-4527-ab9c-6ed07e2b5a47" ma:termSetId="34b0f4c5-defa-4470-bf4b-1423e5dab3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af417fcb4a4faab8ee781c2aab7105" ma:index="23" nillable="true" ma:taxonomy="true" ma:internalName="beaf417fcb4a4faab8ee781c2aab7105" ma:taxonomyFieldName="SolarRecordOutcome" ma:displayName="Record Outcome" ma:fieldId="{beaf417f-cb4a-4faa-b8ee-781c2aab7105}" ma:sspId="b9d2b188-b8f0-4527-ab9c-6ed07e2b5a47" ma:termSetId="1c7376b3-8ddf-4288-95f1-75a2960d12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9d2b188-b8f0-4527-ab9c-6ed07e2b5a47" ContentTypeId="0x010100BD80C5A6E3BE6B41A2427F16147D47A40053312233075A4069A30329A9D6153650" PreviousValue="true" LastSyncTimeStamp="2021-10-07T20:07:13.39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2d7d53541144364bb9d71f286b51f7e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Ilam</TermName>
          <TermId xmlns="http://schemas.microsoft.com/office/infopath/2007/PartnerControls">17015150-e7d5-4990-b358-e90ea571f1b0</TermId>
        </TermInfo>
      </Terms>
    </c2d7d53541144364bb9d71f286b51f7e>
    <b0b6db7483f14678a4ad7fdce99521be xmlns="6f562838-09de-4b65-939a-432777c5c6ca">
      <Terms xmlns="http://schemas.microsoft.com/office/infopath/2007/PartnerControls"/>
    </b0b6db7483f14678a4ad7fdce99521be>
    <beaf417fcb4a4faab8ee781c2aab7105 xmlns="6f562838-09de-4b65-939a-432777c5c6ca">
      <Terms xmlns="http://schemas.microsoft.com/office/infopath/2007/PartnerControls"/>
    </beaf417fcb4a4faab8ee781c2aab7105>
    <a01561942c7d47699e3a361a6a58093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Arts</TermName>
          <TermId xmlns="http://schemas.microsoft.com/office/infopath/2007/PartnerControls">0bab0b67-4c47-44f0-b6c4-3d9931187703</TermId>
        </TermInfo>
      </Terms>
    </a01561942c7d47699e3a361a6a580934>
    <i7a4717f7d5d4c169373d4bfa77876ba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Document [Information]</TermName>
          <TermId xmlns="http://schemas.microsoft.com/office/infopath/2007/PartnerControls">1d129e84-9db2-4df6-a74b-09dd873e3970</TermId>
        </TermInfo>
      </Terms>
    </i7a4717f7d5d4c169373d4bfa77876ba>
    <jb15094b84d04db39a8de0b202a5649b xmlns="6f562838-09de-4b65-939a-432777c5c6ca">
      <Terms xmlns="http://schemas.microsoft.com/office/infopath/2007/PartnerControls"/>
    </jb15094b84d04db39a8de0b202a5649b>
    <SolarAuthor xmlns="6f562838-09de-4b65-939a-432777c5c6ca">
      <UserInfo>
        <DisplayName/>
        <AccountId xsi:nil="true"/>
        <AccountType/>
      </UserInfo>
    </SolarAuthor>
    <TaxCatchAll xmlns="6f562838-09de-4b65-939a-432777c5c6ca">
      <Value>4</Value>
      <Value>3</Value>
      <Value>2</Value>
      <Value>1</Value>
    </TaxCatchAll>
    <ece120804c3e4f2e81afd96eec8909f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1b523ed0-c261-4ad9-b790-ca7c80e7725e</TermId>
        </TermInfo>
      </Terms>
    </ece120804c3e4f2e81afd96eec8909f4>
  </documentManagement>
</p:properties>
</file>

<file path=customXml/itemProps1.xml><?xml version="1.0" encoding="utf-8"?>
<ds:datastoreItem xmlns:ds="http://schemas.openxmlformats.org/officeDocument/2006/customXml" ds:itemID="{962B585C-BC0F-457A-BC9C-C0AEA61E7ABC}"/>
</file>

<file path=customXml/itemProps2.xml><?xml version="1.0" encoding="utf-8"?>
<ds:datastoreItem xmlns:ds="http://schemas.openxmlformats.org/officeDocument/2006/customXml" ds:itemID="{13C39FE0-F5E9-4ECA-BDBB-B6D75B959649}"/>
</file>

<file path=customXml/itemProps3.xml><?xml version="1.0" encoding="utf-8"?>
<ds:datastoreItem xmlns:ds="http://schemas.openxmlformats.org/officeDocument/2006/customXml" ds:itemID="{A6D9803E-6057-42DC-8BA6-904941932A84}"/>
</file>

<file path=customXml/itemProps4.xml><?xml version="1.0" encoding="utf-8"?>
<ds:datastoreItem xmlns:ds="http://schemas.openxmlformats.org/officeDocument/2006/customXml" ds:itemID="{1FDF2C29-201A-4A52-8D3D-30EAD43A02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9307</TotalTime>
  <Words>1106</Words>
  <Application>Microsoft Office PowerPoint</Application>
  <PresentationFormat>On-screen Show (4:3)</PresentationFormat>
  <Paragraphs>225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EXPECT: ASEAN’s Perception and Expectations of EU The case of Social Media</vt:lpstr>
      <vt:lpstr>PowerPoint Presentation</vt:lpstr>
      <vt:lpstr>1. Popularity of social media platforms</vt:lpstr>
      <vt:lpstr>PowerPoint Presentation</vt:lpstr>
      <vt:lpstr>2. Activeness of accounts (n=475) </vt:lpstr>
      <vt:lpstr>PowerPoint Presentation</vt:lpstr>
      <vt:lpstr>PowerPoint Presentation</vt:lpstr>
      <vt:lpstr>Other hot issues in EUD account</vt:lpstr>
      <vt:lpstr>3. Sources (n=475)</vt:lpstr>
      <vt:lpstr>Sources of reposts</vt:lpstr>
      <vt:lpstr>4. Centrality of EU (n=475)</vt:lpstr>
      <vt:lpstr>5. EUD’s Level of Focus (all posts)</vt:lpstr>
      <vt:lpstr>6. EU actions (Main/2nd focus, n=450)</vt:lpstr>
      <vt:lpstr>Leading #hashtag (Major/2nd)</vt:lpstr>
      <vt:lpstr>Intra-EU actions (Major/2nd)</vt:lpstr>
      <vt:lpstr>Sub-frame of intra-EU actions  (Main/2nd focus)</vt:lpstr>
      <vt:lpstr>Extra-EU actions (Major/2nd)</vt:lpstr>
      <vt:lpstr>Sub-frame of extra-EU actions  (Main/2nd focus)</vt:lpstr>
      <vt:lpstr>7. Bilateral relation (Main/2nd focus)</vt:lpstr>
      <vt:lpstr>Bilateral relation with ASEAN (Main/2nd focus)</vt:lpstr>
      <vt:lpstr>8. Evaluation of EU (Major/2nd, n=450)</vt:lpstr>
      <vt:lpstr>Evaluation of intra-EU actions</vt:lpstr>
      <vt:lpstr>Evaluation of intra-EU action (Main/2nd focus)</vt:lpstr>
      <vt:lpstr>Most popular posts of intra-EU story</vt:lpstr>
      <vt:lpstr>Evaluation of extra-EU actions</vt:lpstr>
      <vt:lpstr>Evaluation of extra-EU action (Main/2nd focus)</vt:lpstr>
      <vt:lpstr>Most popular posts of extra-EU story</vt:lpstr>
      <vt:lpstr>9. Self-image built by EUD (Main/2nd)</vt:lpstr>
      <vt:lpstr>10. Pictures in EUD (2020 versus 2021)</vt:lpstr>
      <vt:lpstr>Videos in EUD (2020 versus 2021)</vt:lpstr>
      <vt:lpstr>Conclusions</vt:lpstr>
      <vt:lpstr>Conclusions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Global Influence …                                                                                  PERCEPTIONS &amp;                                           EXPECTATIONS                                          of the EU from                                         10 Strategic Partners</dc:title>
  <dc:creator>LAI</dc:creator>
  <cp:lastModifiedBy>C</cp:lastModifiedBy>
  <cp:revision>1030</cp:revision>
  <dcterms:created xsi:type="dcterms:W3CDTF">2020-01-18T04:31:39Z</dcterms:created>
  <dcterms:modified xsi:type="dcterms:W3CDTF">2022-11-19T06:47:09Z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0x010100BD80C5A6E3BE6B41A2427F16147D47A40053312233075A4069A30329A9D6153650009586967373366D408193C318443E5EA6</vt:lpwstr>
  </property>
  <property fmtid="{D5CDD505-2E9C-101B-9397-08002B2CF9AE}" pid="3" name="SolarRecordOutcome">
    <vt:lpwstr/>
  </property>
  <property fmtid="{D5CDD505-2E9C-101B-9397-08002B2CF9AE}" pid="4" name="InformationValue">
    <vt:lpwstr/>
  </property>
  <property fmtid="{D5CDD505-2E9C-101B-9397-08002B2CF9AE}" pid="5" name="SolarDocumentType">
    <vt:lpwstr>4;#Project Document [Information]|1d129e84-9db2-4df6-a74b-09dd873e3970</vt:lpwstr>
  </property>
  <property fmtid="{D5CDD505-2E9C-101B-9397-08002B2CF9AE}" pid="6" name="MediaServiceImageTags">
    <vt:lpwstr/>
  </property>
  <property fmtid="{D5CDD505-2E9C-101B-9397-08002B2CF9AE}" pid="7" name="SolarCategory">
    <vt:lpwstr>3;#Project|1b523ed0-c261-4ad9-b790-ca7c80e7725e</vt:lpwstr>
  </property>
  <property fmtid="{D5CDD505-2E9C-101B-9397-08002B2CF9AE}" pid="8" name="lcf76f155ced4ddcb4097134ff3c332f">
    <vt:lpwstr/>
  </property>
  <property fmtid="{D5CDD505-2E9C-101B-9397-08002B2CF9AE}" pid="9" name="SolarLocation">
    <vt:lpwstr>1;#Ilam|17015150-e7d5-4990-b358-e90ea571f1b0</vt:lpwstr>
  </property>
  <property fmtid="{D5CDD505-2E9C-101B-9397-08002B2CF9AE}" pid="10" name="SolarDepartment">
    <vt:lpwstr>2;#Arts|0bab0b67-4c47-44f0-b6c4-3d9931187703</vt:lpwstr>
  </property>
  <property fmtid="{D5CDD505-2E9C-101B-9397-08002B2CF9AE}" pid="11" name="SolarBusinessUnit">
    <vt:lpwstr/>
  </property>
</Properties>
</file>