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style15.xml" ContentType="application/vnd.ms-office.chartstyle+xml"/>
  <Override PartName="/ppt/charts/style10.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xml" ContentType="application/vnd.openxmlformats-officedocument.themeOverride+xml"/>
  <Override PartName="/ppt/charts/colors14.xml" ContentType="application/vnd.ms-office.chartcolorstyle+xml"/>
  <Override PartName="/ppt/notesMasters/notesMaster1.xml" ContentType="application/vnd.openxmlformats-officedocument.presentationml.notesMaster+xml"/>
  <Override PartName="/ppt/commentAuthors.xml" ContentType="application/vnd.openxmlformats-officedocument.presentationml.commentAuthors+xml"/>
  <Override PartName="/ppt/charts/chart15.xml" ContentType="application/vnd.openxmlformats-officedocument.drawingml.chart+xml"/>
  <Override PartName="/ppt/theme/theme1.xml" ContentType="application/vnd.openxmlformats-officedocument.theme+xml"/>
  <Override PartName="/ppt/authors.xml" ContentType="application/vnd.ms-powerpoint.author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style8.xml" ContentType="application/vnd.ms-office.chart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652" r:id="rId2"/>
    <p:sldId id="804" r:id="rId3"/>
    <p:sldId id="781" r:id="rId4"/>
    <p:sldId id="689" r:id="rId5"/>
    <p:sldId id="782" r:id="rId6"/>
    <p:sldId id="784" r:id="rId7"/>
    <p:sldId id="811" r:id="rId8"/>
    <p:sldId id="813" r:id="rId9"/>
    <p:sldId id="823" r:id="rId10"/>
    <p:sldId id="824" r:id="rId11"/>
    <p:sldId id="785" r:id="rId12"/>
    <p:sldId id="691" r:id="rId13"/>
    <p:sldId id="695" r:id="rId14"/>
    <p:sldId id="819" r:id="rId15"/>
    <p:sldId id="673" r:id="rId16"/>
    <p:sldId id="740" r:id="rId17"/>
    <p:sldId id="825" r:id="rId18"/>
    <p:sldId id="826" r:id="rId19"/>
    <p:sldId id="729" r:id="rId20"/>
    <p:sldId id="730" r:id="rId21"/>
    <p:sldId id="694" r:id="rId22"/>
    <p:sldId id="680" r:id="rId23"/>
    <p:sldId id="700" r:id="rId24"/>
    <p:sldId id="683" r:id="rId25"/>
    <p:sldId id="734" r:id="rId26"/>
    <p:sldId id="820" r:id="rId27"/>
    <p:sldId id="822" r:id="rId28"/>
    <p:sldId id="709" r:id="rId29"/>
    <p:sldId id="686" r:id="rId30"/>
    <p:sldId id="774" r:id="rId31"/>
    <p:sldId id="732" r:id="rId32"/>
    <p:sldId id="810" r:id="rId33"/>
    <p:sldId id="715" r:id="rId34"/>
    <p:sldId id="816" r:id="rId35"/>
    <p:sldId id="817" r:id="rId36"/>
    <p:sldId id="780"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239CC0-0F1D-EFFC-799F-5450B2E0A1BC}" name="C" initials="SY" userId="C"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I" initials="SY" lastIdx="23" clrIdx="0">
    <p:extLst>
      <p:ext uri="{19B8F6BF-5375-455C-9EA6-DF929625EA0E}">
        <p15:presenceInfo xmlns:p15="http://schemas.microsoft.com/office/powerpoint/2012/main" userId="LAI" providerId="None"/>
      </p:ext>
    </p:extLst>
  </p:cmAuthor>
  <p:cmAuthor id="2" name="C" initials="SY" lastIdx="1" clrIdx="1">
    <p:extLst>
      <p:ext uri="{19B8F6BF-5375-455C-9EA6-DF929625EA0E}">
        <p15:presenceInfo xmlns:p15="http://schemas.microsoft.com/office/powerpoint/2012/main" userId="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6"/>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11" autoAdjust="0"/>
    <p:restoredTop sz="94652"/>
  </p:normalViewPr>
  <p:slideViewPr>
    <p:cSldViewPr snapToGrid="0">
      <p:cViewPr varScale="1">
        <p:scale>
          <a:sx n="68" d="100"/>
          <a:sy n="68" d="100"/>
        </p:scale>
        <p:origin x="546"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48" Type="http://schemas.openxmlformats.org/officeDocument/2006/relationships/customXml" Target="../customXml/item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vonn\Desktop\EXPECT\20220922%20EXPECT%20workshop\graph.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file:///C:\Users\yvonn\Desktop\20220922%20EXPECT%20workshop\grap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yvonn\Desktop\EXPECT\20220922%20EXPECT%20workshop\graph.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yvonn\Desktop\EXPECT\20220922%20EXPECT%20workshop\graph.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yvonn\Desktop\EXPECT\20220922%20EXPECT%20workshop\graph.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yvonn\Desktop\EXPECT\20220922%20EXPECT%20workshop\graph.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Sheet1!$A$4:$B$7</c:f>
              <c:multiLvlStrCache>
                <c:ptCount val="4"/>
                <c:lvl>
                  <c:pt idx="0">
                    <c:v>2020</c:v>
                  </c:pt>
                  <c:pt idx="1">
                    <c:v>2021</c:v>
                  </c:pt>
                  <c:pt idx="2">
                    <c:v>2020</c:v>
                  </c:pt>
                  <c:pt idx="3">
                    <c:v>2021</c:v>
                  </c:pt>
                </c:lvl>
                <c:lvl>
                  <c:pt idx="0">
                    <c:v>EUD</c:v>
                  </c:pt>
                  <c:pt idx="2">
                    <c:v>MFA</c:v>
                  </c:pt>
                </c:lvl>
              </c:multiLvlStrCache>
            </c:multiLvlStrRef>
          </c:cat>
          <c:val>
            <c:numRef>
              <c:f>Sheet1!$C$4:$C$7</c:f>
              <c:numCache>
                <c:formatCode>General</c:formatCode>
                <c:ptCount val="4"/>
                <c:pt idx="0">
                  <c:v>234</c:v>
                </c:pt>
                <c:pt idx="1">
                  <c:v>78</c:v>
                </c:pt>
                <c:pt idx="2">
                  <c:v>251</c:v>
                </c:pt>
                <c:pt idx="3">
                  <c:v>228</c:v>
                </c:pt>
              </c:numCache>
            </c:numRef>
          </c:val>
          <c:extLst>
            <c:ext xmlns:c16="http://schemas.microsoft.com/office/drawing/2014/chart" uri="{C3380CC4-5D6E-409C-BE32-E72D297353CC}">
              <c16:uniqueId val="{00000000-6EE5-4A91-BD24-41D923CB2E96}"/>
            </c:ext>
          </c:extLst>
        </c:ser>
        <c:ser>
          <c:idx val="1"/>
          <c:order val="1"/>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6EE5-4A91-BD24-41D923CB2E96}"/>
                </c:ext>
              </c:extLst>
            </c:dLbl>
            <c:dLbl>
              <c:idx val="2"/>
              <c:delete val="1"/>
              <c:extLst>
                <c:ext xmlns:c15="http://schemas.microsoft.com/office/drawing/2012/chart" uri="{CE6537A1-D6FC-4f65-9D91-7224C49458BB}"/>
                <c:ext xmlns:c16="http://schemas.microsoft.com/office/drawing/2014/chart" uri="{C3380CC4-5D6E-409C-BE32-E72D297353CC}">
                  <c16:uniqueId val="{00000003-6EE5-4A91-BD24-41D923CB2E96}"/>
                </c:ext>
              </c:extLst>
            </c:dLbl>
            <c:dLbl>
              <c:idx val="3"/>
              <c:delete val="1"/>
              <c:extLst>
                <c:ext xmlns:c15="http://schemas.microsoft.com/office/drawing/2012/chart" uri="{CE6537A1-D6FC-4f65-9D91-7224C49458BB}"/>
                <c:ext xmlns:c16="http://schemas.microsoft.com/office/drawing/2014/chart" uri="{C3380CC4-5D6E-409C-BE32-E72D297353CC}">
                  <c16:uniqueId val="{00000004-6EE5-4A91-BD24-41D923CB2E9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Sheet1!$A$4:$B$7</c:f>
              <c:multiLvlStrCache>
                <c:ptCount val="4"/>
                <c:lvl>
                  <c:pt idx="0">
                    <c:v>2020</c:v>
                  </c:pt>
                  <c:pt idx="1">
                    <c:v>2021</c:v>
                  </c:pt>
                  <c:pt idx="2">
                    <c:v>2020</c:v>
                  </c:pt>
                  <c:pt idx="3">
                    <c:v>2021</c:v>
                  </c:pt>
                </c:lvl>
                <c:lvl>
                  <c:pt idx="0">
                    <c:v>EUD</c:v>
                  </c:pt>
                  <c:pt idx="2">
                    <c:v>MFA</c:v>
                  </c:pt>
                </c:lvl>
              </c:multiLvlStrCache>
            </c:multiLvlStrRef>
          </c:cat>
          <c:val>
            <c:numRef>
              <c:f>Sheet1!$D$4:$D$7</c:f>
              <c:numCache>
                <c:formatCode>General</c:formatCode>
                <c:ptCount val="4"/>
                <c:pt idx="0">
                  <c:v>0</c:v>
                </c:pt>
                <c:pt idx="1">
                  <c:v>85</c:v>
                </c:pt>
                <c:pt idx="2">
                  <c:v>0</c:v>
                </c:pt>
                <c:pt idx="3">
                  <c:v>0</c:v>
                </c:pt>
              </c:numCache>
            </c:numRef>
          </c:val>
          <c:extLst>
            <c:ext xmlns:c16="http://schemas.microsoft.com/office/drawing/2014/chart" uri="{C3380CC4-5D6E-409C-BE32-E72D297353CC}">
              <c16:uniqueId val="{00000001-6EE5-4A91-BD24-41D923CB2E96}"/>
            </c:ext>
          </c:extLst>
        </c:ser>
        <c:dLbls>
          <c:dLblPos val="ctr"/>
          <c:showLegendKey val="0"/>
          <c:showVal val="1"/>
          <c:showCatName val="0"/>
          <c:showSerName val="0"/>
          <c:showPercent val="0"/>
          <c:showBubbleSize val="0"/>
        </c:dLbls>
        <c:gapWidth val="306"/>
        <c:overlap val="100"/>
        <c:axId val="441717967"/>
        <c:axId val="441715471"/>
      </c:barChart>
      <c:catAx>
        <c:axId val="441717967"/>
        <c:scaling>
          <c:orientation val="minMax"/>
        </c:scaling>
        <c:delete val="0"/>
        <c:axPos val="b"/>
        <c:numFmt formatCode="General" sourceLinked="1"/>
        <c:majorTickMark val="none"/>
        <c:minorTickMark val="none"/>
        <c:tickLblPos val="nextTo"/>
        <c:spPr>
          <a:noFill/>
          <a:ln w="3175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41715471"/>
        <c:crosses val="autoZero"/>
        <c:auto val="1"/>
        <c:lblAlgn val="ctr"/>
        <c:lblOffset val="100"/>
        <c:noMultiLvlLbl val="0"/>
      </c:catAx>
      <c:valAx>
        <c:axId val="4417154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417179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Regional</c:v>
                </c:pt>
              </c:strCache>
            </c:strRef>
          </c:tx>
          <c:spPr>
            <a:solidFill>
              <a:srgbClr val="0070C0"/>
            </a:solidFill>
            <a:ln>
              <a:noFill/>
            </a:ln>
            <a:effectLst/>
          </c:spPr>
          <c:invertIfNegative val="0"/>
          <c:cat>
            <c:numRef>
              <c:f>Sheet1!$A$2:$A$3</c:f>
              <c:numCache>
                <c:formatCode>General</c:formatCode>
                <c:ptCount val="2"/>
                <c:pt idx="0">
                  <c:v>2020</c:v>
                </c:pt>
                <c:pt idx="1">
                  <c:v>2021</c:v>
                </c:pt>
              </c:numCache>
            </c:numRef>
          </c:cat>
          <c:val>
            <c:numRef>
              <c:f>Sheet1!$B$2:$B$3</c:f>
              <c:numCache>
                <c:formatCode>General</c:formatCode>
                <c:ptCount val="2"/>
                <c:pt idx="0">
                  <c:v>21</c:v>
                </c:pt>
                <c:pt idx="1">
                  <c:v>8</c:v>
                </c:pt>
              </c:numCache>
            </c:numRef>
          </c:val>
          <c:extLst>
            <c:ext xmlns:c16="http://schemas.microsoft.com/office/drawing/2014/chart" uri="{C3380CC4-5D6E-409C-BE32-E72D297353CC}">
              <c16:uniqueId val="{00000000-B4D2-4999-8CE3-D1799C214287}"/>
            </c:ext>
          </c:extLst>
        </c:ser>
        <c:ser>
          <c:idx val="1"/>
          <c:order val="1"/>
          <c:tx>
            <c:strRef>
              <c:f>Sheet1!$C$1</c:f>
              <c:strCache>
                <c:ptCount val="1"/>
                <c:pt idx="0">
                  <c:v>National</c:v>
                </c:pt>
              </c:strCache>
            </c:strRef>
          </c:tx>
          <c:spPr>
            <a:solidFill>
              <a:srgbClr val="00B0F0"/>
            </a:solidFill>
            <a:ln>
              <a:noFill/>
            </a:ln>
            <a:effectLst/>
          </c:spPr>
          <c:invertIfNegative val="0"/>
          <c:cat>
            <c:numRef>
              <c:f>Sheet1!$A$2:$A$3</c:f>
              <c:numCache>
                <c:formatCode>General</c:formatCode>
                <c:ptCount val="2"/>
                <c:pt idx="0">
                  <c:v>2020</c:v>
                </c:pt>
                <c:pt idx="1">
                  <c:v>2021</c:v>
                </c:pt>
              </c:numCache>
            </c:numRef>
          </c:cat>
          <c:val>
            <c:numRef>
              <c:f>Sheet1!$C$2:$C$3</c:f>
              <c:numCache>
                <c:formatCode>General</c:formatCode>
                <c:ptCount val="2"/>
                <c:pt idx="0">
                  <c:v>10</c:v>
                </c:pt>
                <c:pt idx="1">
                  <c:v>15</c:v>
                </c:pt>
              </c:numCache>
            </c:numRef>
          </c:val>
          <c:extLst>
            <c:ext xmlns:c16="http://schemas.microsoft.com/office/drawing/2014/chart" uri="{C3380CC4-5D6E-409C-BE32-E72D297353CC}">
              <c16:uniqueId val="{00000001-B4D2-4999-8CE3-D1799C214287}"/>
            </c:ext>
          </c:extLst>
        </c:ser>
        <c:ser>
          <c:idx val="2"/>
          <c:order val="2"/>
          <c:tx>
            <c:strRef>
              <c:f>Sheet1!$D$1</c:f>
              <c:strCache>
                <c:ptCount val="1"/>
                <c:pt idx="0">
                  <c:v>Personal</c:v>
                </c:pt>
              </c:strCache>
            </c:strRef>
          </c:tx>
          <c:spPr>
            <a:solidFill>
              <a:srgbClr val="FFC000"/>
            </a:solidFill>
            <a:ln>
              <a:noFill/>
            </a:ln>
            <a:effectLst/>
          </c:spPr>
          <c:invertIfNegative val="0"/>
          <c:cat>
            <c:numRef>
              <c:f>Sheet1!$A$2:$A$3</c:f>
              <c:numCache>
                <c:formatCode>General</c:formatCode>
                <c:ptCount val="2"/>
                <c:pt idx="0">
                  <c:v>2020</c:v>
                </c:pt>
                <c:pt idx="1">
                  <c:v>2021</c:v>
                </c:pt>
              </c:numCache>
            </c:numRef>
          </c:cat>
          <c:val>
            <c:numRef>
              <c:f>Sheet1!$D$2:$D$3</c:f>
              <c:numCache>
                <c:formatCode>General</c:formatCode>
                <c:ptCount val="2"/>
                <c:pt idx="0">
                  <c:v>0</c:v>
                </c:pt>
                <c:pt idx="1">
                  <c:v>0</c:v>
                </c:pt>
              </c:numCache>
            </c:numRef>
          </c:val>
          <c:extLst>
            <c:ext xmlns:c16="http://schemas.microsoft.com/office/drawing/2014/chart" uri="{C3380CC4-5D6E-409C-BE32-E72D297353CC}">
              <c16:uniqueId val="{00000002-B4D2-4999-8CE3-D1799C214287}"/>
            </c:ext>
          </c:extLst>
        </c:ser>
        <c:ser>
          <c:idx val="3"/>
          <c:order val="3"/>
          <c:tx>
            <c:strRef>
              <c:f>Sheet1!$E$1</c:f>
              <c:strCache>
                <c:ptCount val="1"/>
                <c:pt idx="0">
                  <c:v>Global</c:v>
                </c:pt>
              </c:strCache>
            </c:strRef>
          </c:tx>
          <c:spPr>
            <a:solidFill>
              <a:srgbClr val="92D050"/>
            </a:solidFill>
            <a:ln>
              <a:noFill/>
            </a:ln>
            <a:effectLst/>
          </c:spPr>
          <c:invertIfNegative val="0"/>
          <c:cat>
            <c:numRef>
              <c:f>Sheet1!$A$2:$A$3</c:f>
              <c:numCache>
                <c:formatCode>General</c:formatCode>
                <c:ptCount val="2"/>
                <c:pt idx="0">
                  <c:v>2020</c:v>
                </c:pt>
                <c:pt idx="1">
                  <c:v>2021</c:v>
                </c:pt>
              </c:numCache>
            </c:numRef>
          </c:cat>
          <c:val>
            <c:numRef>
              <c:f>Sheet1!$E$2:$E$3</c:f>
              <c:numCache>
                <c:formatCode>General</c:formatCode>
                <c:ptCount val="2"/>
                <c:pt idx="0">
                  <c:v>0</c:v>
                </c:pt>
                <c:pt idx="1">
                  <c:v>1</c:v>
                </c:pt>
              </c:numCache>
            </c:numRef>
          </c:val>
          <c:extLst>
            <c:ext xmlns:c16="http://schemas.microsoft.com/office/drawing/2014/chart" uri="{C3380CC4-5D6E-409C-BE32-E72D297353CC}">
              <c16:uniqueId val="{00000003-B4D2-4999-8CE3-D1799C214287}"/>
            </c:ext>
          </c:extLst>
        </c:ser>
        <c:dLbls>
          <c:showLegendKey val="0"/>
          <c:showVal val="0"/>
          <c:showCatName val="0"/>
          <c:showSerName val="0"/>
          <c:showPercent val="0"/>
          <c:showBubbleSize val="0"/>
        </c:dLbls>
        <c:gapWidth val="95"/>
        <c:overlap val="100"/>
        <c:axId val="819732144"/>
        <c:axId val="743639632"/>
      </c:barChart>
      <c:catAx>
        <c:axId val="81973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1"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743639632"/>
        <c:crosses val="autoZero"/>
        <c:auto val="1"/>
        <c:lblAlgn val="ctr"/>
        <c:lblOffset val="100"/>
        <c:noMultiLvlLbl val="0"/>
      </c:catAx>
      <c:valAx>
        <c:axId val="743639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8197321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rgbClr val="00206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Sheet1!$C$1</c:f>
              <c:strCache>
                <c:ptCount val="1"/>
                <c:pt idx="0">
                  <c:v>Intra-EU</c:v>
                </c:pt>
              </c:strCache>
            </c:strRef>
          </c:tx>
          <c:spPr>
            <a:solidFill>
              <a:srgbClr val="0070C0"/>
            </a:solidFill>
            <a:ln>
              <a:no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Sheet1!$C$2:$C$5</c:f>
              <c:numCache>
                <c:formatCode>General</c:formatCode>
                <c:ptCount val="4"/>
                <c:pt idx="0">
                  <c:v>51</c:v>
                </c:pt>
                <c:pt idx="1">
                  <c:v>7</c:v>
                </c:pt>
                <c:pt idx="2">
                  <c:v>4</c:v>
                </c:pt>
                <c:pt idx="3">
                  <c:v>0</c:v>
                </c:pt>
              </c:numCache>
            </c:numRef>
          </c:val>
          <c:extLst>
            <c:ext xmlns:c16="http://schemas.microsoft.com/office/drawing/2014/chart" uri="{C3380CC4-5D6E-409C-BE32-E72D297353CC}">
              <c16:uniqueId val="{00000000-6CF9-4A0F-9E6E-1BAD642079A4}"/>
            </c:ext>
          </c:extLst>
        </c:ser>
        <c:ser>
          <c:idx val="1"/>
          <c:order val="1"/>
          <c:tx>
            <c:strRef>
              <c:f>Sheet1!$D$1</c:f>
              <c:strCache>
                <c:ptCount val="1"/>
                <c:pt idx="0">
                  <c:v>Extra-EU</c:v>
                </c:pt>
              </c:strCache>
            </c:strRef>
          </c:tx>
          <c:spPr>
            <a:solidFill>
              <a:srgbClr val="FFC000"/>
            </a:solidFill>
            <a:ln>
              <a:no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Sheet1!$D$2:$D$5</c:f>
              <c:numCache>
                <c:formatCode>General</c:formatCode>
                <c:ptCount val="4"/>
                <c:pt idx="0">
                  <c:v>116</c:v>
                </c:pt>
                <c:pt idx="1">
                  <c:v>69</c:v>
                </c:pt>
                <c:pt idx="2">
                  <c:v>26</c:v>
                </c:pt>
                <c:pt idx="3">
                  <c:v>16</c:v>
                </c:pt>
              </c:numCache>
            </c:numRef>
          </c:val>
          <c:extLst>
            <c:ext xmlns:c16="http://schemas.microsoft.com/office/drawing/2014/chart" uri="{C3380CC4-5D6E-409C-BE32-E72D297353CC}">
              <c16:uniqueId val="{00000001-6CF9-4A0F-9E6E-1BAD642079A4}"/>
            </c:ext>
          </c:extLst>
        </c:ser>
        <c:dLbls>
          <c:showLegendKey val="0"/>
          <c:showVal val="0"/>
          <c:showCatName val="0"/>
          <c:showSerName val="0"/>
          <c:showPercent val="0"/>
          <c:showBubbleSize val="0"/>
        </c:dLbls>
        <c:gapWidth val="95"/>
        <c:overlap val="100"/>
        <c:axId val="819732144"/>
        <c:axId val="743639632"/>
        <c:extLst>
          <c:ext xmlns:c15="http://schemas.microsoft.com/office/drawing/2012/chart" uri="{02D57815-91ED-43cb-92C2-25804820EDAC}">
            <c15:filteredBarSeries>
              <c15:ser>
                <c:idx val="2"/>
                <c:order val="2"/>
                <c:tx>
                  <c:strRef>
                    <c:extLst>
                      <c:ext uri="{02D57815-91ED-43cb-92C2-25804820EDAC}">
                        <c15:formulaRef>
                          <c15:sqref>Sheet1!#REF!</c15:sqref>
                        </c15:formulaRef>
                      </c:ext>
                    </c:extLst>
                    <c:strCache>
                      <c:ptCount val="1"/>
                      <c:pt idx="0">
                        <c:v>#REF!</c:v>
                      </c:pt>
                    </c:strCache>
                  </c:strRef>
                </c:tx>
                <c:spPr>
                  <a:solidFill>
                    <a:schemeClr val="accent3"/>
                  </a:solidFill>
                  <a:ln>
                    <a:noFill/>
                  </a:ln>
                  <a:effectLst/>
                </c:spPr>
                <c:invertIfNegative val="0"/>
                <c:cat>
                  <c:multiLvlStrRef>
                    <c:extLst>
                      <c:ext uri="{02D57815-91ED-43cb-92C2-25804820EDAC}">
                        <c15:formulaRef>
                          <c15:sqref>Sheet1!$A$2:$B$5</c15:sqref>
                        </c15:formulaRef>
                      </c:ext>
                    </c:extLst>
                    <c:multiLvlStrCache>
                      <c:ptCount val="4"/>
                      <c:lvl>
                        <c:pt idx="0">
                          <c:v>2020</c:v>
                        </c:pt>
                        <c:pt idx="1">
                          <c:v>2021</c:v>
                        </c:pt>
                        <c:pt idx="2">
                          <c:v>2020</c:v>
                        </c:pt>
                        <c:pt idx="3">
                          <c:v>2021</c:v>
                        </c:pt>
                      </c:lvl>
                      <c:lvl>
                        <c:pt idx="0">
                          <c:v>EUD</c:v>
                        </c:pt>
                        <c:pt idx="2">
                          <c:v>MFA</c:v>
                        </c:pt>
                      </c:lvl>
                    </c:multiLvlStrCache>
                  </c:multiLvl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2-6CF9-4A0F-9E6E-1BAD642079A4}"/>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4"/>
                  </a:solidFill>
                  <a:ln>
                    <a:noFill/>
                  </a:ln>
                  <a:effectLst/>
                </c:spPr>
                <c:invertIfNegative val="0"/>
                <c:cat>
                  <c:multiLvlStrRef>
                    <c:extLst xmlns:c15="http://schemas.microsoft.com/office/drawing/2012/chart">
                      <c:ext xmlns:c15="http://schemas.microsoft.com/office/drawing/2012/chart" uri="{02D57815-91ED-43cb-92C2-25804820EDAC}">
                        <c15:formulaRef>
                          <c15:sqref>Sheet1!$A$2:$B$5</c15:sqref>
                        </c15:formulaRef>
                      </c:ext>
                    </c:extLst>
                    <c:multiLvlStrCache>
                      <c:ptCount val="4"/>
                      <c:lvl>
                        <c:pt idx="0">
                          <c:v>2020</c:v>
                        </c:pt>
                        <c:pt idx="1">
                          <c:v>2021</c:v>
                        </c:pt>
                        <c:pt idx="2">
                          <c:v>2020</c:v>
                        </c:pt>
                        <c:pt idx="3">
                          <c:v>2021</c:v>
                        </c:pt>
                      </c:lvl>
                      <c:lvl>
                        <c:pt idx="0">
                          <c:v>EUD</c:v>
                        </c:pt>
                        <c:pt idx="2">
                          <c:v>MFA</c:v>
                        </c:pt>
                      </c:lvl>
                    </c:multiLvlStrCache>
                  </c:multiLvl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3-6CF9-4A0F-9E6E-1BAD642079A4}"/>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Sheet1!#REF!</c15:sqref>
                        </c15:formulaRef>
                      </c:ext>
                    </c:extLst>
                    <c:strCache>
                      <c:ptCount val="1"/>
                      <c:pt idx="0">
                        <c:v>#REF!</c:v>
                      </c:pt>
                    </c:strCache>
                  </c:strRef>
                </c:tx>
                <c:spPr>
                  <a:solidFill>
                    <a:schemeClr val="accent5"/>
                  </a:solidFill>
                  <a:ln>
                    <a:noFill/>
                  </a:ln>
                  <a:effectLst/>
                </c:spPr>
                <c:invertIfNegative val="0"/>
                <c:cat>
                  <c:multiLvlStrRef>
                    <c:extLst xmlns:c15="http://schemas.microsoft.com/office/drawing/2012/chart">
                      <c:ext xmlns:c15="http://schemas.microsoft.com/office/drawing/2012/chart" uri="{02D57815-91ED-43cb-92C2-25804820EDAC}">
                        <c15:formulaRef>
                          <c15:sqref>Sheet1!$A$2:$B$5</c15:sqref>
                        </c15:formulaRef>
                      </c:ext>
                    </c:extLst>
                    <c:multiLvlStrCache>
                      <c:ptCount val="4"/>
                      <c:lvl>
                        <c:pt idx="0">
                          <c:v>2020</c:v>
                        </c:pt>
                        <c:pt idx="1">
                          <c:v>2021</c:v>
                        </c:pt>
                        <c:pt idx="2">
                          <c:v>2020</c:v>
                        </c:pt>
                        <c:pt idx="3">
                          <c:v>2021</c:v>
                        </c:pt>
                      </c:lvl>
                      <c:lvl>
                        <c:pt idx="0">
                          <c:v>EUD</c:v>
                        </c:pt>
                        <c:pt idx="2">
                          <c:v>MFA</c:v>
                        </c:pt>
                      </c:lvl>
                    </c:multiLvlStrCache>
                  </c:multiLvlStr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4-6CF9-4A0F-9E6E-1BAD642079A4}"/>
                  </c:ext>
                </c:extLst>
              </c15:ser>
            </c15:filteredBarSeries>
          </c:ext>
        </c:extLst>
      </c:barChart>
      <c:catAx>
        <c:axId val="81973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1"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743639632"/>
        <c:crosses val="autoZero"/>
        <c:auto val="1"/>
        <c:lblAlgn val="ctr"/>
        <c:lblOffset val="100"/>
        <c:noMultiLvlLbl val="0"/>
      </c:catAx>
      <c:valAx>
        <c:axId val="743639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r>
                  <a:rPr lang="en-US" dirty="0"/>
                  <a:t>No. of posts</a:t>
                </a:r>
              </a:p>
            </c:rich>
          </c:tx>
          <c:overlay val="0"/>
          <c:spPr>
            <a:noFill/>
            <a:ln>
              <a:noFill/>
            </a:ln>
            <a:effectLst/>
          </c:spPr>
          <c:txPr>
            <a:bodyPr rot="-54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8197321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rgbClr val="00206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Sheet1!$C$1</c:f>
              <c:strCache>
                <c:ptCount val="1"/>
                <c:pt idx="0">
                  <c:v>EU Integration</c:v>
                </c:pt>
              </c:strCache>
            </c:strRef>
          </c:tx>
          <c:spPr>
            <a:solidFill>
              <a:srgbClr val="0070C0"/>
            </a:solidFill>
            <a:ln>
              <a:no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Sheet1!$C$2:$C$5</c:f>
              <c:numCache>
                <c:formatCode>General</c:formatCode>
                <c:ptCount val="4"/>
                <c:pt idx="0">
                  <c:v>19</c:v>
                </c:pt>
                <c:pt idx="1">
                  <c:v>0</c:v>
                </c:pt>
                <c:pt idx="2">
                  <c:v>1</c:v>
                </c:pt>
                <c:pt idx="3">
                  <c:v>0</c:v>
                </c:pt>
              </c:numCache>
            </c:numRef>
          </c:val>
          <c:extLst>
            <c:ext xmlns:c16="http://schemas.microsoft.com/office/drawing/2014/chart" uri="{C3380CC4-5D6E-409C-BE32-E72D297353CC}">
              <c16:uniqueId val="{00000000-0ECC-443E-8391-A0A40015D27C}"/>
            </c:ext>
          </c:extLst>
        </c:ser>
        <c:ser>
          <c:idx val="1"/>
          <c:order val="1"/>
          <c:tx>
            <c:strRef>
              <c:f>Sheet1!$D$1</c:f>
              <c:strCache>
                <c:ptCount val="1"/>
                <c:pt idx="0">
                  <c:v>Promoting our European Way of Life</c:v>
                </c:pt>
              </c:strCache>
            </c:strRef>
          </c:tx>
          <c:spPr>
            <a:solidFill>
              <a:schemeClr val="accent2">
                <a:lumMod val="20000"/>
                <a:lumOff val="80000"/>
              </a:schemeClr>
            </a:solidFill>
            <a:ln>
              <a:no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Sheet1!$D$2:$D$5</c:f>
              <c:numCache>
                <c:formatCode>General</c:formatCode>
                <c:ptCount val="4"/>
                <c:pt idx="0">
                  <c:v>20</c:v>
                </c:pt>
                <c:pt idx="1">
                  <c:v>1</c:v>
                </c:pt>
                <c:pt idx="2">
                  <c:v>2</c:v>
                </c:pt>
                <c:pt idx="3">
                  <c:v>0</c:v>
                </c:pt>
              </c:numCache>
            </c:numRef>
          </c:val>
          <c:extLst>
            <c:ext xmlns:c16="http://schemas.microsoft.com/office/drawing/2014/chart" uri="{C3380CC4-5D6E-409C-BE32-E72D297353CC}">
              <c16:uniqueId val="{00000001-0ECC-443E-8391-A0A40015D27C}"/>
            </c:ext>
          </c:extLst>
        </c:ser>
        <c:ser>
          <c:idx val="2"/>
          <c:order val="2"/>
          <c:tx>
            <c:strRef>
              <c:f>Sheet1!$E$1</c:f>
              <c:strCache>
                <c:ptCount val="1"/>
                <c:pt idx="0">
                  <c:v>European Green Deal</c:v>
                </c:pt>
              </c:strCache>
            </c:strRef>
          </c:tx>
          <c:spPr>
            <a:solidFill>
              <a:srgbClr val="92D050"/>
            </a:solidFill>
            <a:ln>
              <a:no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Sheet1!$E$2:$E$5</c:f>
              <c:numCache>
                <c:formatCode>General</c:formatCode>
                <c:ptCount val="4"/>
                <c:pt idx="0">
                  <c:v>5</c:v>
                </c:pt>
                <c:pt idx="1">
                  <c:v>5</c:v>
                </c:pt>
                <c:pt idx="2">
                  <c:v>0</c:v>
                </c:pt>
                <c:pt idx="3">
                  <c:v>0</c:v>
                </c:pt>
              </c:numCache>
            </c:numRef>
          </c:val>
          <c:extLst>
            <c:ext xmlns:c16="http://schemas.microsoft.com/office/drawing/2014/chart" uri="{C3380CC4-5D6E-409C-BE32-E72D297353CC}">
              <c16:uniqueId val="{00000002-0ECC-443E-8391-A0A40015D27C}"/>
            </c:ext>
          </c:extLst>
        </c:ser>
        <c:ser>
          <c:idx val="3"/>
          <c:order val="3"/>
          <c:tx>
            <c:strRef>
              <c:f>Sheet1!$F$1</c:f>
              <c:strCache>
                <c:ptCount val="1"/>
                <c:pt idx="0">
                  <c:v>Others</c:v>
                </c:pt>
              </c:strCache>
            </c:strRef>
          </c:tx>
          <c:spPr>
            <a:solidFill>
              <a:schemeClr val="bg1">
                <a:lumMod val="85000"/>
              </a:schemeClr>
            </a:solidFill>
            <a:ln>
              <a:no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Sheet1!$F$2:$F$5</c:f>
              <c:numCache>
                <c:formatCode>General</c:formatCode>
                <c:ptCount val="4"/>
                <c:pt idx="0">
                  <c:v>12</c:v>
                </c:pt>
                <c:pt idx="1">
                  <c:v>1</c:v>
                </c:pt>
                <c:pt idx="2">
                  <c:v>1</c:v>
                </c:pt>
                <c:pt idx="3">
                  <c:v>0</c:v>
                </c:pt>
              </c:numCache>
            </c:numRef>
          </c:val>
          <c:extLst>
            <c:ext xmlns:c16="http://schemas.microsoft.com/office/drawing/2014/chart" uri="{C3380CC4-5D6E-409C-BE32-E72D297353CC}">
              <c16:uniqueId val="{00000003-0ECC-443E-8391-A0A40015D27C}"/>
            </c:ext>
          </c:extLst>
        </c:ser>
        <c:dLbls>
          <c:showLegendKey val="0"/>
          <c:showVal val="0"/>
          <c:showCatName val="0"/>
          <c:showSerName val="0"/>
          <c:showPercent val="0"/>
          <c:showBubbleSize val="0"/>
        </c:dLbls>
        <c:gapWidth val="55"/>
        <c:overlap val="100"/>
        <c:axId val="819732144"/>
        <c:axId val="743639632"/>
      </c:barChart>
      <c:catAx>
        <c:axId val="81973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1"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743639632"/>
        <c:crosses val="autoZero"/>
        <c:auto val="1"/>
        <c:lblAlgn val="ctr"/>
        <c:lblOffset val="100"/>
        <c:noMultiLvlLbl val="0"/>
      </c:catAx>
      <c:valAx>
        <c:axId val="7436396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8197321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rgbClr val="00206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Sheet1!$C$1</c:f>
              <c:strCache>
                <c:ptCount val="1"/>
                <c:pt idx="0">
                  <c:v>A stronger Europe in the world</c:v>
                </c:pt>
              </c:strCache>
            </c:strRef>
          </c:tx>
          <c:spPr>
            <a:solidFill>
              <a:srgbClr val="0070C0"/>
            </a:solidFill>
            <a:ln>
              <a:no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Sheet1!$C$2:$C$5</c:f>
              <c:numCache>
                <c:formatCode>General</c:formatCode>
                <c:ptCount val="4"/>
                <c:pt idx="0">
                  <c:v>86</c:v>
                </c:pt>
                <c:pt idx="1">
                  <c:v>14</c:v>
                </c:pt>
                <c:pt idx="2">
                  <c:v>26</c:v>
                </c:pt>
                <c:pt idx="3">
                  <c:v>11</c:v>
                </c:pt>
              </c:numCache>
            </c:numRef>
          </c:val>
          <c:extLst>
            <c:ext xmlns:c16="http://schemas.microsoft.com/office/drawing/2014/chart" uri="{C3380CC4-5D6E-409C-BE32-E72D297353CC}">
              <c16:uniqueId val="{00000000-0ECC-443E-8391-A0A40015D27C}"/>
            </c:ext>
          </c:extLst>
        </c:ser>
        <c:ser>
          <c:idx val="1"/>
          <c:order val="1"/>
          <c:tx>
            <c:strRef>
              <c:f>Sheet1!$D$1</c:f>
              <c:strCache>
                <c:ptCount val="1"/>
                <c:pt idx="0">
                  <c:v>Promoting our European Way of Life</c:v>
                </c:pt>
              </c:strCache>
            </c:strRef>
          </c:tx>
          <c:spPr>
            <a:solidFill>
              <a:schemeClr val="accent2">
                <a:lumMod val="20000"/>
                <a:lumOff val="80000"/>
              </a:schemeClr>
            </a:solidFill>
            <a:ln>
              <a:no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Sheet1!$D$2:$D$5</c:f>
              <c:numCache>
                <c:formatCode>General</c:formatCode>
                <c:ptCount val="4"/>
                <c:pt idx="0">
                  <c:v>14</c:v>
                </c:pt>
                <c:pt idx="1">
                  <c:v>25</c:v>
                </c:pt>
                <c:pt idx="2">
                  <c:v>5</c:v>
                </c:pt>
                <c:pt idx="3">
                  <c:v>0</c:v>
                </c:pt>
              </c:numCache>
            </c:numRef>
          </c:val>
          <c:extLst>
            <c:ext xmlns:c16="http://schemas.microsoft.com/office/drawing/2014/chart" uri="{C3380CC4-5D6E-409C-BE32-E72D297353CC}">
              <c16:uniqueId val="{00000001-0ECC-443E-8391-A0A40015D27C}"/>
            </c:ext>
          </c:extLst>
        </c:ser>
        <c:ser>
          <c:idx val="2"/>
          <c:order val="2"/>
          <c:tx>
            <c:strRef>
              <c:f>Sheet1!$E$1</c:f>
              <c:strCache>
                <c:ptCount val="1"/>
                <c:pt idx="0">
                  <c:v>European Green Deal</c:v>
                </c:pt>
              </c:strCache>
            </c:strRef>
          </c:tx>
          <c:spPr>
            <a:solidFill>
              <a:srgbClr val="92D050"/>
            </a:solidFill>
            <a:ln>
              <a:no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Sheet1!$E$2:$E$5</c:f>
              <c:numCache>
                <c:formatCode>General</c:formatCode>
                <c:ptCount val="4"/>
                <c:pt idx="0">
                  <c:v>17</c:v>
                </c:pt>
                <c:pt idx="1">
                  <c:v>13</c:v>
                </c:pt>
                <c:pt idx="2">
                  <c:v>0</c:v>
                </c:pt>
                <c:pt idx="3">
                  <c:v>1</c:v>
                </c:pt>
              </c:numCache>
            </c:numRef>
          </c:val>
          <c:extLst>
            <c:ext xmlns:c16="http://schemas.microsoft.com/office/drawing/2014/chart" uri="{C3380CC4-5D6E-409C-BE32-E72D297353CC}">
              <c16:uniqueId val="{00000002-0ECC-443E-8391-A0A40015D27C}"/>
            </c:ext>
          </c:extLst>
        </c:ser>
        <c:ser>
          <c:idx val="3"/>
          <c:order val="3"/>
          <c:tx>
            <c:strRef>
              <c:f>Sheet1!$F$1</c:f>
              <c:strCache>
                <c:ptCount val="1"/>
                <c:pt idx="0">
                  <c:v>Others</c:v>
                </c:pt>
              </c:strCache>
            </c:strRef>
          </c:tx>
          <c:spPr>
            <a:solidFill>
              <a:schemeClr val="bg1">
                <a:lumMod val="85000"/>
              </a:schemeClr>
            </a:solidFill>
            <a:ln>
              <a:no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Sheet1!$F$2:$F$5</c:f>
              <c:numCache>
                <c:formatCode>General</c:formatCode>
                <c:ptCount val="4"/>
                <c:pt idx="0">
                  <c:v>7</c:v>
                </c:pt>
                <c:pt idx="1">
                  <c:v>18</c:v>
                </c:pt>
                <c:pt idx="2">
                  <c:v>1</c:v>
                </c:pt>
                <c:pt idx="3">
                  <c:v>6</c:v>
                </c:pt>
              </c:numCache>
            </c:numRef>
          </c:val>
          <c:extLst>
            <c:ext xmlns:c16="http://schemas.microsoft.com/office/drawing/2014/chart" uri="{C3380CC4-5D6E-409C-BE32-E72D297353CC}">
              <c16:uniqueId val="{00000003-0ECC-443E-8391-A0A40015D27C}"/>
            </c:ext>
          </c:extLst>
        </c:ser>
        <c:dLbls>
          <c:showLegendKey val="0"/>
          <c:showVal val="0"/>
          <c:showCatName val="0"/>
          <c:showSerName val="0"/>
          <c:showPercent val="0"/>
          <c:showBubbleSize val="0"/>
        </c:dLbls>
        <c:gapWidth val="55"/>
        <c:overlap val="100"/>
        <c:axId val="819732144"/>
        <c:axId val="743639632"/>
      </c:barChart>
      <c:catAx>
        <c:axId val="81973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1"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743639632"/>
        <c:crosses val="autoZero"/>
        <c:auto val="1"/>
        <c:lblAlgn val="ctr"/>
        <c:lblOffset val="100"/>
        <c:noMultiLvlLbl val="0"/>
      </c:catAx>
      <c:valAx>
        <c:axId val="7436396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8197321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rgbClr val="00206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44210784778165"/>
          <c:y val="0.12147924318963126"/>
          <c:w val="0.82279018726768482"/>
          <c:h val="0.69765733707342303"/>
        </c:manualLayout>
      </c:layout>
      <c:barChart>
        <c:barDir val="col"/>
        <c:grouping val="clustered"/>
        <c:varyColors val="0"/>
        <c:ser>
          <c:idx val="0"/>
          <c:order val="0"/>
          <c:tx>
            <c:strRef>
              <c:f>Sheet1!$C$1</c:f>
              <c:strCache>
                <c:ptCount val="1"/>
                <c:pt idx="0">
                  <c:v>Bilateral relations (Indonesia)</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Sheet1!$A$2:$B$5</c:f>
              <c:multiLvlStrCache>
                <c:ptCount val="4"/>
                <c:lvl>
                  <c:pt idx="0">
                    <c:v>2020</c:v>
                  </c:pt>
                  <c:pt idx="1">
                    <c:v>2021</c:v>
                  </c:pt>
                  <c:pt idx="2">
                    <c:v>2020</c:v>
                  </c:pt>
                  <c:pt idx="3">
                    <c:v>2021</c:v>
                  </c:pt>
                </c:lvl>
                <c:lvl>
                  <c:pt idx="0">
                    <c:v>EUD</c:v>
                  </c:pt>
                  <c:pt idx="2">
                    <c:v>MFA</c:v>
                  </c:pt>
                </c:lvl>
              </c:multiLvlStrCache>
            </c:multiLvlStrRef>
          </c:cat>
          <c:val>
            <c:numRef>
              <c:f>Sheet1!$C$2:$C$5</c:f>
              <c:numCache>
                <c:formatCode>General</c:formatCode>
                <c:ptCount val="4"/>
                <c:pt idx="0">
                  <c:v>53</c:v>
                </c:pt>
                <c:pt idx="1">
                  <c:v>30</c:v>
                </c:pt>
                <c:pt idx="2">
                  <c:v>28</c:v>
                </c:pt>
                <c:pt idx="3">
                  <c:v>16</c:v>
                </c:pt>
              </c:numCache>
            </c:numRef>
          </c:val>
          <c:extLst>
            <c:ext xmlns:c16="http://schemas.microsoft.com/office/drawing/2014/chart" uri="{C3380CC4-5D6E-409C-BE32-E72D297353CC}">
              <c16:uniqueId val="{00000000-6CF9-4A0F-9E6E-1BAD642079A4}"/>
            </c:ext>
          </c:extLst>
        </c:ser>
        <c:dLbls>
          <c:showLegendKey val="0"/>
          <c:showVal val="0"/>
          <c:showCatName val="0"/>
          <c:showSerName val="0"/>
          <c:showPercent val="0"/>
          <c:showBubbleSize val="0"/>
        </c:dLbls>
        <c:gapWidth val="150"/>
        <c:axId val="819732144"/>
        <c:axId val="743639632"/>
      </c:barChart>
      <c:catAx>
        <c:axId val="81973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743639632"/>
        <c:crosses val="autoZero"/>
        <c:auto val="1"/>
        <c:lblAlgn val="ctr"/>
        <c:lblOffset val="100"/>
        <c:noMultiLvlLbl val="0"/>
      </c:catAx>
      <c:valAx>
        <c:axId val="743639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r>
                  <a:rPr lang="en-US"/>
                  <a:t>No. of possts</a:t>
                </a:r>
              </a:p>
            </c:rich>
          </c:tx>
          <c:layout>
            <c:manualLayout>
              <c:xMode val="edge"/>
              <c:yMode val="edge"/>
              <c:x val="3.7150480558826658E-2"/>
              <c:y val="0.30895627197309089"/>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819732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rgbClr val="00206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Sheet1!$C$1</c:f>
              <c:strCache>
                <c:ptCount val="1"/>
                <c:pt idx="0">
                  <c:v>Positive</c:v>
                </c:pt>
              </c:strCache>
            </c:strRef>
          </c:tx>
          <c:spPr>
            <a:solidFill>
              <a:srgbClr val="00B050"/>
            </a:solidFill>
            <a:ln>
              <a:solidFill>
                <a:srgbClr val="00B050"/>
              </a:solid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Sheet1!$C$2:$C$5</c:f>
              <c:numCache>
                <c:formatCode>General</c:formatCode>
                <c:ptCount val="4"/>
                <c:pt idx="0">
                  <c:v>107</c:v>
                </c:pt>
                <c:pt idx="1">
                  <c:v>50</c:v>
                </c:pt>
                <c:pt idx="2">
                  <c:v>11</c:v>
                </c:pt>
                <c:pt idx="3">
                  <c:v>4</c:v>
                </c:pt>
              </c:numCache>
            </c:numRef>
          </c:val>
          <c:extLst>
            <c:ext xmlns:c16="http://schemas.microsoft.com/office/drawing/2014/chart" uri="{C3380CC4-5D6E-409C-BE32-E72D297353CC}">
              <c16:uniqueId val="{00000000-EFA8-4EAE-9275-9F2429793739}"/>
            </c:ext>
          </c:extLst>
        </c:ser>
        <c:ser>
          <c:idx val="1"/>
          <c:order val="1"/>
          <c:tx>
            <c:strRef>
              <c:f>Sheet1!$D$1</c:f>
              <c:strCache>
                <c:ptCount val="1"/>
                <c:pt idx="0">
                  <c:v>Neutral</c:v>
                </c:pt>
              </c:strCache>
            </c:strRef>
          </c:tx>
          <c:spPr>
            <a:solidFill>
              <a:schemeClr val="bg1"/>
            </a:solidFill>
            <a:ln>
              <a:solidFill>
                <a:schemeClr val="bg1">
                  <a:lumMod val="85000"/>
                </a:schemeClr>
              </a:solid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Sheet1!$D$2:$D$5</c:f>
              <c:numCache>
                <c:formatCode>General</c:formatCode>
                <c:ptCount val="4"/>
                <c:pt idx="0">
                  <c:v>53</c:v>
                </c:pt>
                <c:pt idx="1">
                  <c:v>25</c:v>
                </c:pt>
                <c:pt idx="2">
                  <c:v>19</c:v>
                </c:pt>
                <c:pt idx="3">
                  <c:v>12</c:v>
                </c:pt>
              </c:numCache>
            </c:numRef>
          </c:val>
          <c:extLst>
            <c:ext xmlns:c16="http://schemas.microsoft.com/office/drawing/2014/chart" uri="{C3380CC4-5D6E-409C-BE32-E72D297353CC}">
              <c16:uniqueId val="{00000001-EFA8-4EAE-9275-9F2429793739}"/>
            </c:ext>
          </c:extLst>
        </c:ser>
        <c:ser>
          <c:idx val="2"/>
          <c:order val="2"/>
          <c:tx>
            <c:strRef>
              <c:f>Sheet1!$E$1</c:f>
              <c:strCache>
                <c:ptCount val="1"/>
                <c:pt idx="0">
                  <c:v>Negative</c:v>
                </c:pt>
              </c:strCache>
            </c:strRef>
          </c:tx>
          <c:spPr>
            <a:solidFill>
              <a:srgbClr val="FF0000"/>
            </a:solidFill>
            <a:ln>
              <a:solidFill>
                <a:srgbClr val="FF0000"/>
              </a:solid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Sheet1!$E$2:$E$5</c:f>
              <c:numCache>
                <c:formatCode>General</c:formatCode>
                <c:ptCount val="4"/>
                <c:pt idx="0">
                  <c:v>4</c:v>
                </c:pt>
                <c:pt idx="1">
                  <c:v>0</c:v>
                </c:pt>
                <c:pt idx="2">
                  <c:v>0</c:v>
                </c:pt>
                <c:pt idx="3">
                  <c:v>0</c:v>
                </c:pt>
              </c:numCache>
            </c:numRef>
          </c:val>
          <c:extLst>
            <c:ext xmlns:c16="http://schemas.microsoft.com/office/drawing/2014/chart" uri="{C3380CC4-5D6E-409C-BE32-E72D297353CC}">
              <c16:uniqueId val="{00000005-EFA8-4EAE-9275-9F2429793739}"/>
            </c:ext>
          </c:extLst>
        </c:ser>
        <c:dLbls>
          <c:showLegendKey val="0"/>
          <c:showVal val="0"/>
          <c:showCatName val="0"/>
          <c:showSerName val="0"/>
          <c:showPercent val="0"/>
          <c:showBubbleSize val="0"/>
        </c:dLbls>
        <c:gapWidth val="95"/>
        <c:overlap val="100"/>
        <c:axId val="819732144"/>
        <c:axId val="743639632"/>
      </c:barChart>
      <c:catAx>
        <c:axId val="81973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1"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743639632"/>
        <c:crosses val="autoZero"/>
        <c:auto val="1"/>
        <c:lblAlgn val="ctr"/>
        <c:lblOffset val="100"/>
        <c:noMultiLvlLbl val="0"/>
      </c:catAx>
      <c:valAx>
        <c:axId val="74363963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8197321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rgbClr val="00206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67239588167244"/>
          <c:y val="4.5707787749887534E-2"/>
          <c:w val="0.76204498463436643"/>
          <c:h val="0.76659190908218289"/>
        </c:manualLayout>
      </c:layout>
      <c:barChart>
        <c:barDir val="col"/>
        <c:grouping val="stacked"/>
        <c:varyColors val="0"/>
        <c:ser>
          <c:idx val="0"/>
          <c:order val="0"/>
          <c:tx>
            <c:strRef>
              <c:f>Sheet1!$C$1</c:f>
              <c:strCache>
                <c:ptCount val="1"/>
                <c:pt idx="0">
                  <c:v>From local</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Sheet1!$A$2:$B$3</c:f>
              <c:strCache>
                <c:ptCount val="2"/>
                <c:pt idx="0">
                  <c:v>2020</c:v>
                </c:pt>
                <c:pt idx="1">
                  <c:v>2021</c:v>
                </c:pt>
              </c:strCache>
            </c:strRef>
          </c:cat>
          <c:val>
            <c:numRef>
              <c:f>Sheet1!$C$2:$C$3</c:f>
              <c:numCache>
                <c:formatCode>General</c:formatCode>
                <c:ptCount val="2"/>
                <c:pt idx="0">
                  <c:v>54</c:v>
                </c:pt>
                <c:pt idx="1">
                  <c:v>17</c:v>
                </c:pt>
              </c:numCache>
            </c:numRef>
          </c:val>
          <c:extLst>
            <c:ext xmlns:c16="http://schemas.microsoft.com/office/drawing/2014/chart" uri="{C3380CC4-5D6E-409C-BE32-E72D297353CC}">
              <c16:uniqueId val="{00000000-0E2C-4CFB-B8F3-21CD68298DE5}"/>
            </c:ext>
          </c:extLst>
        </c:ser>
        <c:ser>
          <c:idx val="1"/>
          <c:order val="1"/>
          <c:tx>
            <c:strRef>
              <c:f>Sheet1!$D$1</c:f>
              <c:strCache>
                <c:ptCount val="1"/>
                <c:pt idx="0">
                  <c:v>From EU</c:v>
                </c:pt>
              </c:strCache>
            </c:strRef>
          </c:tx>
          <c:spPr>
            <a:solidFill>
              <a:srgbClr val="0070C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093B-446D-B95D-C7245F632B69}"/>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Sheet1!$A$2:$B$3</c:f>
              <c:strCache>
                <c:ptCount val="2"/>
                <c:pt idx="0">
                  <c:v>2020</c:v>
                </c:pt>
                <c:pt idx="1">
                  <c:v>2021</c:v>
                </c:pt>
              </c:strCache>
            </c:strRef>
          </c:cat>
          <c:val>
            <c:numRef>
              <c:f>Sheet1!$D$2:$D$3</c:f>
              <c:numCache>
                <c:formatCode>General</c:formatCode>
                <c:ptCount val="2"/>
                <c:pt idx="0">
                  <c:v>7</c:v>
                </c:pt>
                <c:pt idx="1">
                  <c:v>1</c:v>
                </c:pt>
              </c:numCache>
            </c:numRef>
          </c:val>
          <c:extLst>
            <c:ext xmlns:c16="http://schemas.microsoft.com/office/drawing/2014/chart" uri="{C3380CC4-5D6E-409C-BE32-E72D297353CC}">
              <c16:uniqueId val="{00000001-0E2C-4CFB-B8F3-21CD68298DE5}"/>
            </c:ext>
          </c:extLst>
        </c:ser>
        <c:ser>
          <c:idx val="2"/>
          <c:order val="2"/>
          <c:tx>
            <c:strRef>
              <c:f>Sheet1!$E$1</c:f>
              <c:strCache>
                <c:ptCount val="1"/>
                <c:pt idx="0">
                  <c:v>From 3rd</c:v>
                </c:pt>
              </c:strCache>
            </c:strRef>
          </c:tx>
          <c:spPr>
            <a:solidFill>
              <a:schemeClr val="bg1">
                <a:lumMod val="8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68B-4EA5-BF0F-79626F0269AA}"/>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Sheet1!$A$2:$B$3</c:f>
              <c:strCache>
                <c:ptCount val="2"/>
                <c:pt idx="0">
                  <c:v>2020</c:v>
                </c:pt>
                <c:pt idx="1">
                  <c:v>2021</c:v>
                </c:pt>
              </c:strCache>
            </c:strRef>
          </c:cat>
          <c:val>
            <c:numRef>
              <c:f>Sheet1!$E$2:$E$3</c:f>
              <c:numCache>
                <c:formatCode>General</c:formatCode>
                <c:ptCount val="2"/>
                <c:pt idx="0">
                  <c:v>0</c:v>
                </c:pt>
                <c:pt idx="1">
                  <c:v>1</c:v>
                </c:pt>
              </c:numCache>
            </c:numRef>
          </c:val>
          <c:extLst>
            <c:ext xmlns:c16="http://schemas.microsoft.com/office/drawing/2014/chart" uri="{C3380CC4-5D6E-409C-BE32-E72D297353CC}">
              <c16:uniqueId val="{00000002-0E2C-4CFB-B8F3-21CD68298DE5}"/>
            </c:ext>
          </c:extLst>
        </c:ser>
        <c:dLbls>
          <c:dLblPos val="ctr"/>
          <c:showLegendKey val="0"/>
          <c:showVal val="1"/>
          <c:showCatName val="0"/>
          <c:showSerName val="0"/>
          <c:showPercent val="0"/>
          <c:showBubbleSize val="0"/>
        </c:dLbls>
        <c:gapWidth val="219"/>
        <c:overlap val="100"/>
        <c:axId val="819732144"/>
        <c:axId val="743639632"/>
      </c:barChart>
      <c:catAx>
        <c:axId val="81973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1"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743639632"/>
        <c:crosses val="autoZero"/>
        <c:auto val="1"/>
        <c:lblAlgn val="ctr"/>
        <c:lblOffset val="100"/>
        <c:noMultiLvlLbl val="0"/>
      </c:catAx>
      <c:valAx>
        <c:axId val="743639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r>
                  <a:rPr lang="en-US" dirty="0"/>
                  <a:t>No. of posts</a:t>
                </a:r>
              </a:p>
            </c:rich>
          </c:tx>
          <c:layout>
            <c:manualLayout>
              <c:xMode val="edge"/>
              <c:yMode val="edge"/>
              <c:x val="1.4601010709155969E-2"/>
              <c:y val="0.3325214757787181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819732144"/>
        <c:crosses val="autoZero"/>
        <c:crossBetween val="between"/>
      </c:valAx>
      <c:spPr>
        <a:noFill/>
        <a:ln>
          <a:noFill/>
        </a:ln>
        <a:effectLst/>
      </c:spPr>
    </c:plotArea>
    <c:legend>
      <c:legendPos val="r"/>
      <c:layout>
        <c:manualLayout>
          <c:xMode val="edge"/>
          <c:yMode val="edge"/>
          <c:x val="0.74193060766325303"/>
          <c:y val="4.5452258808206365E-2"/>
          <c:w val="0.25368763208427647"/>
          <c:h val="0.23675277026931404"/>
        </c:manualLayout>
      </c:layout>
      <c:overlay val="0"/>
      <c:spPr>
        <a:noFill/>
        <a:ln>
          <a:noFill/>
        </a:ln>
        <a:effectLst/>
      </c:spPr>
      <c:txPr>
        <a:bodyPr rot="0" spcFirstLastPara="1" vertOverflow="ellipsis" vert="horz" wrap="square" anchor="ctr" anchorCtr="1"/>
        <a:lstStyle/>
        <a:p>
          <a:pPr>
            <a:defRPr sz="18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rgbClr val="00206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Sheet1!$J$3</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Sheet1!$K$2:$N$2</c:f>
              <c:strCache>
                <c:ptCount val="4"/>
                <c:pt idx="0">
                  <c:v>March</c:v>
                </c:pt>
                <c:pt idx="1">
                  <c:v>April</c:v>
                </c:pt>
                <c:pt idx="2">
                  <c:v>May</c:v>
                </c:pt>
                <c:pt idx="3">
                  <c:v>June</c:v>
                </c:pt>
              </c:strCache>
            </c:strRef>
          </c:cat>
          <c:val>
            <c:numRef>
              <c:f>Sheet1!$K$3:$N$3</c:f>
              <c:numCache>
                <c:formatCode>General</c:formatCode>
                <c:ptCount val="4"/>
                <c:pt idx="0">
                  <c:v>50</c:v>
                </c:pt>
                <c:pt idx="1">
                  <c:v>88</c:v>
                </c:pt>
                <c:pt idx="2">
                  <c:v>63</c:v>
                </c:pt>
                <c:pt idx="3">
                  <c:v>33</c:v>
                </c:pt>
              </c:numCache>
            </c:numRef>
          </c:val>
          <c:extLst>
            <c:ext xmlns:c16="http://schemas.microsoft.com/office/drawing/2014/chart" uri="{C3380CC4-5D6E-409C-BE32-E72D297353CC}">
              <c16:uniqueId val="{00000000-2EAE-42D0-93FA-3D4512309FAA}"/>
            </c:ext>
          </c:extLst>
        </c:ser>
        <c:ser>
          <c:idx val="1"/>
          <c:order val="1"/>
          <c:tx>
            <c:strRef>
              <c:f>Sheet1!$J$4</c:f>
              <c:strCache>
                <c:ptCount val="1"/>
                <c:pt idx="0">
                  <c:v>2021</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Sheet1!$K$2:$N$2</c:f>
              <c:strCache>
                <c:ptCount val="4"/>
                <c:pt idx="0">
                  <c:v>March</c:v>
                </c:pt>
                <c:pt idx="1">
                  <c:v>April</c:v>
                </c:pt>
                <c:pt idx="2">
                  <c:v>May</c:v>
                </c:pt>
                <c:pt idx="3">
                  <c:v>June</c:v>
                </c:pt>
              </c:strCache>
            </c:strRef>
          </c:cat>
          <c:val>
            <c:numRef>
              <c:f>Sheet1!$K$4:$N$4</c:f>
              <c:numCache>
                <c:formatCode>General</c:formatCode>
                <c:ptCount val="4"/>
                <c:pt idx="0">
                  <c:v>33</c:v>
                </c:pt>
                <c:pt idx="1">
                  <c:v>14</c:v>
                </c:pt>
                <c:pt idx="2">
                  <c:v>97</c:v>
                </c:pt>
                <c:pt idx="3">
                  <c:v>19</c:v>
                </c:pt>
              </c:numCache>
            </c:numRef>
          </c:val>
          <c:extLst>
            <c:ext xmlns:c16="http://schemas.microsoft.com/office/drawing/2014/chart" uri="{C3380CC4-5D6E-409C-BE32-E72D297353CC}">
              <c16:uniqueId val="{00000001-2EAE-42D0-93FA-3D4512309FAA}"/>
            </c:ext>
          </c:extLst>
        </c:ser>
        <c:dLbls>
          <c:dLblPos val="outEnd"/>
          <c:showLegendKey val="0"/>
          <c:showVal val="1"/>
          <c:showCatName val="0"/>
          <c:showSerName val="0"/>
          <c:showPercent val="0"/>
          <c:showBubbleSize val="0"/>
        </c:dLbls>
        <c:gapWidth val="219"/>
        <c:overlap val="-27"/>
        <c:axId val="835262272"/>
        <c:axId val="835258664"/>
      </c:barChart>
      <c:catAx>
        <c:axId val="83526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35258664"/>
        <c:crosses val="autoZero"/>
        <c:auto val="1"/>
        <c:lblAlgn val="ctr"/>
        <c:lblOffset val="100"/>
        <c:noMultiLvlLbl val="0"/>
      </c:catAx>
      <c:valAx>
        <c:axId val="835258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No. of Posts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35262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Sheet1!$O$3</c:f>
              <c:strCache>
                <c:ptCount val="1"/>
                <c:pt idx="0">
                  <c:v>2020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Sheet1!$P$2:$S$2</c:f>
              <c:strCache>
                <c:ptCount val="4"/>
                <c:pt idx="0">
                  <c:v>March</c:v>
                </c:pt>
                <c:pt idx="1">
                  <c:v>April</c:v>
                </c:pt>
                <c:pt idx="2">
                  <c:v>May</c:v>
                </c:pt>
                <c:pt idx="3">
                  <c:v>June</c:v>
                </c:pt>
              </c:strCache>
            </c:strRef>
          </c:cat>
          <c:val>
            <c:numRef>
              <c:f>Sheet1!$P$3:$S$3</c:f>
              <c:numCache>
                <c:formatCode>General</c:formatCode>
                <c:ptCount val="4"/>
                <c:pt idx="0">
                  <c:v>85</c:v>
                </c:pt>
                <c:pt idx="1">
                  <c:v>76</c:v>
                </c:pt>
                <c:pt idx="2">
                  <c:v>44</c:v>
                </c:pt>
                <c:pt idx="3">
                  <c:v>46</c:v>
                </c:pt>
              </c:numCache>
            </c:numRef>
          </c:val>
          <c:extLst>
            <c:ext xmlns:c16="http://schemas.microsoft.com/office/drawing/2014/chart" uri="{C3380CC4-5D6E-409C-BE32-E72D297353CC}">
              <c16:uniqueId val="{00000000-0824-445F-B3FB-BFF17B4F091C}"/>
            </c:ext>
          </c:extLst>
        </c:ser>
        <c:ser>
          <c:idx val="1"/>
          <c:order val="1"/>
          <c:tx>
            <c:strRef>
              <c:f>Sheet1!$O$4</c:f>
              <c:strCache>
                <c:ptCount val="1"/>
                <c:pt idx="0">
                  <c:v>2021</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Sheet1!$P$2:$S$2</c:f>
              <c:strCache>
                <c:ptCount val="4"/>
                <c:pt idx="0">
                  <c:v>March</c:v>
                </c:pt>
                <c:pt idx="1">
                  <c:v>April</c:v>
                </c:pt>
                <c:pt idx="2">
                  <c:v>May</c:v>
                </c:pt>
                <c:pt idx="3">
                  <c:v>June</c:v>
                </c:pt>
              </c:strCache>
            </c:strRef>
          </c:cat>
          <c:val>
            <c:numRef>
              <c:f>Sheet1!$P$4:$S$4</c:f>
              <c:numCache>
                <c:formatCode>General</c:formatCode>
                <c:ptCount val="4"/>
                <c:pt idx="0">
                  <c:v>56</c:v>
                </c:pt>
                <c:pt idx="1">
                  <c:v>50</c:v>
                </c:pt>
                <c:pt idx="2">
                  <c:v>57</c:v>
                </c:pt>
                <c:pt idx="3">
                  <c:v>65</c:v>
                </c:pt>
              </c:numCache>
            </c:numRef>
          </c:val>
          <c:extLst>
            <c:ext xmlns:c16="http://schemas.microsoft.com/office/drawing/2014/chart" uri="{C3380CC4-5D6E-409C-BE32-E72D297353CC}">
              <c16:uniqueId val="{00000001-0824-445F-B3FB-BFF17B4F091C}"/>
            </c:ext>
          </c:extLst>
        </c:ser>
        <c:dLbls>
          <c:dLblPos val="outEnd"/>
          <c:showLegendKey val="0"/>
          <c:showVal val="1"/>
          <c:showCatName val="0"/>
          <c:showSerName val="0"/>
          <c:showPercent val="0"/>
          <c:showBubbleSize val="0"/>
        </c:dLbls>
        <c:gapWidth val="219"/>
        <c:overlap val="-27"/>
        <c:axId val="836503448"/>
        <c:axId val="836503776"/>
      </c:barChart>
      <c:catAx>
        <c:axId val="836503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836503776"/>
        <c:crosses val="autoZero"/>
        <c:auto val="1"/>
        <c:lblAlgn val="ctr"/>
        <c:lblOffset val="100"/>
        <c:noMultiLvlLbl val="0"/>
      </c:catAx>
      <c:valAx>
        <c:axId val="8365037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No.</a:t>
                </a:r>
                <a:r>
                  <a:rPr lang="en-US" sz="1400" b="1" baseline="0"/>
                  <a:t> pf Posts</a:t>
                </a:r>
                <a:endParaRPr lang="en-US" sz="1400" b="1"/>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836503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Sheet1!$AG$28</c:f>
              <c:strCache>
                <c:ptCount val="1"/>
                <c:pt idx="0">
                  <c:v>2020</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Sheet1!$AH$27:$AK$27</c:f>
              <c:strCache>
                <c:ptCount val="4"/>
                <c:pt idx="0">
                  <c:v>March</c:v>
                </c:pt>
                <c:pt idx="1">
                  <c:v>April</c:v>
                </c:pt>
                <c:pt idx="2">
                  <c:v>May</c:v>
                </c:pt>
                <c:pt idx="3">
                  <c:v>June</c:v>
                </c:pt>
              </c:strCache>
            </c:strRef>
          </c:cat>
          <c:val>
            <c:numRef>
              <c:f>Sheet1!$AH$28:$AK$28</c:f>
              <c:numCache>
                <c:formatCode>0.00%</c:formatCode>
                <c:ptCount val="4"/>
                <c:pt idx="0">
                  <c:v>0.56000000000000005</c:v>
                </c:pt>
                <c:pt idx="1">
                  <c:v>0.86399999999999999</c:v>
                </c:pt>
                <c:pt idx="2">
                  <c:v>0.27</c:v>
                </c:pt>
                <c:pt idx="3">
                  <c:v>0.152</c:v>
                </c:pt>
              </c:numCache>
            </c:numRef>
          </c:val>
          <c:smooth val="0"/>
          <c:extLst>
            <c:ext xmlns:c16="http://schemas.microsoft.com/office/drawing/2014/chart" uri="{C3380CC4-5D6E-409C-BE32-E72D297353CC}">
              <c16:uniqueId val="{00000000-7714-49B3-8EE0-2E798F4674FF}"/>
            </c:ext>
          </c:extLst>
        </c:ser>
        <c:ser>
          <c:idx val="1"/>
          <c:order val="1"/>
          <c:tx>
            <c:strRef>
              <c:f>Sheet1!$AG$29</c:f>
              <c:strCache>
                <c:ptCount val="1"/>
                <c:pt idx="0">
                  <c:v>2021</c:v>
                </c:pt>
              </c:strCache>
            </c:strRef>
          </c:tx>
          <c:spPr>
            <a:ln w="28575" cap="rnd">
              <a:solidFill>
                <a:schemeClr val="accent2"/>
              </a:solidFill>
              <a:round/>
            </a:ln>
            <a:effectLst/>
          </c:spPr>
          <c:marker>
            <c:symbol val="none"/>
          </c:marker>
          <c:dLbls>
            <c:dLbl>
              <c:idx val="1"/>
              <c:tx>
                <c:rich>
                  <a:bodyPr/>
                  <a:lstStyle/>
                  <a:p>
                    <a:r>
                      <a:rPr lang="en-US" altLang="zh-CN"/>
                      <a:t>0</a:t>
                    </a:r>
                    <a:endParaRPr lang="en-US" altLang="zh-CN" dirty="0"/>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714-49B3-8EE0-2E798F4674F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Sheet1!$AH$27:$AK$27</c:f>
              <c:strCache>
                <c:ptCount val="4"/>
                <c:pt idx="0">
                  <c:v>March</c:v>
                </c:pt>
                <c:pt idx="1">
                  <c:v>April</c:v>
                </c:pt>
                <c:pt idx="2">
                  <c:v>May</c:v>
                </c:pt>
                <c:pt idx="3">
                  <c:v>June</c:v>
                </c:pt>
              </c:strCache>
            </c:strRef>
          </c:cat>
          <c:val>
            <c:numRef>
              <c:f>Sheet1!$AH$29:$AK$29</c:f>
              <c:numCache>
                <c:formatCode>0.00%</c:formatCode>
                <c:ptCount val="4"/>
                <c:pt idx="0">
                  <c:v>0.03</c:v>
                </c:pt>
                <c:pt idx="1">
                  <c:v>0</c:v>
                </c:pt>
                <c:pt idx="2">
                  <c:v>2.1999999999999999E-2</c:v>
                </c:pt>
                <c:pt idx="3">
                  <c:v>0.222</c:v>
                </c:pt>
              </c:numCache>
            </c:numRef>
          </c:val>
          <c:smooth val="0"/>
          <c:extLst>
            <c:ext xmlns:c16="http://schemas.microsoft.com/office/drawing/2014/chart" uri="{C3380CC4-5D6E-409C-BE32-E72D297353CC}">
              <c16:uniqueId val="{00000001-7714-49B3-8EE0-2E798F4674FF}"/>
            </c:ext>
          </c:extLst>
        </c:ser>
        <c:dLbls>
          <c:dLblPos val="t"/>
          <c:showLegendKey val="0"/>
          <c:showVal val="1"/>
          <c:showCatName val="0"/>
          <c:showSerName val="0"/>
          <c:showPercent val="0"/>
          <c:showBubbleSize val="0"/>
        </c:dLbls>
        <c:smooth val="0"/>
        <c:axId val="2144612896"/>
        <c:axId val="2144605824"/>
      </c:lineChart>
      <c:catAx>
        <c:axId val="214461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144605824"/>
        <c:crosses val="autoZero"/>
        <c:auto val="1"/>
        <c:lblAlgn val="ctr"/>
        <c:lblOffset val="100"/>
        <c:noMultiLvlLbl val="0"/>
      </c:catAx>
      <c:valAx>
        <c:axId val="2144605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14461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Sheet1!$AL$28</c:f>
              <c:strCache>
                <c:ptCount val="1"/>
                <c:pt idx="0">
                  <c:v>2020</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Sheet1!$AM$27:$AP$27</c:f>
              <c:strCache>
                <c:ptCount val="4"/>
                <c:pt idx="0">
                  <c:v>March</c:v>
                </c:pt>
                <c:pt idx="1">
                  <c:v>April</c:v>
                </c:pt>
                <c:pt idx="2">
                  <c:v>May</c:v>
                </c:pt>
                <c:pt idx="3">
                  <c:v>June</c:v>
                </c:pt>
              </c:strCache>
            </c:strRef>
          </c:cat>
          <c:val>
            <c:numRef>
              <c:f>Sheet1!$AM$28:$AP$28</c:f>
              <c:numCache>
                <c:formatCode>0.00%</c:formatCode>
                <c:ptCount val="4"/>
                <c:pt idx="0">
                  <c:v>0.318</c:v>
                </c:pt>
                <c:pt idx="1">
                  <c:v>0.76300000000000001</c:v>
                </c:pt>
                <c:pt idx="2">
                  <c:v>0.5</c:v>
                </c:pt>
                <c:pt idx="3">
                  <c:v>0.35599999999999998</c:v>
                </c:pt>
              </c:numCache>
            </c:numRef>
          </c:val>
          <c:smooth val="0"/>
          <c:extLst>
            <c:ext xmlns:c16="http://schemas.microsoft.com/office/drawing/2014/chart" uri="{C3380CC4-5D6E-409C-BE32-E72D297353CC}">
              <c16:uniqueId val="{00000000-2F64-49C0-8790-C1349538014F}"/>
            </c:ext>
          </c:extLst>
        </c:ser>
        <c:ser>
          <c:idx val="1"/>
          <c:order val="1"/>
          <c:tx>
            <c:strRef>
              <c:f>Sheet1!$AL$29</c:f>
              <c:strCache>
                <c:ptCount val="1"/>
                <c:pt idx="0">
                  <c:v>2021</c:v>
                </c:pt>
              </c:strCache>
            </c:strRef>
          </c:tx>
          <c:spPr>
            <a:ln w="28575" cap="rnd">
              <a:solidFill>
                <a:schemeClr val="accent2"/>
              </a:solidFill>
              <a:round/>
            </a:ln>
            <a:effectLst/>
          </c:spPr>
          <c:marker>
            <c:symbol val="none"/>
          </c:marker>
          <c:dLbls>
            <c:dLbl>
              <c:idx val="3"/>
              <c:tx>
                <c:rich>
                  <a:bodyPr/>
                  <a:lstStyle/>
                  <a:p>
                    <a:r>
                      <a:rPr lang="en-US" altLang="zh-CN"/>
                      <a:t>0</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F64-49C0-8790-C1349538014F}"/>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Sheet1!$AM$27:$AP$27</c:f>
              <c:strCache>
                <c:ptCount val="4"/>
                <c:pt idx="0">
                  <c:v>March</c:v>
                </c:pt>
                <c:pt idx="1">
                  <c:v>April</c:v>
                </c:pt>
                <c:pt idx="2">
                  <c:v>May</c:v>
                </c:pt>
                <c:pt idx="3">
                  <c:v>June</c:v>
                </c:pt>
              </c:strCache>
            </c:strRef>
          </c:cat>
          <c:val>
            <c:numRef>
              <c:f>Sheet1!$AM$29:$AP$29</c:f>
              <c:numCache>
                <c:formatCode>0.00%</c:formatCode>
                <c:ptCount val="4"/>
                <c:pt idx="0">
                  <c:v>7.0999999999999994E-2</c:v>
                </c:pt>
                <c:pt idx="1">
                  <c:v>0.1</c:v>
                </c:pt>
                <c:pt idx="2">
                  <c:v>3.5000000000000003E-2</c:v>
                </c:pt>
                <c:pt idx="3">
                  <c:v>0</c:v>
                </c:pt>
              </c:numCache>
            </c:numRef>
          </c:val>
          <c:smooth val="0"/>
          <c:extLst>
            <c:ext xmlns:c16="http://schemas.microsoft.com/office/drawing/2014/chart" uri="{C3380CC4-5D6E-409C-BE32-E72D297353CC}">
              <c16:uniqueId val="{00000001-2F64-49C0-8790-C1349538014F}"/>
            </c:ext>
          </c:extLst>
        </c:ser>
        <c:dLbls>
          <c:dLblPos val="t"/>
          <c:showLegendKey val="0"/>
          <c:showVal val="1"/>
          <c:showCatName val="0"/>
          <c:showSerName val="0"/>
          <c:showPercent val="0"/>
          <c:showBubbleSize val="0"/>
        </c:dLbls>
        <c:smooth val="0"/>
        <c:axId val="595531135"/>
        <c:axId val="595532383"/>
      </c:lineChart>
      <c:catAx>
        <c:axId val="595531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95532383"/>
        <c:crosses val="autoZero"/>
        <c:auto val="1"/>
        <c:lblAlgn val="ctr"/>
        <c:lblOffset val="100"/>
        <c:noMultiLvlLbl val="0"/>
      </c:catAx>
      <c:valAx>
        <c:axId val="5955323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955311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611149996562"/>
          <c:y val="5.1816536626516981E-2"/>
          <c:w val="0.83555791414915204"/>
          <c:h val="0.6327412976945147"/>
        </c:manualLayout>
      </c:layout>
      <c:barChart>
        <c:barDir val="col"/>
        <c:grouping val="clustered"/>
        <c:varyColors val="0"/>
        <c:ser>
          <c:idx val="0"/>
          <c:order val="0"/>
          <c:tx>
            <c:strRef>
              <c:f>Sheet1!$B$1</c:f>
              <c:strCache>
                <c:ptCount val="1"/>
                <c:pt idx="0">
                  <c:v>2020</c:v>
                </c:pt>
              </c:strCache>
            </c:strRef>
          </c:tx>
          <c:spPr>
            <a:solidFill>
              <a:srgbClr val="00B0F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F447-4684-8B2B-38629EDEEAD6}"/>
                </c:ext>
              </c:extLst>
            </c:dLbl>
            <c:dLbl>
              <c:idx val="3"/>
              <c:delete val="1"/>
              <c:extLst>
                <c:ext xmlns:c15="http://schemas.microsoft.com/office/drawing/2012/chart" uri="{CE6537A1-D6FC-4f65-9D91-7224C49458BB}"/>
                <c:ext xmlns:c16="http://schemas.microsoft.com/office/drawing/2014/chart" uri="{C3380CC4-5D6E-409C-BE32-E72D297353CC}">
                  <c16:uniqueId val="{00000004-F447-4684-8B2B-38629EDEEAD6}"/>
                </c:ext>
              </c:extLst>
            </c:dLbl>
            <c:dLbl>
              <c:idx val="4"/>
              <c:delete val="1"/>
              <c:extLst>
                <c:ext xmlns:c15="http://schemas.microsoft.com/office/drawing/2012/chart" uri="{CE6537A1-D6FC-4f65-9D91-7224C49458BB}"/>
                <c:ext xmlns:c16="http://schemas.microsoft.com/office/drawing/2014/chart" uri="{C3380CC4-5D6E-409C-BE32-E72D297353CC}">
                  <c16:uniqueId val="{00000001-F447-4684-8B2B-38629EDEEAD6}"/>
                </c:ext>
              </c:extLst>
            </c:dLbl>
            <c:dLbl>
              <c:idx val="5"/>
              <c:delete val="1"/>
              <c:extLst>
                <c:ext xmlns:c15="http://schemas.microsoft.com/office/drawing/2012/chart" uri="{CE6537A1-D6FC-4f65-9D91-7224C49458BB}"/>
                <c:ext xmlns:c16="http://schemas.microsoft.com/office/drawing/2014/chart" uri="{C3380CC4-5D6E-409C-BE32-E72D297353CC}">
                  <c16:uniqueId val="{00000002-F447-4684-8B2B-38629EDEEAD6}"/>
                </c:ext>
              </c:extLst>
            </c:dLbl>
            <c:dLbl>
              <c:idx val="6"/>
              <c:delete val="1"/>
              <c:extLst>
                <c:ext xmlns:c15="http://schemas.microsoft.com/office/drawing/2012/chart" uri="{CE6537A1-D6FC-4f65-9D91-7224C49458BB}"/>
                <c:ext xmlns:c16="http://schemas.microsoft.com/office/drawing/2014/chart" uri="{C3380CC4-5D6E-409C-BE32-E72D297353CC}">
                  <c16:uniqueId val="{00000003-F447-4684-8B2B-38629EDEEAD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Refugee</c:v>
                </c:pt>
                <c:pt idx="1">
                  <c:v>BRI</c:v>
                </c:pt>
                <c:pt idx="2">
                  <c:v>Xinjiang</c:v>
                </c:pt>
                <c:pt idx="3">
                  <c:v>Indo-Pacific</c:v>
                </c:pt>
                <c:pt idx="4">
                  <c:v>Iran</c:v>
                </c:pt>
                <c:pt idx="5">
                  <c:v>Israel/Palestine</c:v>
                </c:pt>
                <c:pt idx="6">
                  <c:v>Myanmar</c:v>
                </c:pt>
                <c:pt idx="7">
                  <c:v>North Korea</c:v>
                </c:pt>
              </c:strCache>
            </c:strRef>
          </c:cat>
          <c:val>
            <c:numRef>
              <c:f>Sheet1!$B$2:$B$9</c:f>
              <c:numCache>
                <c:formatCode>General</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0-EF1A-456B-BDBC-403DED1663B1}"/>
            </c:ext>
          </c:extLst>
        </c:ser>
        <c:ser>
          <c:idx val="1"/>
          <c:order val="1"/>
          <c:tx>
            <c:strRef>
              <c:f>Sheet1!$C$1</c:f>
              <c:strCache>
                <c:ptCount val="1"/>
                <c:pt idx="0">
                  <c:v>2021</c:v>
                </c:pt>
              </c:strCache>
            </c:strRef>
          </c:tx>
          <c:spPr>
            <a:solidFill>
              <a:srgbClr val="0070C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F6EC-4625-8730-3D6FF62A5B94}"/>
                </c:ext>
              </c:extLst>
            </c:dLbl>
            <c:dLbl>
              <c:idx val="2"/>
              <c:delete val="1"/>
              <c:extLst>
                <c:ext xmlns:c15="http://schemas.microsoft.com/office/drawing/2012/chart" uri="{CE6537A1-D6FC-4f65-9D91-7224C49458BB}"/>
                <c:ext xmlns:c16="http://schemas.microsoft.com/office/drawing/2014/chart" uri="{C3380CC4-5D6E-409C-BE32-E72D297353CC}">
                  <c16:uniqueId val="{00000007-F447-4684-8B2B-38629EDEEAD6}"/>
                </c:ext>
              </c:extLst>
            </c:dLbl>
            <c:dLbl>
              <c:idx val="3"/>
              <c:delete val="1"/>
              <c:extLst>
                <c:ext xmlns:c15="http://schemas.microsoft.com/office/drawing/2012/chart" uri="{CE6537A1-D6FC-4f65-9D91-7224C49458BB}"/>
                <c:ext xmlns:c16="http://schemas.microsoft.com/office/drawing/2014/chart" uri="{C3380CC4-5D6E-409C-BE32-E72D297353CC}">
                  <c16:uniqueId val="{00000006-F447-4684-8B2B-38629EDEEAD6}"/>
                </c:ext>
              </c:extLst>
            </c:dLbl>
            <c:dLbl>
              <c:idx val="4"/>
              <c:delete val="1"/>
              <c:extLst>
                <c:ext xmlns:c15="http://schemas.microsoft.com/office/drawing/2012/chart" uri="{CE6537A1-D6FC-4f65-9D91-7224C49458BB}"/>
                <c:ext xmlns:c16="http://schemas.microsoft.com/office/drawing/2014/chart" uri="{C3380CC4-5D6E-409C-BE32-E72D297353CC}">
                  <c16:uniqueId val="{00000002-F6EC-4625-8730-3D6FF62A5B94}"/>
                </c:ext>
              </c:extLst>
            </c:dLbl>
            <c:dLbl>
              <c:idx val="5"/>
              <c:delete val="1"/>
              <c:extLst>
                <c:ext xmlns:c15="http://schemas.microsoft.com/office/drawing/2012/chart" uri="{CE6537A1-D6FC-4f65-9D91-7224C49458BB}"/>
                <c:ext xmlns:c16="http://schemas.microsoft.com/office/drawing/2014/chart" uri="{C3380CC4-5D6E-409C-BE32-E72D297353CC}">
                  <c16:uniqueId val="{00000003-F6EC-4625-8730-3D6FF62A5B94}"/>
                </c:ext>
              </c:extLst>
            </c:dLbl>
            <c:dLbl>
              <c:idx val="6"/>
              <c:delete val="1"/>
              <c:extLst>
                <c:ext xmlns:c15="http://schemas.microsoft.com/office/drawing/2012/chart" uri="{CE6537A1-D6FC-4f65-9D91-7224C49458BB}"/>
                <c:ext xmlns:c16="http://schemas.microsoft.com/office/drawing/2014/chart" uri="{C3380CC4-5D6E-409C-BE32-E72D297353CC}">
                  <c16:uniqueId val="{00000004-F6EC-4625-8730-3D6FF62A5B9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Refugee</c:v>
                </c:pt>
                <c:pt idx="1">
                  <c:v>BRI</c:v>
                </c:pt>
                <c:pt idx="2">
                  <c:v>Xinjiang</c:v>
                </c:pt>
                <c:pt idx="3">
                  <c:v>Indo-Pacific</c:v>
                </c:pt>
                <c:pt idx="4">
                  <c:v>Iran</c:v>
                </c:pt>
                <c:pt idx="5">
                  <c:v>Israel/Palestine</c:v>
                </c:pt>
                <c:pt idx="6">
                  <c:v>Myanmar</c:v>
                </c:pt>
                <c:pt idx="7">
                  <c:v>North Korea</c:v>
                </c:pt>
              </c:strCache>
            </c:strRef>
          </c:cat>
          <c:val>
            <c:numRef>
              <c:f>Sheet1!$C$2:$C$9</c:f>
              <c:numCache>
                <c:formatCode>General</c:formatCode>
                <c:ptCount val="8"/>
                <c:pt idx="0">
                  <c:v>0</c:v>
                </c:pt>
                <c:pt idx="1">
                  <c:v>1</c:v>
                </c:pt>
                <c:pt idx="2">
                  <c:v>2</c:v>
                </c:pt>
                <c:pt idx="3">
                  <c:v>0</c:v>
                </c:pt>
                <c:pt idx="4">
                  <c:v>0</c:v>
                </c:pt>
                <c:pt idx="5">
                  <c:v>0</c:v>
                </c:pt>
                <c:pt idx="6">
                  <c:v>1</c:v>
                </c:pt>
                <c:pt idx="7">
                  <c:v>0</c:v>
                </c:pt>
              </c:numCache>
            </c:numRef>
          </c:val>
          <c:extLst>
            <c:ext xmlns:c16="http://schemas.microsoft.com/office/drawing/2014/chart" uri="{C3380CC4-5D6E-409C-BE32-E72D297353CC}">
              <c16:uniqueId val="{00000000-AF03-4E04-B0A5-906942C2FC55}"/>
            </c:ext>
          </c:extLst>
        </c:ser>
        <c:dLbls>
          <c:dLblPos val="outEnd"/>
          <c:showLegendKey val="0"/>
          <c:showVal val="1"/>
          <c:showCatName val="0"/>
          <c:showSerName val="0"/>
          <c:showPercent val="0"/>
          <c:showBubbleSize val="0"/>
        </c:dLbls>
        <c:gapWidth val="219"/>
        <c:overlap val="-27"/>
        <c:axId val="819732144"/>
        <c:axId val="743639632"/>
      </c:barChart>
      <c:catAx>
        <c:axId val="81973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743639632"/>
        <c:crosses val="autoZero"/>
        <c:auto val="1"/>
        <c:lblAlgn val="ctr"/>
        <c:lblOffset val="100"/>
        <c:noMultiLvlLbl val="0"/>
      </c:catAx>
      <c:valAx>
        <c:axId val="743639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r>
                  <a:rPr lang="en-US" dirty="0"/>
                  <a:t>No. of</a:t>
                </a:r>
                <a:r>
                  <a:rPr lang="en-US" baseline="0" dirty="0"/>
                  <a:t> posts</a:t>
                </a:r>
                <a:endParaRPr lang="en-US" dirty="0"/>
              </a:p>
            </c:rich>
          </c:tx>
          <c:layout>
            <c:manualLayout>
              <c:xMode val="edge"/>
              <c:yMode val="edge"/>
              <c:x val="1.3861007922641262E-2"/>
              <c:y val="0.3103333673832005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819732144"/>
        <c:crosses val="autoZero"/>
        <c:crossBetween val="between"/>
        <c:minorUnit val="1"/>
      </c:valAx>
      <c:spPr>
        <a:noFill/>
        <a:ln>
          <a:noFill/>
        </a:ln>
        <a:effectLst/>
      </c:spPr>
    </c:plotArea>
    <c:legend>
      <c:legendPos val="t"/>
      <c:layout>
        <c:manualLayout>
          <c:xMode val="edge"/>
          <c:yMode val="edge"/>
          <c:x val="0.70220906581475195"/>
          <c:y val="6.5682624247947102E-2"/>
          <c:w val="0.23619238366246881"/>
          <c:h val="7.4391638848148034E-2"/>
        </c:manualLayout>
      </c:layout>
      <c:overlay val="0"/>
      <c:spPr>
        <a:noFill/>
        <a:ln>
          <a:noFill/>
        </a:ln>
        <a:effectLst/>
      </c:spPr>
      <c:txPr>
        <a:bodyPr rot="0" spcFirstLastPara="1" vertOverflow="ellipsis" vert="horz" wrap="square" anchor="ctr" anchorCtr="1"/>
        <a:lstStyle/>
        <a:p>
          <a:pPr>
            <a:defRPr sz="22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rgbClr val="00206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Sheet1!$C$1</c:f>
              <c:strCache>
                <c:ptCount val="1"/>
                <c:pt idx="0">
                  <c:v>Original</c:v>
                </c:pt>
              </c:strCache>
            </c:strRef>
          </c:tx>
          <c:spPr>
            <a:solidFill>
              <a:srgbClr val="0070C0"/>
            </a:solidFill>
            <a:ln>
              <a:no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Sheet1!$C$2:$C$5</c:f>
              <c:numCache>
                <c:formatCode>General</c:formatCode>
                <c:ptCount val="4"/>
                <c:pt idx="0">
                  <c:v>209</c:v>
                </c:pt>
                <c:pt idx="1">
                  <c:v>142</c:v>
                </c:pt>
                <c:pt idx="2">
                  <c:v>246</c:v>
                </c:pt>
                <c:pt idx="3">
                  <c:v>228</c:v>
                </c:pt>
              </c:numCache>
            </c:numRef>
          </c:val>
          <c:extLst>
            <c:ext xmlns:c16="http://schemas.microsoft.com/office/drawing/2014/chart" uri="{C3380CC4-5D6E-409C-BE32-E72D297353CC}">
              <c16:uniqueId val="{00000000-E264-44AF-9A08-CBF62818B1F3}"/>
            </c:ext>
          </c:extLst>
        </c:ser>
        <c:ser>
          <c:idx val="1"/>
          <c:order val="1"/>
          <c:tx>
            <c:strRef>
              <c:f>Sheet1!$D$1</c:f>
              <c:strCache>
                <c:ptCount val="1"/>
                <c:pt idx="0">
                  <c:v>Repost</c:v>
                </c:pt>
              </c:strCache>
            </c:strRef>
          </c:tx>
          <c:spPr>
            <a:solidFill>
              <a:srgbClr val="FFFF00"/>
            </a:solidFill>
            <a:ln>
              <a:noFill/>
            </a:ln>
            <a:effectLst/>
          </c:spPr>
          <c:invertIfNegative val="0"/>
          <c:cat>
            <c:multiLvlStrRef>
              <c:f>Sheet1!$A$2:$B$5</c:f>
              <c:multiLvlStrCache>
                <c:ptCount val="4"/>
                <c:lvl>
                  <c:pt idx="0">
                    <c:v>2020</c:v>
                  </c:pt>
                  <c:pt idx="1">
                    <c:v>2021</c:v>
                  </c:pt>
                  <c:pt idx="2">
                    <c:v>2020</c:v>
                  </c:pt>
                  <c:pt idx="3">
                    <c:v>2021</c:v>
                  </c:pt>
                </c:lvl>
                <c:lvl>
                  <c:pt idx="0">
                    <c:v>EUD</c:v>
                  </c:pt>
                  <c:pt idx="2">
                    <c:v>MFA</c:v>
                  </c:pt>
                </c:lvl>
              </c:multiLvlStrCache>
            </c:multiLvlStrRef>
          </c:cat>
          <c:val>
            <c:numRef>
              <c:f>Sheet1!$D$2:$D$5</c:f>
              <c:numCache>
                <c:formatCode>General</c:formatCode>
                <c:ptCount val="4"/>
                <c:pt idx="0">
                  <c:v>25</c:v>
                </c:pt>
                <c:pt idx="1">
                  <c:v>21</c:v>
                </c:pt>
                <c:pt idx="2">
                  <c:v>5</c:v>
                </c:pt>
                <c:pt idx="3">
                  <c:v>0</c:v>
                </c:pt>
              </c:numCache>
            </c:numRef>
          </c:val>
          <c:extLst>
            <c:ext xmlns:c16="http://schemas.microsoft.com/office/drawing/2014/chart" uri="{C3380CC4-5D6E-409C-BE32-E72D297353CC}">
              <c16:uniqueId val="{00000001-E264-44AF-9A08-CBF62818B1F3}"/>
            </c:ext>
          </c:extLst>
        </c:ser>
        <c:dLbls>
          <c:showLegendKey val="0"/>
          <c:showVal val="0"/>
          <c:showCatName val="0"/>
          <c:showSerName val="0"/>
          <c:showPercent val="0"/>
          <c:showBubbleSize val="0"/>
        </c:dLbls>
        <c:gapWidth val="95"/>
        <c:overlap val="100"/>
        <c:axId val="819732144"/>
        <c:axId val="743639632"/>
      </c:barChart>
      <c:catAx>
        <c:axId val="81973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1"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743639632"/>
        <c:crosses val="autoZero"/>
        <c:auto val="1"/>
        <c:lblAlgn val="ctr"/>
        <c:lblOffset val="100"/>
        <c:noMultiLvlLbl val="0"/>
      </c:catAx>
      <c:valAx>
        <c:axId val="7436396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8197321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rgbClr val="00206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Sheet1!$D$111</c:f>
              <c:strCache>
                <c:ptCount val="1"/>
                <c:pt idx="0">
                  <c:v>Major</c:v>
                </c:pt>
              </c:strCache>
            </c:strRef>
          </c:tx>
          <c:spPr>
            <a:solidFill>
              <a:schemeClr val="accent1"/>
            </a:solidFill>
            <a:ln>
              <a:noFill/>
            </a:ln>
            <a:effectLst/>
          </c:spPr>
          <c:invertIfNegative val="0"/>
          <c:cat>
            <c:multiLvlStrRef>
              <c:f>Sheet1!$B$112:$C$116</c:f>
              <c:multiLvlStrCache>
                <c:ptCount val="5"/>
                <c:lvl>
                  <c:pt idx="0">
                    <c:v>2020</c:v>
                  </c:pt>
                  <c:pt idx="1">
                    <c:v>EU in China 2021</c:v>
                  </c:pt>
                  <c:pt idx="2">
                    <c:v>KeystoEurope 2021</c:v>
                  </c:pt>
                  <c:pt idx="3">
                    <c:v>2020</c:v>
                  </c:pt>
                  <c:pt idx="4">
                    <c:v>2021</c:v>
                  </c:pt>
                </c:lvl>
                <c:lvl>
                  <c:pt idx="0">
                    <c:v>EUD</c:v>
                  </c:pt>
                  <c:pt idx="3">
                    <c:v>MFA</c:v>
                  </c:pt>
                </c:lvl>
              </c:multiLvlStrCache>
            </c:multiLvlStrRef>
          </c:cat>
          <c:val>
            <c:numRef>
              <c:f>Sheet1!$D$112:$D$116</c:f>
              <c:numCache>
                <c:formatCode>General</c:formatCode>
                <c:ptCount val="5"/>
                <c:pt idx="0">
                  <c:v>154</c:v>
                </c:pt>
                <c:pt idx="1">
                  <c:v>54</c:v>
                </c:pt>
                <c:pt idx="2">
                  <c:v>7</c:v>
                </c:pt>
                <c:pt idx="3">
                  <c:v>19</c:v>
                </c:pt>
                <c:pt idx="4">
                  <c:v>7</c:v>
                </c:pt>
              </c:numCache>
            </c:numRef>
          </c:val>
          <c:extLst>
            <c:ext xmlns:c16="http://schemas.microsoft.com/office/drawing/2014/chart" uri="{C3380CC4-5D6E-409C-BE32-E72D297353CC}">
              <c16:uniqueId val="{00000000-B0CE-40B8-A3EE-B76EE9A6E113}"/>
            </c:ext>
          </c:extLst>
        </c:ser>
        <c:ser>
          <c:idx val="1"/>
          <c:order val="1"/>
          <c:tx>
            <c:strRef>
              <c:f>Sheet1!$E$111</c:f>
              <c:strCache>
                <c:ptCount val="1"/>
                <c:pt idx="0">
                  <c:v>Secondary</c:v>
                </c:pt>
              </c:strCache>
            </c:strRef>
          </c:tx>
          <c:spPr>
            <a:solidFill>
              <a:schemeClr val="accent2"/>
            </a:solidFill>
            <a:ln>
              <a:noFill/>
            </a:ln>
            <a:effectLst/>
          </c:spPr>
          <c:invertIfNegative val="0"/>
          <c:cat>
            <c:multiLvlStrRef>
              <c:f>Sheet1!$B$112:$C$116</c:f>
              <c:multiLvlStrCache>
                <c:ptCount val="5"/>
                <c:lvl>
                  <c:pt idx="0">
                    <c:v>2020</c:v>
                  </c:pt>
                  <c:pt idx="1">
                    <c:v>EU in China 2021</c:v>
                  </c:pt>
                  <c:pt idx="2">
                    <c:v>KeystoEurope 2021</c:v>
                  </c:pt>
                  <c:pt idx="3">
                    <c:v>2020</c:v>
                  </c:pt>
                  <c:pt idx="4">
                    <c:v>2021</c:v>
                  </c:pt>
                </c:lvl>
                <c:lvl>
                  <c:pt idx="0">
                    <c:v>EUD</c:v>
                  </c:pt>
                  <c:pt idx="3">
                    <c:v>MFA</c:v>
                  </c:pt>
                </c:lvl>
              </c:multiLvlStrCache>
            </c:multiLvlStrRef>
          </c:cat>
          <c:val>
            <c:numRef>
              <c:f>Sheet1!$E$112:$E$116</c:f>
              <c:numCache>
                <c:formatCode>General</c:formatCode>
                <c:ptCount val="5"/>
                <c:pt idx="0">
                  <c:v>10</c:v>
                </c:pt>
                <c:pt idx="1">
                  <c:v>12</c:v>
                </c:pt>
                <c:pt idx="2">
                  <c:v>2</c:v>
                </c:pt>
                <c:pt idx="3">
                  <c:v>11</c:v>
                </c:pt>
                <c:pt idx="4">
                  <c:v>9</c:v>
                </c:pt>
              </c:numCache>
            </c:numRef>
          </c:val>
          <c:extLst>
            <c:ext xmlns:c16="http://schemas.microsoft.com/office/drawing/2014/chart" uri="{C3380CC4-5D6E-409C-BE32-E72D297353CC}">
              <c16:uniqueId val="{00000001-B0CE-40B8-A3EE-B76EE9A6E113}"/>
            </c:ext>
          </c:extLst>
        </c:ser>
        <c:ser>
          <c:idx val="2"/>
          <c:order val="2"/>
          <c:tx>
            <c:strRef>
              <c:f>Sheet1!$F$111</c:f>
              <c:strCache>
                <c:ptCount val="1"/>
                <c:pt idx="0">
                  <c:v>Minor</c:v>
                </c:pt>
              </c:strCache>
            </c:strRef>
          </c:tx>
          <c:spPr>
            <a:solidFill>
              <a:schemeClr val="accent3"/>
            </a:solidFill>
            <a:ln>
              <a:noFill/>
            </a:ln>
            <a:effectLst/>
          </c:spPr>
          <c:invertIfNegative val="0"/>
          <c:cat>
            <c:multiLvlStrRef>
              <c:f>Sheet1!$B$112:$C$116</c:f>
              <c:multiLvlStrCache>
                <c:ptCount val="5"/>
                <c:lvl>
                  <c:pt idx="0">
                    <c:v>2020</c:v>
                  </c:pt>
                  <c:pt idx="1">
                    <c:v>EU in China 2021</c:v>
                  </c:pt>
                  <c:pt idx="2">
                    <c:v>KeystoEurope 2021</c:v>
                  </c:pt>
                  <c:pt idx="3">
                    <c:v>2020</c:v>
                  </c:pt>
                  <c:pt idx="4">
                    <c:v>2021</c:v>
                  </c:pt>
                </c:lvl>
                <c:lvl>
                  <c:pt idx="0">
                    <c:v>EUD</c:v>
                  </c:pt>
                  <c:pt idx="3">
                    <c:v>MFA</c:v>
                  </c:pt>
                </c:lvl>
              </c:multiLvlStrCache>
            </c:multiLvlStrRef>
          </c:cat>
          <c:val>
            <c:numRef>
              <c:f>Sheet1!$F$112:$F$116</c:f>
              <c:numCache>
                <c:formatCode>General</c:formatCode>
                <c:ptCount val="5"/>
                <c:pt idx="0">
                  <c:v>51</c:v>
                </c:pt>
                <c:pt idx="1">
                  <c:v>3</c:v>
                </c:pt>
                <c:pt idx="2">
                  <c:v>17</c:v>
                </c:pt>
                <c:pt idx="3">
                  <c:v>11</c:v>
                </c:pt>
                <c:pt idx="4">
                  <c:v>6</c:v>
                </c:pt>
              </c:numCache>
            </c:numRef>
          </c:val>
          <c:extLst>
            <c:ext xmlns:c16="http://schemas.microsoft.com/office/drawing/2014/chart" uri="{C3380CC4-5D6E-409C-BE32-E72D297353CC}">
              <c16:uniqueId val="{00000002-B0CE-40B8-A3EE-B76EE9A6E113}"/>
            </c:ext>
          </c:extLst>
        </c:ser>
        <c:ser>
          <c:idx val="3"/>
          <c:order val="3"/>
          <c:tx>
            <c:strRef>
              <c:f>Sheet1!$G$111</c:f>
              <c:strCache>
                <c:ptCount val="1"/>
                <c:pt idx="0">
                  <c:v>Nil</c:v>
                </c:pt>
              </c:strCache>
            </c:strRef>
          </c:tx>
          <c:spPr>
            <a:solidFill>
              <a:schemeClr val="accent4"/>
            </a:solidFill>
            <a:ln>
              <a:noFill/>
            </a:ln>
            <a:effectLst/>
          </c:spPr>
          <c:invertIfNegative val="0"/>
          <c:cat>
            <c:multiLvlStrRef>
              <c:f>Sheet1!$B$112:$C$116</c:f>
              <c:multiLvlStrCache>
                <c:ptCount val="5"/>
                <c:lvl>
                  <c:pt idx="0">
                    <c:v>2020</c:v>
                  </c:pt>
                  <c:pt idx="1">
                    <c:v>EU in China 2021</c:v>
                  </c:pt>
                  <c:pt idx="2">
                    <c:v>KeystoEurope 2021</c:v>
                  </c:pt>
                  <c:pt idx="3">
                    <c:v>2020</c:v>
                  </c:pt>
                  <c:pt idx="4">
                    <c:v>2021</c:v>
                  </c:pt>
                </c:lvl>
                <c:lvl>
                  <c:pt idx="0">
                    <c:v>EUD</c:v>
                  </c:pt>
                  <c:pt idx="3">
                    <c:v>MFA</c:v>
                  </c:pt>
                </c:lvl>
              </c:multiLvlStrCache>
            </c:multiLvlStrRef>
          </c:cat>
          <c:val>
            <c:numRef>
              <c:f>Sheet1!$G$112:$G$116</c:f>
              <c:numCache>
                <c:formatCode>General</c:formatCode>
                <c:ptCount val="5"/>
                <c:pt idx="0">
                  <c:v>19</c:v>
                </c:pt>
                <c:pt idx="1">
                  <c:v>9</c:v>
                </c:pt>
                <c:pt idx="2">
                  <c:v>59</c:v>
                </c:pt>
                <c:pt idx="3">
                  <c:v>209</c:v>
                </c:pt>
                <c:pt idx="4">
                  <c:v>206</c:v>
                </c:pt>
              </c:numCache>
            </c:numRef>
          </c:val>
          <c:extLst>
            <c:ext xmlns:c16="http://schemas.microsoft.com/office/drawing/2014/chart" uri="{C3380CC4-5D6E-409C-BE32-E72D297353CC}">
              <c16:uniqueId val="{00000003-B0CE-40B8-A3EE-B76EE9A6E113}"/>
            </c:ext>
          </c:extLst>
        </c:ser>
        <c:dLbls>
          <c:showLegendKey val="0"/>
          <c:showVal val="0"/>
          <c:showCatName val="0"/>
          <c:showSerName val="0"/>
          <c:showPercent val="0"/>
          <c:showBubbleSize val="0"/>
        </c:dLbls>
        <c:gapWidth val="150"/>
        <c:overlap val="100"/>
        <c:axId val="1931737360"/>
        <c:axId val="1931738192"/>
      </c:barChart>
      <c:catAx>
        <c:axId val="193173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1931738192"/>
        <c:crosses val="autoZero"/>
        <c:auto val="1"/>
        <c:lblAlgn val="ctr"/>
        <c:lblOffset val="100"/>
        <c:noMultiLvlLbl val="0"/>
      </c:catAx>
      <c:valAx>
        <c:axId val="1931738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193173736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dTable>
      <c:spPr>
        <a:noFill/>
        <a:ln>
          <a:noFill/>
        </a:ln>
        <a:effectLst/>
      </c:spPr>
    </c:plotArea>
    <c:plotVisOnly val="1"/>
    <c:dispBlanksAs val="gap"/>
    <c:showDLblsOverMax val="0"/>
  </c:chart>
  <c:spPr>
    <a:noFill/>
    <a:ln>
      <a:noFill/>
    </a:ln>
    <a:effectLst/>
  </c:spPr>
  <c:txPr>
    <a:bodyPr/>
    <a:lstStyle/>
    <a:p>
      <a:pPr>
        <a:defRPr sz="1600">
          <a:solidFill>
            <a:srgbClr val="00206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Regional</c:v>
                </c:pt>
              </c:strCache>
            </c:strRef>
          </c:tx>
          <c:spPr>
            <a:solidFill>
              <a:srgbClr val="0070C0"/>
            </a:solidFill>
            <a:ln>
              <a:noFill/>
            </a:ln>
            <a:effectLst/>
          </c:spPr>
          <c:invertIfNegative val="0"/>
          <c:cat>
            <c:numRef>
              <c:f>Sheet1!$A$2:$A$3</c:f>
              <c:numCache>
                <c:formatCode>General</c:formatCode>
                <c:ptCount val="2"/>
                <c:pt idx="0">
                  <c:v>2020</c:v>
                </c:pt>
                <c:pt idx="1">
                  <c:v>2021</c:v>
                </c:pt>
              </c:numCache>
            </c:numRef>
          </c:cat>
          <c:val>
            <c:numRef>
              <c:f>Sheet1!$B$2:$B$3</c:f>
              <c:numCache>
                <c:formatCode>General</c:formatCode>
                <c:ptCount val="2"/>
                <c:pt idx="0">
                  <c:v>96</c:v>
                </c:pt>
                <c:pt idx="1">
                  <c:v>19</c:v>
                </c:pt>
              </c:numCache>
            </c:numRef>
          </c:val>
          <c:extLst>
            <c:ext xmlns:c16="http://schemas.microsoft.com/office/drawing/2014/chart" uri="{C3380CC4-5D6E-409C-BE32-E72D297353CC}">
              <c16:uniqueId val="{00000000-B4D2-4999-8CE3-D1799C214287}"/>
            </c:ext>
          </c:extLst>
        </c:ser>
        <c:ser>
          <c:idx val="1"/>
          <c:order val="1"/>
          <c:tx>
            <c:strRef>
              <c:f>Sheet1!$C$1</c:f>
              <c:strCache>
                <c:ptCount val="1"/>
                <c:pt idx="0">
                  <c:v>National</c:v>
                </c:pt>
              </c:strCache>
            </c:strRef>
          </c:tx>
          <c:spPr>
            <a:solidFill>
              <a:srgbClr val="00B0F0"/>
            </a:solidFill>
            <a:ln>
              <a:noFill/>
            </a:ln>
            <a:effectLst/>
          </c:spPr>
          <c:invertIfNegative val="0"/>
          <c:cat>
            <c:numRef>
              <c:f>Sheet1!$A$2:$A$3</c:f>
              <c:numCache>
                <c:formatCode>General</c:formatCode>
                <c:ptCount val="2"/>
                <c:pt idx="0">
                  <c:v>2020</c:v>
                </c:pt>
                <c:pt idx="1">
                  <c:v>2021</c:v>
                </c:pt>
              </c:numCache>
            </c:numRef>
          </c:cat>
          <c:val>
            <c:numRef>
              <c:f>Sheet1!$C$2:$C$3</c:f>
              <c:numCache>
                <c:formatCode>General</c:formatCode>
                <c:ptCount val="2"/>
                <c:pt idx="0">
                  <c:v>44</c:v>
                </c:pt>
                <c:pt idx="1">
                  <c:v>25</c:v>
                </c:pt>
              </c:numCache>
            </c:numRef>
          </c:val>
          <c:extLst>
            <c:ext xmlns:c16="http://schemas.microsoft.com/office/drawing/2014/chart" uri="{C3380CC4-5D6E-409C-BE32-E72D297353CC}">
              <c16:uniqueId val="{00000001-B4D2-4999-8CE3-D1799C214287}"/>
            </c:ext>
          </c:extLst>
        </c:ser>
        <c:ser>
          <c:idx val="2"/>
          <c:order val="2"/>
          <c:tx>
            <c:strRef>
              <c:f>Sheet1!$D$1</c:f>
              <c:strCache>
                <c:ptCount val="1"/>
                <c:pt idx="0">
                  <c:v>Personal</c:v>
                </c:pt>
              </c:strCache>
            </c:strRef>
          </c:tx>
          <c:spPr>
            <a:solidFill>
              <a:srgbClr val="FFC000"/>
            </a:solidFill>
            <a:ln>
              <a:noFill/>
            </a:ln>
            <a:effectLst/>
          </c:spPr>
          <c:invertIfNegative val="0"/>
          <c:cat>
            <c:numRef>
              <c:f>Sheet1!$A$2:$A$3</c:f>
              <c:numCache>
                <c:formatCode>General</c:formatCode>
                <c:ptCount val="2"/>
                <c:pt idx="0">
                  <c:v>2020</c:v>
                </c:pt>
                <c:pt idx="1">
                  <c:v>2021</c:v>
                </c:pt>
              </c:numCache>
            </c:numRef>
          </c:cat>
          <c:val>
            <c:numRef>
              <c:f>Sheet1!$D$2:$D$3</c:f>
              <c:numCache>
                <c:formatCode>General</c:formatCode>
                <c:ptCount val="2"/>
                <c:pt idx="0">
                  <c:v>0</c:v>
                </c:pt>
                <c:pt idx="1">
                  <c:v>8</c:v>
                </c:pt>
              </c:numCache>
            </c:numRef>
          </c:val>
          <c:extLst>
            <c:ext xmlns:c16="http://schemas.microsoft.com/office/drawing/2014/chart" uri="{C3380CC4-5D6E-409C-BE32-E72D297353CC}">
              <c16:uniqueId val="{00000002-B4D2-4999-8CE3-D1799C214287}"/>
            </c:ext>
          </c:extLst>
        </c:ser>
        <c:ser>
          <c:idx val="3"/>
          <c:order val="3"/>
          <c:tx>
            <c:strRef>
              <c:f>Sheet1!$E$1</c:f>
              <c:strCache>
                <c:ptCount val="1"/>
                <c:pt idx="0">
                  <c:v>Global</c:v>
                </c:pt>
              </c:strCache>
            </c:strRef>
          </c:tx>
          <c:spPr>
            <a:solidFill>
              <a:srgbClr val="92D050"/>
            </a:solidFill>
            <a:ln>
              <a:noFill/>
            </a:ln>
            <a:effectLst/>
          </c:spPr>
          <c:invertIfNegative val="0"/>
          <c:cat>
            <c:numRef>
              <c:f>Sheet1!$A$2:$A$3</c:f>
              <c:numCache>
                <c:formatCode>General</c:formatCode>
                <c:ptCount val="2"/>
                <c:pt idx="0">
                  <c:v>2020</c:v>
                </c:pt>
                <c:pt idx="1">
                  <c:v>2021</c:v>
                </c:pt>
              </c:numCache>
            </c:numRef>
          </c:cat>
          <c:val>
            <c:numRef>
              <c:f>Sheet1!$E$2:$E$3</c:f>
              <c:numCache>
                <c:formatCode>General</c:formatCode>
                <c:ptCount val="2"/>
                <c:pt idx="0">
                  <c:v>42</c:v>
                </c:pt>
                <c:pt idx="1">
                  <c:v>22</c:v>
                </c:pt>
              </c:numCache>
            </c:numRef>
          </c:val>
          <c:extLst>
            <c:ext xmlns:c16="http://schemas.microsoft.com/office/drawing/2014/chart" uri="{C3380CC4-5D6E-409C-BE32-E72D297353CC}">
              <c16:uniqueId val="{00000003-B4D2-4999-8CE3-D1799C214287}"/>
            </c:ext>
          </c:extLst>
        </c:ser>
        <c:dLbls>
          <c:showLegendKey val="0"/>
          <c:showVal val="0"/>
          <c:showCatName val="0"/>
          <c:showSerName val="0"/>
          <c:showPercent val="0"/>
          <c:showBubbleSize val="0"/>
        </c:dLbls>
        <c:gapWidth val="95"/>
        <c:overlap val="100"/>
        <c:axId val="819732144"/>
        <c:axId val="743639632"/>
      </c:barChart>
      <c:catAx>
        <c:axId val="81973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1"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743639632"/>
        <c:crosses val="autoZero"/>
        <c:auto val="1"/>
        <c:lblAlgn val="ctr"/>
        <c:lblOffset val="100"/>
        <c:noMultiLvlLbl val="0"/>
      </c:catAx>
      <c:valAx>
        <c:axId val="743639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crossAx val="8197321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rgbClr val="00206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763AD-710B-4D0C-975D-7BACD6F4D37A}" type="datetimeFigureOut">
              <a:rPr lang="en-US" smtClean="0"/>
              <a:t>11/21/2022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70B5E-3336-45F5-A356-0E18F5C20D54}" type="slidenum">
              <a:rPr lang="en-US" smtClean="0"/>
              <a:t>‹#›</a:t>
            </a:fld>
            <a:endParaRPr lang="en-US"/>
          </a:p>
        </p:txBody>
      </p:sp>
    </p:spTree>
    <p:extLst>
      <p:ext uri="{BB962C8B-B14F-4D97-AF65-F5344CB8AC3E}">
        <p14:creationId xmlns:p14="http://schemas.microsoft.com/office/powerpoint/2010/main" val="508225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dirty="0"/>
          </a:p>
        </p:txBody>
      </p:sp>
    </p:spTree>
    <p:extLst>
      <p:ext uri="{BB962C8B-B14F-4D97-AF65-F5344CB8AC3E}">
        <p14:creationId xmlns:p14="http://schemas.microsoft.com/office/powerpoint/2010/main" val="1713174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B70B5E-3336-45F5-A356-0E18F5C20D54}" type="slidenum">
              <a:rPr lang="en-US" smtClean="0"/>
              <a:t>15</a:t>
            </a:fld>
            <a:endParaRPr lang="en-US"/>
          </a:p>
        </p:txBody>
      </p:sp>
    </p:spTree>
    <p:extLst>
      <p:ext uri="{BB962C8B-B14F-4D97-AF65-F5344CB8AC3E}">
        <p14:creationId xmlns:p14="http://schemas.microsoft.com/office/powerpoint/2010/main" val="628337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B70B5E-3336-45F5-A356-0E18F5C20D54}" type="slidenum">
              <a:rPr lang="en-US" smtClean="0"/>
              <a:t>18</a:t>
            </a:fld>
            <a:endParaRPr lang="en-US"/>
          </a:p>
        </p:txBody>
      </p:sp>
    </p:spTree>
    <p:extLst>
      <p:ext uri="{BB962C8B-B14F-4D97-AF65-F5344CB8AC3E}">
        <p14:creationId xmlns:p14="http://schemas.microsoft.com/office/powerpoint/2010/main" val="3379125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B70B5E-3336-45F5-A356-0E18F5C20D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802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B70B5E-3336-45F5-A356-0E18F5C20D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000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B70B5E-3336-45F5-A356-0E18F5C20D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19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China's  former president Zhou Enlai met with Soames, vice chairman of European Economic Community on May 6th, 1975, the day China and EU establish diplomatic relationships</a:t>
            </a:r>
            <a:endParaRPr kumimoji="1" lang="zh-CN" altLang="en-US" dirty="0"/>
          </a:p>
        </p:txBody>
      </p:sp>
      <p:sp>
        <p:nvSpPr>
          <p:cNvPr id="4" name="灯片编号占位符 3"/>
          <p:cNvSpPr>
            <a:spLocks noGrp="1"/>
          </p:cNvSpPr>
          <p:nvPr>
            <p:ph type="sldNum" sz="quarter" idx="5"/>
          </p:nvPr>
        </p:nvSpPr>
        <p:spPr/>
        <p:txBody>
          <a:bodyPr/>
          <a:lstStyle/>
          <a:p>
            <a:fld id="{7AB70B5E-3336-45F5-A356-0E18F5C20D54}" type="slidenum">
              <a:rPr lang="en-US" smtClean="0"/>
              <a:t>33</a:t>
            </a:fld>
            <a:endParaRPr lang="en-US"/>
          </a:p>
        </p:txBody>
      </p:sp>
    </p:spTree>
    <p:extLst>
      <p:ext uri="{BB962C8B-B14F-4D97-AF65-F5344CB8AC3E}">
        <p14:creationId xmlns:p14="http://schemas.microsoft.com/office/powerpoint/2010/main" val="3663156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Two accounts in 2021</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7AB70B5E-3336-45F5-A356-0E18F5C20D54}" type="slidenum">
              <a:rPr lang="en-US" smtClean="0"/>
              <a:t>34</a:t>
            </a:fld>
            <a:endParaRPr lang="en-US"/>
          </a:p>
        </p:txBody>
      </p:sp>
    </p:spTree>
    <p:extLst>
      <p:ext uri="{BB962C8B-B14F-4D97-AF65-F5344CB8AC3E}">
        <p14:creationId xmlns:p14="http://schemas.microsoft.com/office/powerpoint/2010/main" val="3926309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Two accounts in 2021</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7AB70B5E-3336-45F5-A356-0E18F5C20D54}" type="slidenum">
              <a:rPr lang="en-US" smtClean="0"/>
              <a:t>35</a:t>
            </a:fld>
            <a:endParaRPr lang="en-US"/>
          </a:p>
        </p:txBody>
      </p:sp>
    </p:spTree>
    <p:extLst>
      <p:ext uri="{BB962C8B-B14F-4D97-AF65-F5344CB8AC3E}">
        <p14:creationId xmlns:p14="http://schemas.microsoft.com/office/powerpoint/2010/main" val="511036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B70B5E-3336-45F5-A356-0E18F5C20D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369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AB70B5E-3336-45F5-A356-0E18F5C20D54}" type="slidenum">
              <a:rPr lang="en-US" smtClean="0"/>
              <a:t>4</a:t>
            </a:fld>
            <a:endParaRPr lang="en-US"/>
          </a:p>
        </p:txBody>
      </p:sp>
    </p:spTree>
    <p:extLst>
      <p:ext uri="{BB962C8B-B14F-4D97-AF65-F5344CB8AC3E}">
        <p14:creationId xmlns:p14="http://schemas.microsoft.com/office/powerpoint/2010/main" val="3198813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AB70B5E-3336-45F5-A356-0E18F5C20D54}" type="slidenum">
              <a:rPr lang="en-US" smtClean="0"/>
              <a:t>5</a:t>
            </a:fld>
            <a:endParaRPr lang="en-US"/>
          </a:p>
        </p:txBody>
      </p:sp>
    </p:spTree>
    <p:extLst>
      <p:ext uri="{BB962C8B-B14F-4D97-AF65-F5344CB8AC3E}">
        <p14:creationId xmlns:p14="http://schemas.microsoft.com/office/powerpoint/2010/main" val="4030457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7AB70B5E-3336-45F5-A356-0E18F5C20D54}" type="slidenum">
              <a:rPr lang="en-US" smtClean="0"/>
              <a:t>6</a:t>
            </a:fld>
            <a:endParaRPr lang="en-US"/>
          </a:p>
        </p:txBody>
      </p:sp>
    </p:spTree>
    <p:extLst>
      <p:ext uri="{BB962C8B-B14F-4D97-AF65-F5344CB8AC3E}">
        <p14:creationId xmlns:p14="http://schemas.microsoft.com/office/powerpoint/2010/main" val="3722293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B70B5E-3336-45F5-A356-0E18F5C20D54}" type="slidenum">
              <a:rPr lang="en-US" smtClean="0"/>
              <a:t>7</a:t>
            </a:fld>
            <a:endParaRPr lang="en-US"/>
          </a:p>
        </p:txBody>
      </p:sp>
    </p:spTree>
    <p:extLst>
      <p:ext uri="{BB962C8B-B14F-4D97-AF65-F5344CB8AC3E}">
        <p14:creationId xmlns:p14="http://schemas.microsoft.com/office/powerpoint/2010/main" val="2386946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B70B5E-3336-45F5-A356-0E18F5C20D54}" type="slidenum">
              <a:rPr lang="en-US" smtClean="0"/>
              <a:t>10</a:t>
            </a:fld>
            <a:endParaRPr lang="en-US"/>
          </a:p>
        </p:txBody>
      </p:sp>
    </p:spTree>
    <p:extLst>
      <p:ext uri="{BB962C8B-B14F-4D97-AF65-F5344CB8AC3E}">
        <p14:creationId xmlns:p14="http://schemas.microsoft.com/office/powerpoint/2010/main" val="174661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AB70B5E-3336-45F5-A356-0E18F5C20D54}" type="slidenum">
              <a:rPr lang="en-US" smtClean="0"/>
              <a:t>12</a:t>
            </a:fld>
            <a:endParaRPr lang="en-US"/>
          </a:p>
        </p:txBody>
      </p:sp>
    </p:spTree>
    <p:extLst>
      <p:ext uri="{BB962C8B-B14F-4D97-AF65-F5344CB8AC3E}">
        <p14:creationId xmlns:p14="http://schemas.microsoft.com/office/powerpoint/2010/main" val="3952108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70B5E-3336-45F5-A356-0E18F5C20D54}" type="slidenum">
              <a:rPr lang="en-US" smtClean="0"/>
              <a:t>13</a:t>
            </a:fld>
            <a:endParaRPr lang="en-US"/>
          </a:p>
        </p:txBody>
      </p:sp>
    </p:spTree>
    <p:extLst>
      <p:ext uri="{BB962C8B-B14F-4D97-AF65-F5344CB8AC3E}">
        <p14:creationId xmlns:p14="http://schemas.microsoft.com/office/powerpoint/2010/main" val="2852318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70B5E-3336-45F5-A356-0E18F5C20D54}" type="slidenum">
              <a:rPr lang="en-US" smtClean="0"/>
              <a:t>14</a:t>
            </a:fld>
            <a:endParaRPr lang="en-US"/>
          </a:p>
        </p:txBody>
      </p:sp>
    </p:spTree>
    <p:extLst>
      <p:ext uri="{BB962C8B-B14F-4D97-AF65-F5344CB8AC3E}">
        <p14:creationId xmlns:p14="http://schemas.microsoft.com/office/powerpoint/2010/main" val="4112146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C9BFA5-1F5B-4EA3-A54F-32126950519E}"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93367-8612-49F3-A259-A86873729549}" type="slidenum">
              <a:rPr lang="en-US" smtClean="0"/>
              <a:t>‹#›</a:t>
            </a:fld>
            <a:endParaRPr lang="en-US"/>
          </a:p>
        </p:txBody>
      </p:sp>
    </p:spTree>
    <p:extLst>
      <p:ext uri="{BB962C8B-B14F-4D97-AF65-F5344CB8AC3E}">
        <p14:creationId xmlns:p14="http://schemas.microsoft.com/office/powerpoint/2010/main" val="68677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9BFA5-1F5B-4EA3-A54F-32126950519E}"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93367-8612-49F3-A259-A86873729549}" type="slidenum">
              <a:rPr lang="en-US" smtClean="0"/>
              <a:t>‹#›</a:t>
            </a:fld>
            <a:endParaRPr lang="en-US"/>
          </a:p>
        </p:txBody>
      </p:sp>
    </p:spTree>
    <p:extLst>
      <p:ext uri="{BB962C8B-B14F-4D97-AF65-F5344CB8AC3E}">
        <p14:creationId xmlns:p14="http://schemas.microsoft.com/office/powerpoint/2010/main" val="141623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9BFA5-1F5B-4EA3-A54F-32126950519E}"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93367-8612-49F3-A259-A86873729549}" type="slidenum">
              <a:rPr lang="en-US" smtClean="0"/>
              <a:t>‹#›</a:t>
            </a:fld>
            <a:endParaRPr lang="en-US"/>
          </a:p>
        </p:txBody>
      </p:sp>
    </p:spTree>
    <p:extLst>
      <p:ext uri="{BB962C8B-B14F-4D97-AF65-F5344CB8AC3E}">
        <p14:creationId xmlns:p14="http://schemas.microsoft.com/office/powerpoint/2010/main" val="169067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9BFA5-1F5B-4EA3-A54F-32126950519E}"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93367-8612-49F3-A259-A86873729549}" type="slidenum">
              <a:rPr lang="en-US" smtClean="0"/>
              <a:t>‹#›</a:t>
            </a:fld>
            <a:endParaRPr lang="en-US"/>
          </a:p>
        </p:txBody>
      </p:sp>
    </p:spTree>
    <p:extLst>
      <p:ext uri="{BB962C8B-B14F-4D97-AF65-F5344CB8AC3E}">
        <p14:creationId xmlns:p14="http://schemas.microsoft.com/office/powerpoint/2010/main" val="104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C9BFA5-1F5B-4EA3-A54F-32126950519E}"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E93367-8612-49F3-A259-A86873729549}" type="slidenum">
              <a:rPr lang="en-US" smtClean="0"/>
              <a:t>‹#›</a:t>
            </a:fld>
            <a:endParaRPr lang="en-US"/>
          </a:p>
        </p:txBody>
      </p:sp>
    </p:spTree>
    <p:extLst>
      <p:ext uri="{BB962C8B-B14F-4D97-AF65-F5344CB8AC3E}">
        <p14:creationId xmlns:p14="http://schemas.microsoft.com/office/powerpoint/2010/main" val="114437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C9BFA5-1F5B-4EA3-A54F-32126950519E}"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93367-8612-49F3-A259-A86873729549}" type="slidenum">
              <a:rPr lang="en-US" smtClean="0"/>
              <a:t>‹#›</a:t>
            </a:fld>
            <a:endParaRPr lang="en-US"/>
          </a:p>
        </p:txBody>
      </p:sp>
    </p:spTree>
    <p:extLst>
      <p:ext uri="{BB962C8B-B14F-4D97-AF65-F5344CB8AC3E}">
        <p14:creationId xmlns:p14="http://schemas.microsoft.com/office/powerpoint/2010/main" val="294523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C9BFA5-1F5B-4EA3-A54F-32126950519E}" type="datetimeFigureOut">
              <a:rPr lang="en-US" smtClean="0"/>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E93367-8612-49F3-A259-A86873729549}" type="slidenum">
              <a:rPr lang="en-US" smtClean="0"/>
              <a:t>‹#›</a:t>
            </a:fld>
            <a:endParaRPr lang="en-US"/>
          </a:p>
        </p:txBody>
      </p:sp>
    </p:spTree>
    <p:extLst>
      <p:ext uri="{BB962C8B-B14F-4D97-AF65-F5344CB8AC3E}">
        <p14:creationId xmlns:p14="http://schemas.microsoft.com/office/powerpoint/2010/main" val="93093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C9BFA5-1F5B-4EA3-A54F-32126950519E}"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E93367-8612-49F3-A259-A86873729549}" type="slidenum">
              <a:rPr lang="en-US" smtClean="0"/>
              <a:t>‹#›</a:t>
            </a:fld>
            <a:endParaRPr lang="en-US"/>
          </a:p>
        </p:txBody>
      </p:sp>
    </p:spTree>
    <p:extLst>
      <p:ext uri="{BB962C8B-B14F-4D97-AF65-F5344CB8AC3E}">
        <p14:creationId xmlns:p14="http://schemas.microsoft.com/office/powerpoint/2010/main" val="21451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C9BFA5-1F5B-4EA3-A54F-32126950519E}" type="datetimeFigureOut">
              <a:rPr lang="en-US" smtClean="0"/>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E93367-8612-49F3-A259-A86873729549}" type="slidenum">
              <a:rPr lang="en-US" smtClean="0"/>
              <a:t>‹#›</a:t>
            </a:fld>
            <a:endParaRPr lang="en-US"/>
          </a:p>
        </p:txBody>
      </p:sp>
    </p:spTree>
    <p:extLst>
      <p:ext uri="{BB962C8B-B14F-4D97-AF65-F5344CB8AC3E}">
        <p14:creationId xmlns:p14="http://schemas.microsoft.com/office/powerpoint/2010/main" val="126769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C9BFA5-1F5B-4EA3-A54F-32126950519E}"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93367-8612-49F3-A259-A86873729549}" type="slidenum">
              <a:rPr lang="en-US" smtClean="0"/>
              <a:t>‹#›</a:t>
            </a:fld>
            <a:endParaRPr lang="en-US"/>
          </a:p>
        </p:txBody>
      </p:sp>
    </p:spTree>
    <p:extLst>
      <p:ext uri="{BB962C8B-B14F-4D97-AF65-F5344CB8AC3E}">
        <p14:creationId xmlns:p14="http://schemas.microsoft.com/office/powerpoint/2010/main" val="76519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C9BFA5-1F5B-4EA3-A54F-32126950519E}"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E93367-8612-49F3-A259-A86873729549}" type="slidenum">
              <a:rPr lang="en-US" smtClean="0"/>
              <a:t>‹#›</a:t>
            </a:fld>
            <a:endParaRPr lang="en-US"/>
          </a:p>
        </p:txBody>
      </p:sp>
    </p:spTree>
    <p:extLst>
      <p:ext uri="{BB962C8B-B14F-4D97-AF65-F5344CB8AC3E}">
        <p14:creationId xmlns:p14="http://schemas.microsoft.com/office/powerpoint/2010/main" val="92669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t="-77000" b="-2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9BFA5-1F5B-4EA3-A54F-32126950519E}" type="datetimeFigureOut">
              <a:rPr lang="en-US" smtClean="0"/>
              <a:t>11/21/2022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93367-8612-49F3-A259-A86873729549}" type="slidenum">
              <a:rPr lang="en-US" smtClean="0"/>
              <a:t>‹#›</a:t>
            </a:fld>
            <a:endParaRPr lang="en-US"/>
          </a:p>
        </p:txBody>
      </p:sp>
    </p:spTree>
    <p:extLst>
      <p:ext uri="{BB962C8B-B14F-4D97-AF65-F5344CB8AC3E}">
        <p14:creationId xmlns:p14="http://schemas.microsoft.com/office/powerpoint/2010/main" val="600206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77000" b="-20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78296" y="554855"/>
            <a:ext cx="8372060" cy="1704641"/>
          </a:xfrm>
        </p:spPr>
        <p:txBody>
          <a:bodyPr rtlCol="0">
            <a:normAutofit fontScale="90000"/>
          </a:bodyPr>
          <a:lstStyle/>
          <a:p>
            <a:pPr>
              <a:spcBef>
                <a:spcPts val="0"/>
              </a:spcBef>
            </a:pPr>
            <a:r>
              <a:rPr lang="en-US" sz="4400" b="1" dirty="0">
                <a:solidFill>
                  <a:schemeClr val="bg1"/>
                </a:solidFill>
              </a:rPr>
              <a:t>EXPECT: C</a:t>
            </a:r>
            <a:r>
              <a:rPr lang="en-US" altLang="zh-CN" sz="4400" b="1" dirty="0">
                <a:solidFill>
                  <a:schemeClr val="bg1"/>
                </a:solidFill>
              </a:rPr>
              <a:t>hina</a:t>
            </a:r>
            <a:r>
              <a:rPr lang="en-US" sz="4400" b="1" dirty="0">
                <a:solidFill>
                  <a:schemeClr val="bg1"/>
                </a:solidFill>
              </a:rPr>
              <a:t>’s Perception and Expectations of EU</a:t>
            </a:r>
            <a:br>
              <a:rPr lang="en-US" sz="4400" b="1" dirty="0">
                <a:solidFill>
                  <a:schemeClr val="bg1"/>
                </a:solidFill>
              </a:rPr>
            </a:br>
            <a:r>
              <a:rPr lang="en-US" sz="4400" b="1" dirty="0">
                <a:solidFill>
                  <a:schemeClr val="bg1"/>
                </a:solidFill>
              </a:rPr>
              <a:t>The case of Social Media</a:t>
            </a:r>
            <a:endParaRPr lang="en-GB" sz="4400" b="1" dirty="0">
              <a:solidFill>
                <a:schemeClr val="bg1"/>
              </a:solidFill>
              <a:ea typeface="+mn-ea"/>
              <a:cs typeface="+mn-cs"/>
            </a:endParaRPr>
          </a:p>
        </p:txBody>
      </p:sp>
      <p:sp>
        <p:nvSpPr>
          <p:cNvPr id="3" name="Subtitle 2">
            <a:extLst>
              <a:ext uri="{FF2B5EF4-FFF2-40B4-BE49-F238E27FC236}">
                <a16:creationId xmlns:a16="http://schemas.microsoft.com/office/drawing/2014/main" id="{BA93B622-D42E-4286-9496-DCF98B3383E3}"/>
              </a:ext>
            </a:extLst>
          </p:cNvPr>
          <p:cNvSpPr>
            <a:spLocks noGrp="1"/>
          </p:cNvSpPr>
          <p:nvPr>
            <p:ph type="subTitle" idx="1"/>
          </p:nvPr>
        </p:nvSpPr>
        <p:spPr>
          <a:xfrm>
            <a:off x="1143000" y="4757530"/>
            <a:ext cx="6858000" cy="1291328"/>
          </a:xfrm>
        </p:spPr>
        <p:txBody>
          <a:bodyPr>
            <a:normAutofit lnSpcReduction="10000"/>
          </a:bodyPr>
          <a:lstStyle/>
          <a:p>
            <a:r>
              <a:rPr lang="en-US" dirty="0">
                <a:solidFill>
                  <a:schemeClr val="bg1"/>
                </a:solidFill>
              </a:rPr>
              <a:t>WANG Y</a:t>
            </a:r>
            <a:r>
              <a:rPr lang="en-US" altLang="zh-CN" dirty="0">
                <a:solidFill>
                  <a:schemeClr val="bg1"/>
                </a:solidFill>
              </a:rPr>
              <a:t>uhuan</a:t>
            </a:r>
            <a:r>
              <a:rPr lang="en-US" dirty="0">
                <a:solidFill>
                  <a:schemeClr val="bg1"/>
                </a:solidFill>
              </a:rPr>
              <a:t> (Yvonne)</a:t>
            </a:r>
          </a:p>
          <a:p>
            <a:r>
              <a:rPr lang="en-US" dirty="0">
                <a:solidFill>
                  <a:schemeClr val="bg1"/>
                </a:solidFill>
              </a:rPr>
              <a:t>Tsinghua University</a:t>
            </a:r>
          </a:p>
          <a:p>
            <a:r>
              <a:rPr lang="en-US" dirty="0">
                <a:solidFill>
                  <a:schemeClr val="bg1"/>
                </a:solidFill>
              </a:rPr>
              <a:t>22 September 2022</a:t>
            </a:r>
          </a:p>
        </p:txBody>
      </p:sp>
    </p:spTree>
    <p:extLst>
      <p:ext uri="{BB962C8B-B14F-4D97-AF65-F5344CB8AC3E}">
        <p14:creationId xmlns:p14="http://schemas.microsoft.com/office/powerpoint/2010/main" val="13214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C769A-941D-4847-8627-B9C09961CE5D}"/>
              </a:ext>
            </a:extLst>
          </p:cNvPr>
          <p:cNvSpPr>
            <a:spLocks noGrp="1"/>
          </p:cNvSpPr>
          <p:nvPr>
            <p:ph type="title"/>
          </p:nvPr>
        </p:nvSpPr>
        <p:spPr>
          <a:xfrm>
            <a:off x="628649" y="574605"/>
            <a:ext cx="7886700" cy="723280"/>
          </a:xfrm>
        </p:spPr>
        <p:txBody>
          <a:bodyPr>
            <a:noAutofit/>
          </a:bodyPr>
          <a:lstStyle/>
          <a:p>
            <a:pPr algn="ctr"/>
            <a:r>
              <a:rPr lang="en-US" sz="2800" b="1" dirty="0">
                <a:solidFill>
                  <a:srgbClr val="002060"/>
                </a:solidFill>
              </a:rPr>
              <a:t>Other hot issues in </a:t>
            </a:r>
            <a:r>
              <a:rPr lang="en-US" sz="2800" b="1" u="sng" dirty="0">
                <a:solidFill>
                  <a:srgbClr val="002060"/>
                </a:solidFill>
              </a:rPr>
              <a:t>EUD</a:t>
            </a:r>
            <a:r>
              <a:rPr lang="en-US" sz="2800" b="1" dirty="0">
                <a:solidFill>
                  <a:srgbClr val="002060"/>
                </a:solidFill>
              </a:rPr>
              <a:t> accounts</a:t>
            </a:r>
          </a:p>
        </p:txBody>
      </p:sp>
      <p:graphicFrame>
        <p:nvGraphicFramePr>
          <p:cNvPr id="10" name="Content Placeholder 9">
            <a:extLst>
              <a:ext uri="{FF2B5EF4-FFF2-40B4-BE49-F238E27FC236}">
                <a16:creationId xmlns:a16="http://schemas.microsoft.com/office/drawing/2014/main" id="{B43C4D14-2154-4A61-92B8-661BADC2E8D5}"/>
              </a:ext>
            </a:extLst>
          </p:cNvPr>
          <p:cNvGraphicFramePr>
            <a:graphicFrameLocks noGrp="1"/>
          </p:cNvGraphicFramePr>
          <p:nvPr>
            <p:ph idx="1"/>
            <p:extLst>
              <p:ext uri="{D42A27DB-BD31-4B8C-83A1-F6EECF244321}">
                <p14:modId xmlns:p14="http://schemas.microsoft.com/office/powerpoint/2010/main" val="1547149122"/>
              </p:ext>
            </p:extLst>
          </p:nvPr>
        </p:nvGraphicFramePr>
        <p:xfrm>
          <a:off x="318052" y="1297885"/>
          <a:ext cx="8507895" cy="51422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2705815"/>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C769A-941D-4847-8627-B9C09961CE5D}"/>
              </a:ext>
            </a:extLst>
          </p:cNvPr>
          <p:cNvSpPr>
            <a:spLocks noGrp="1"/>
          </p:cNvSpPr>
          <p:nvPr>
            <p:ph type="title"/>
          </p:nvPr>
        </p:nvSpPr>
        <p:spPr>
          <a:xfrm>
            <a:off x="231914" y="549343"/>
            <a:ext cx="8680172" cy="723280"/>
          </a:xfrm>
        </p:spPr>
        <p:txBody>
          <a:bodyPr>
            <a:noAutofit/>
          </a:bodyPr>
          <a:lstStyle/>
          <a:p>
            <a:pPr algn="ctr"/>
            <a:r>
              <a:rPr lang="en-US" sz="3600" b="1" dirty="0"/>
              <a:t>Sources of EU posts</a:t>
            </a:r>
            <a:endParaRPr lang="en-US" sz="3600" b="1" dirty="0">
              <a:solidFill>
                <a:srgbClr val="002060"/>
              </a:solidFill>
            </a:endParaRPr>
          </a:p>
        </p:txBody>
      </p:sp>
      <p:graphicFrame>
        <p:nvGraphicFramePr>
          <p:cNvPr id="2" name="Content Placeholder 9">
            <a:extLst>
              <a:ext uri="{FF2B5EF4-FFF2-40B4-BE49-F238E27FC236}">
                <a16:creationId xmlns:a16="http://schemas.microsoft.com/office/drawing/2014/main" id="{E62BDD37-8257-2142-7346-278E8B4933EB}"/>
              </a:ext>
            </a:extLst>
          </p:cNvPr>
          <p:cNvGraphicFramePr>
            <a:graphicFrameLocks noGrp="1"/>
          </p:cNvGraphicFramePr>
          <p:nvPr>
            <p:ph idx="1"/>
            <p:extLst>
              <p:ext uri="{D42A27DB-BD31-4B8C-83A1-F6EECF244321}">
                <p14:modId xmlns:p14="http://schemas.microsoft.com/office/powerpoint/2010/main" val="1961941956"/>
              </p:ext>
            </p:extLst>
          </p:nvPr>
        </p:nvGraphicFramePr>
        <p:xfrm>
          <a:off x="387213" y="1272623"/>
          <a:ext cx="8197298" cy="52480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709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C769A-941D-4847-8627-B9C09961CE5D}"/>
              </a:ext>
            </a:extLst>
          </p:cNvPr>
          <p:cNvSpPr>
            <a:spLocks noGrp="1"/>
          </p:cNvSpPr>
          <p:nvPr>
            <p:ph type="title"/>
          </p:nvPr>
        </p:nvSpPr>
        <p:spPr>
          <a:xfrm>
            <a:off x="1" y="324184"/>
            <a:ext cx="8923992" cy="723280"/>
          </a:xfrm>
        </p:spPr>
        <p:txBody>
          <a:bodyPr>
            <a:normAutofit/>
          </a:bodyPr>
          <a:lstStyle/>
          <a:p>
            <a:pPr algn="ctr"/>
            <a:r>
              <a:rPr lang="en-US" b="1" dirty="0">
                <a:solidFill>
                  <a:srgbClr val="002060"/>
                </a:solidFill>
                <a:latin typeface="Times New Roman" panose="02020603050405020304" pitchFamily="18" charset="0"/>
                <a:cs typeface="Times New Roman" panose="02020603050405020304" pitchFamily="18" charset="0"/>
              </a:rPr>
              <a:t>4. Centrality of EU (</a:t>
            </a:r>
            <a:r>
              <a:rPr lang="en-US" sz="3600" b="1" dirty="0">
                <a:solidFill>
                  <a:srgbClr val="002060"/>
                </a:solidFill>
                <a:latin typeface="Times New Roman" panose="02020603050405020304" pitchFamily="18" charset="0"/>
                <a:cs typeface="Times New Roman" panose="02020603050405020304" pitchFamily="18" charset="0"/>
              </a:rPr>
              <a:t>n=876)</a:t>
            </a:r>
            <a:endParaRPr lang="en-US" b="1" dirty="0">
              <a:solidFill>
                <a:srgbClr val="002060"/>
              </a:solidFill>
              <a:latin typeface="Times New Roman" panose="02020603050405020304" pitchFamily="18" charset="0"/>
              <a:cs typeface="Times New Roman" panose="02020603050405020304" pitchFamily="18" charset="0"/>
            </a:endParaRPr>
          </a:p>
        </p:txBody>
      </p:sp>
      <p:graphicFrame>
        <p:nvGraphicFramePr>
          <p:cNvPr id="6" name="内容占位符 5">
            <a:extLst>
              <a:ext uri="{FF2B5EF4-FFF2-40B4-BE49-F238E27FC236}">
                <a16:creationId xmlns:a16="http://schemas.microsoft.com/office/drawing/2014/main" id="{E72233F7-3CA9-4407-B009-8CE7ED6F7EDE}"/>
              </a:ext>
            </a:extLst>
          </p:cNvPr>
          <p:cNvGraphicFramePr>
            <a:graphicFrameLocks noGrp="1"/>
          </p:cNvGraphicFramePr>
          <p:nvPr>
            <p:ph idx="1"/>
            <p:extLst>
              <p:ext uri="{D42A27DB-BD31-4B8C-83A1-F6EECF244321}">
                <p14:modId xmlns:p14="http://schemas.microsoft.com/office/powerpoint/2010/main" val="3195705159"/>
              </p:ext>
            </p:extLst>
          </p:nvPr>
        </p:nvGraphicFramePr>
        <p:xfrm>
          <a:off x="501889" y="1197935"/>
          <a:ext cx="8295344" cy="55122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40916"/>
      </p:ext>
    </p:extLst>
  </p:cSld>
  <p:clrMapOvr>
    <a:masterClrMapping/>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C769A-941D-4847-8627-B9C09961CE5D}"/>
              </a:ext>
            </a:extLst>
          </p:cNvPr>
          <p:cNvSpPr>
            <a:spLocks noGrp="1"/>
          </p:cNvSpPr>
          <p:nvPr>
            <p:ph type="title"/>
          </p:nvPr>
        </p:nvSpPr>
        <p:spPr>
          <a:xfrm>
            <a:off x="209134" y="258262"/>
            <a:ext cx="8507895" cy="723280"/>
          </a:xfrm>
        </p:spPr>
        <p:txBody>
          <a:bodyPr>
            <a:no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Level of Focus in EUD</a:t>
            </a:r>
            <a:r>
              <a:rPr lang="en-US" sz="3200" b="1" dirty="0">
                <a:solidFill>
                  <a:srgbClr val="002060"/>
                </a:solidFill>
              </a:rPr>
              <a:t> (Main/2nd focus)</a:t>
            </a:r>
          </a:p>
        </p:txBody>
      </p:sp>
      <p:graphicFrame>
        <p:nvGraphicFramePr>
          <p:cNvPr id="2" name="Content Placeholder 9">
            <a:extLst>
              <a:ext uri="{FF2B5EF4-FFF2-40B4-BE49-F238E27FC236}">
                <a16:creationId xmlns:a16="http://schemas.microsoft.com/office/drawing/2014/main" id="{D2B35327-F9C6-ADC5-D03A-02FC79970677}"/>
              </a:ext>
            </a:extLst>
          </p:cNvPr>
          <p:cNvGraphicFramePr>
            <a:graphicFrameLocks noGrp="1"/>
          </p:cNvGraphicFramePr>
          <p:nvPr>
            <p:ph idx="1"/>
            <p:extLst>
              <p:ext uri="{D42A27DB-BD31-4B8C-83A1-F6EECF244321}">
                <p14:modId xmlns:p14="http://schemas.microsoft.com/office/powerpoint/2010/main" val="71838894"/>
              </p:ext>
            </p:extLst>
          </p:nvPr>
        </p:nvGraphicFramePr>
        <p:xfrm>
          <a:off x="303325" y="981542"/>
          <a:ext cx="8319511" cy="5225340"/>
        </p:xfrm>
        <a:graphic>
          <a:graphicData uri="http://schemas.openxmlformats.org/drawingml/2006/chart">
            <c:chart xmlns:c="http://schemas.openxmlformats.org/drawingml/2006/chart" xmlns:r="http://schemas.openxmlformats.org/officeDocument/2006/relationships" r:id="rId3"/>
          </a:graphicData>
        </a:graphic>
      </p:graphicFrame>
      <p:sp>
        <p:nvSpPr>
          <p:cNvPr id="4" name="文本框 3">
            <a:extLst>
              <a:ext uri="{FF2B5EF4-FFF2-40B4-BE49-F238E27FC236}">
                <a16:creationId xmlns:a16="http://schemas.microsoft.com/office/drawing/2014/main" id="{731D16D9-D2D7-4863-AF57-04FAC13E8442}"/>
              </a:ext>
            </a:extLst>
          </p:cNvPr>
          <p:cNvSpPr txBox="1"/>
          <p:nvPr/>
        </p:nvSpPr>
        <p:spPr>
          <a:xfrm>
            <a:off x="303325" y="6138073"/>
            <a:ext cx="8671863" cy="923330"/>
          </a:xfrm>
          <a:prstGeom prst="rect">
            <a:avLst/>
          </a:prstGeom>
          <a:noFill/>
        </p:spPr>
        <p:txBody>
          <a:bodyPr wrap="square" rtlCol="0">
            <a:spAutoFit/>
          </a:bodyPr>
          <a:lstStyle/>
          <a:p>
            <a:r>
              <a:rPr lang="en-US" altLang="zh-CN" dirty="0"/>
              <a:t>*Project did not code “personal” in 2020</a:t>
            </a:r>
          </a:p>
          <a:p>
            <a:r>
              <a:rPr lang="en-US" altLang="zh-CN" dirty="0"/>
              <a:t>**Some posts have more than one level of focus.</a:t>
            </a:r>
          </a:p>
          <a:p>
            <a:endParaRPr lang="zh-CN" altLang="en-US" dirty="0"/>
          </a:p>
        </p:txBody>
      </p:sp>
    </p:spTree>
    <p:extLst>
      <p:ext uri="{BB962C8B-B14F-4D97-AF65-F5344CB8AC3E}">
        <p14:creationId xmlns:p14="http://schemas.microsoft.com/office/powerpoint/2010/main" val="294631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C769A-941D-4847-8627-B9C09961CE5D}"/>
              </a:ext>
            </a:extLst>
          </p:cNvPr>
          <p:cNvSpPr>
            <a:spLocks noGrp="1"/>
          </p:cNvSpPr>
          <p:nvPr>
            <p:ph type="title"/>
          </p:nvPr>
        </p:nvSpPr>
        <p:spPr>
          <a:xfrm>
            <a:off x="209134" y="251387"/>
            <a:ext cx="8507895" cy="723280"/>
          </a:xfrm>
        </p:spPr>
        <p:txBody>
          <a:bodyPr>
            <a:no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Domesticity in MFA </a:t>
            </a:r>
            <a:r>
              <a:rPr lang="en-US" sz="3200" b="1" dirty="0">
                <a:solidFill>
                  <a:srgbClr val="002060"/>
                </a:solidFill>
              </a:rPr>
              <a:t>(Main/2nd focus)</a:t>
            </a:r>
          </a:p>
        </p:txBody>
      </p:sp>
      <p:graphicFrame>
        <p:nvGraphicFramePr>
          <p:cNvPr id="2" name="Content Placeholder 9">
            <a:extLst>
              <a:ext uri="{FF2B5EF4-FFF2-40B4-BE49-F238E27FC236}">
                <a16:creationId xmlns:a16="http://schemas.microsoft.com/office/drawing/2014/main" id="{D2B35327-F9C6-ADC5-D03A-02FC79970677}"/>
              </a:ext>
            </a:extLst>
          </p:cNvPr>
          <p:cNvGraphicFramePr>
            <a:graphicFrameLocks noGrp="1"/>
          </p:cNvGraphicFramePr>
          <p:nvPr>
            <p:ph idx="1"/>
            <p:extLst>
              <p:ext uri="{D42A27DB-BD31-4B8C-83A1-F6EECF244321}">
                <p14:modId xmlns:p14="http://schemas.microsoft.com/office/powerpoint/2010/main" val="3453528877"/>
              </p:ext>
            </p:extLst>
          </p:nvPr>
        </p:nvGraphicFramePr>
        <p:xfrm>
          <a:off x="303325" y="923685"/>
          <a:ext cx="8319511" cy="5225340"/>
        </p:xfrm>
        <a:graphic>
          <a:graphicData uri="http://schemas.openxmlformats.org/drawingml/2006/chart">
            <c:chart xmlns:c="http://schemas.openxmlformats.org/drawingml/2006/chart" xmlns:r="http://schemas.openxmlformats.org/officeDocument/2006/relationships" r:id="rId3"/>
          </a:graphicData>
        </a:graphic>
      </p:graphicFrame>
      <p:sp>
        <p:nvSpPr>
          <p:cNvPr id="6" name="文本框 5">
            <a:extLst>
              <a:ext uri="{FF2B5EF4-FFF2-40B4-BE49-F238E27FC236}">
                <a16:creationId xmlns:a16="http://schemas.microsoft.com/office/drawing/2014/main" id="{88721D48-890C-4BA8-946E-035F93C36F56}"/>
              </a:ext>
            </a:extLst>
          </p:cNvPr>
          <p:cNvSpPr txBox="1"/>
          <p:nvPr/>
        </p:nvSpPr>
        <p:spPr>
          <a:xfrm>
            <a:off x="505734" y="6174992"/>
            <a:ext cx="7914692" cy="646331"/>
          </a:xfrm>
          <a:prstGeom prst="rect">
            <a:avLst/>
          </a:prstGeom>
          <a:noFill/>
        </p:spPr>
        <p:txBody>
          <a:bodyPr wrap="square" rtlCol="0">
            <a:spAutoFit/>
          </a:bodyPr>
          <a:lstStyle/>
          <a:p>
            <a:r>
              <a:rPr lang="en-US" altLang="zh-CN" dirty="0"/>
              <a:t>*Some posts have more than one domesticity.</a:t>
            </a:r>
          </a:p>
          <a:p>
            <a:endParaRPr lang="zh-CN" altLang="en-US" dirty="0"/>
          </a:p>
        </p:txBody>
      </p:sp>
    </p:spTree>
    <p:extLst>
      <p:ext uri="{BB962C8B-B14F-4D97-AF65-F5344CB8AC3E}">
        <p14:creationId xmlns:p14="http://schemas.microsoft.com/office/powerpoint/2010/main" val="107687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291547" y="179905"/>
            <a:ext cx="8560904" cy="819220"/>
          </a:xfrm>
        </p:spPr>
        <p:txBody>
          <a:bodyPr>
            <a:noAutofit/>
          </a:bodyPr>
          <a:lstStyle/>
          <a:p>
            <a:pPr algn="ctr"/>
            <a:r>
              <a:rPr lang="en-MY" sz="4000" b="1" dirty="0">
                <a:solidFill>
                  <a:srgbClr val="002060"/>
                </a:solidFill>
                <a:latin typeface="Times New Roman" panose="02020603050405020304" pitchFamily="18" charset="0"/>
                <a:cs typeface="Times New Roman" panose="02020603050405020304" pitchFamily="18" charset="0"/>
              </a:rPr>
              <a:t>6. EU actions </a:t>
            </a:r>
            <a:r>
              <a:rPr lang="en-MY" sz="3200" b="1" dirty="0">
                <a:solidFill>
                  <a:srgbClr val="002060"/>
                </a:solidFill>
                <a:latin typeface="Times New Roman" panose="02020603050405020304" pitchFamily="18" charset="0"/>
                <a:cs typeface="Times New Roman" panose="02020603050405020304" pitchFamily="18" charset="0"/>
              </a:rPr>
              <a:t>(Main/2</a:t>
            </a:r>
            <a:r>
              <a:rPr lang="en-MY" sz="3200" b="1" baseline="30000" dirty="0">
                <a:solidFill>
                  <a:srgbClr val="002060"/>
                </a:solidFill>
                <a:latin typeface="Times New Roman" panose="02020603050405020304" pitchFamily="18" charset="0"/>
                <a:cs typeface="Times New Roman" panose="02020603050405020304" pitchFamily="18" charset="0"/>
              </a:rPr>
              <a:t>nd</a:t>
            </a:r>
            <a:r>
              <a:rPr lang="en-MY" sz="3200" b="1" dirty="0">
                <a:solidFill>
                  <a:srgbClr val="002060"/>
                </a:solidFill>
                <a:latin typeface="Times New Roman" panose="02020603050405020304" pitchFamily="18" charset="0"/>
                <a:cs typeface="Times New Roman" panose="02020603050405020304" pitchFamily="18" charset="0"/>
              </a:rPr>
              <a:t> focus, n= 285)</a:t>
            </a:r>
            <a:endParaRPr lang="zh-HK" altLang="en-US" sz="40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Content Placeholder 9">
            <a:extLst>
              <a:ext uri="{FF2B5EF4-FFF2-40B4-BE49-F238E27FC236}">
                <a16:creationId xmlns:a16="http://schemas.microsoft.com/office/drawing/2014/main" id="{91F68F71-85D3-96AC-9A97-6952ACDC5D5C}"/>
              </a:ext>
            </a:extLst>
          </p:cNvPr>
          <p:cNvGraphicFramePr>
            <a:graphicFrameLocks noGrp="1"/>
          </p:cNvGraphicFramePr>
          <p:nvPr>
            <p:ph idx="1"/>
            <p:extLst>
              <p:ext uri="{D42A27DB-BD31-4B8C-83A1-F6EECF244321}">
                <p14:modId xmlns:p14="http://schemas.microsoft.com/office/powerpoint/2010/main" val="2553762522"/>
              </p:ext>
            </p:extLst>
          </p:nvPr>
        </p:nvGraphicFramePr>
        <p:xfrm>
          <a:off x="634573" y="1161801"/>
          <a:ext cx="7874851" cy="5261112"/>
        </p:xfrm>
        <a:graphic>
          <a:graphicData uri="http://schemas.openxmlformats.org/drawingml/2006/chart">
            <c:chart xmlns:c="http://schemas.openxmlformats.org/drawingml/2006/chart" xmlns:r="http://schemas.openxmlformats.org/officeDocument/2006/relationships" r:id="rId3"/>
          </a:graphicData>
        </a:graphic>
      </p:graphicFrame>
      <p:sp>
        <p:nvSpPr>
          <p:cNvPr id="2" name="文本框 1">
            <a:extLst>
              <a:ext uri="{FF2B5EF4-FFF2-40B4-BE49-F238E27FC236}">
                <a16:creationId xmlns:a16="http://schemas.microsoft.com/office/drawing/2014/main" id="{673BB282-1771-4B37-8C44-89ED2ACB9B67}"/>
              </a:ext>
            </a:extLst>
          </p:cNvPr>
          <p:cNvSpPr txBox="1"/>
          <p:nvPr/>
        </p:nvSpPr>
        <p:spPr>
          <a:xfrm>
            <a:off x="992371" y="6422913"/>
            <a:ext cx="6182152" cy="646331"/>
          </a:xfrm>
          <a:prstGeom prst="rect">
            <a:avLst/>
          </a:prstGeom>
          <a:noFill/>
        </p:spPr>
        <p:txBody>
          <a:bodyPr wrap="square" rtlCol="0">
            <a:spAutoFit/>
          </a:bodyPr>
          <a:lstStyle/>
          <a:p>
            <a:r>
              <a:rPr lang="en-US" altLang="zh-CN" dirty="0"/>
              <a:t>Some posts contained both intra-EU and extra-EU actions.</a:t>
            </a:r>
            <a:endParaRPr lang="zh-CN" altLang="en-US" dirty="0"/>
          </a:p>
          <a:p>
            <a:endParaRPr lang="zh-CN" altLang="en-US" dirty="0"/>
          </a:p>
        </p:txBody>
      </p:sp>
    </p:spTree>
    <p:extLst>
      <p:ext uri="{BB962C8B-B14F-4D97-AF65-F5344CB8AC3E}">
        <p14:creationId xmlns:p14="http://schemas.microsoft.com/office/powerpoint/2010/main" val="359137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C769A-941D-4847-8627-B9C09961CE5D}"/>
              </a:ext>
            </a:extLst>
          </p:cNvPr>
          <p:cNvSpPr>
            <a:spLocks noGrp="1"/>
          </p:cNvSpPr>
          <p:nvPr>
            <p:ph type="title"/>
          </p:nvPr>
        </p:nvSpPr>
        <p:spPr>
          <a:xfrm>
            <a:off x="628650" y="648336"/>
            <a:ext cx="7886700" cy="723280"/>
          </a:xfrm>
        </p:spPr>
        <p:txBody>
          <a:bodyPr>
            <a:normAutofit/>
          </a:bodyPr>
          <a:lstStyle/>
          <a:p>
            <a:pPr algn="ctr"/>
            <a:r>
              <a:rPr lang="en-US" sz="3800" b="1" dirty="0">
                <a:solidFill>
                  <a:srgbClr val="0070C0"/>
                </a:solidFill>
                <a:latin typeface="Times New Roman" panose="02020603050405020304" pitchFamily="18" charset="0"/>
                <a:cs typeface="Times New Roman" panose="02020603050405020304" pitchFamily="18" charset="0"/>
              </a:rPr>
              <a:t>Leading #hashtag (Major/2</a:t>
            </a:r>
            <a:r>
              <a:rPr lang="en-US" sz="3800" b="1" baseline="30000" dirty="0">
                <a:solidFill>
                  <a:srgbClr val="0070C0"/>
                </a:solidFill>
                <a:latin typeface="Times New Roman" panose="02020603050405020304" pitchFamily="18" charset="0"/>
                <a:cs typeface="Times New Roman" panose="02020603050405020304" pitchFamily="18" charset="0"/>
              </a:rPr>
              <a:t>nd</a:t>
            </a:r>
            <a:r>
              <a:rPr lang="en-US" sz="3800" b="1" dirty="0">
                <a:solidFill>
                  <a:srgbClr val="0070C0"/>
                </a:solidFill>
                <a:latin typeface="Times New Roman" panose="02020603050405020304" pitchFamily="18" charset="0"/>
                <a:cs typeface="Times New Roman" panose="02020603050405020304" pitchFamily="18" charset="0"/>
              </a:rPr>
              <a:t>)</a:t>
            </a:r>
            <a:endParaRPr lang="en-US" sz="3800" b="1" dirty="0">
              <a:solidFill>
                <a:srgbClr val="0070C0"/>
              </a:solidFill>
            </a:endParaRPr>
          </a:p>
        </p:txBody>
      </p:sp>
      <p:graphicFrame>
        <p:nvGraphicFramePr>
          <p:cNvPr id="2" name="Content Placeholder 3">
            <a:extLst>
              <a:ext uri="{FF2B5EF4-FFF2-40B4-BE49-F238E27FC236}">
                <a16:creationId xmlns:a16="http://schemas.microsoft.com/office/drawing/2014/main" id="{A03D3F34-0BB2-EBCF-B461-C6B1F825B500}"/>
              </a:ext>
            </a:extLst>
          </p:cNvPr>
          <p:cNvGraphicFramePr>
            <a:graphicFrameLocks noGrp="1"/>
          </p:cNvGraphicFramePr>
          <p:nvPr>
            <p:ph idx="1"/>
            <p:extLst>
              <p:ext uri="{D42A27DB-BD31-4B8C-83A1-F6EECF244321}">
                <p14:modId xmlns:p14="http://schemas.microsoft.com/office/powerpoint/2010/main" val="2586824635"/>
              </p:ext>
            </p:extLst>
          </p:nvPr>
        </p:nvGraphicFramePr>
        <p:xfrm>
          <a:off x="291548" y="1371616"/>
          <a:ext cx="8524246" cy="4801780"/>
        </p:xfrm>
        <a:graphic>
          <a:graphicData uri="http://schemas.openxmlformats.org/drawingml/2006/table">
            <a:tbl>
              <a:tblPr>
                <a:tableStyleId>{5C22544A-7EE6-4342-B048-85BDC9FD1C3A}</a:tableStyleId>
              </a:tblPr>
              <a:tblGrid>
                <a:gridCol w="847704">
                  <a:extLst>
                    <a:ext uri="{9D8B030D-6E8A-4147-A177-3AD203B41FA5}">
                      <a16:colId xmlns:a16="http://schemas.microsoft.com/office/drawing/2014/main" val="592977212"/>
                    </a:ext>
                  </a:extLst>
                </a:gridCol>
                <a:gridCol w="944381">
                  <a:extLst>
                    <a:ext uri="{9D8B030D-6E8A-4147-A177-3AD203B41FA5}">
                      <a16:colId xmlns:a16="http://schemas.microsoft.com/office/drawing/2014/main" val="1371794912"/>
                    </a:ext>
                  </a:extLst>
                </a:gridCol>
                <a:gridCol w="3312826">
                  <a:extLst>
                    <a:ext uri="{9D8B030D-6E8A-4147-A177-3AD203B41FA5}">
                      <a16:colId xmlns:a16="http://schemas.microsoft.com/office/drawing/2014/main" val="2053259304"/>
                    </a:ext>
                  </a:extLst>
                </a:gridCol>
                <a:gridCol w="3419335">
                  <a:extLst>
                    <a:ext uri="{9D8B030D-6E8A-4147-A177-3AD203B41FA5}">
                      <a16:colId xmlns:a16="http://schemas.microsoft.com/office/drawing/2014/main" val="1533911649"/>
                    </a:ext>
                  </a:extLst>
                </a:gridCol>
              </a:tblGrid>
              <a:tr h="576346">
                <a:tc>
                  <a:txBody>
                    <a:bodyPr/>
                    <a:lstStyle/>
                    <a:p>
                      <a:pPr algn="ctr" fontAlgn="b"/>
                      <a:r>
                        <a:rPr lang="en-US" sz="2200" u="none" strike="noStrike" dirty="0">
                          <a:solidFill>
                            <a:srgbClr val="002060"/>
                          </a:solidFill>
                          <a:effectLst/>
                          <a:latin typeface="Times New Roman" panose="02020603050405020304" pitchFamily="18" charset="0"/>
                          <a:cs typeface="Times New Roman" panose="02020603050405020304" pitchFamily="18" charset="0"/>
                        </a:rPr>
                        <a:t> </a:t>
                      </a:r>
                      <a:endParaRPr lang="en-US" sz="2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endParaRPr lang="en-US" sz="2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2020</a:t>
                      </a:r>
                    </a:p>
                  </a:txBody>
                  <a:tcPr marL="9525" marR="9525" marT="9525" marB="0" anchor="ctr">
                    <a:solidFill>
                      <a:schemeClr val="accent1">
                        <a:tint val="20000"/>
                      </a:schemeClr>
                    </a:solidFill>
                  </a:tcP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2021</a:t>
                      </a:r>
                    </a:p>
                  </a:txBody>
                  <a:tcPr marL="9525" marR="9525" marT="9525" marB="0" anchor="ctr">
                    <a:solidFill>
                      <a:schemeClr val="accent1">
                        <a:tint val="20000"/>
                      </a:schemeClr>
                    </a:solidFill>
                  </a:tcPr>
                </a:tc>
                <a:extLst>
                  <a:ext uri="{0D108BD9-81ED-4DB2-BD59-A6C34878D82A}">
                    <a16:rowId xmlns:a16="http://schemas.microsoft.com/office/drawing/2014/main" val="40725427"/>
                  </a:ext>
                </a:extLst>
              </a:tr>
              <a:tr h="743108">
                <a:tc rowSpan="3">
                  <a:txBody>
                    <a:bodyPr/>
                    <a:lstStyle/>
                    <a:p>
                      <a:pPr algn="l"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EUD</a:t>
                      </a:r>
                    </a:p>
                  </a:txBody>
                  <a:tcPr marL="9525" marR="9525" marT="9525" marB="0" anchor="ctr">
                    <a:solidFill>
                      <a:schemeClr val="accent1">
                        <a:tint val="20000"/>
                      </a:schemeClr>
                    </a:solidFill>
                  </a:tcP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1</a:t>
                      </a:r>
                      <a:r>
                        <a:rPr lang="en-US" sz="2200" b="1" i="0" u="none" strike="noStrike" baseline="30000" dirty="0">
                          <a:solidFill>
                            <a:srgbClr val="002060"/>
                          </a:solidFill>
                          <a:effectLst/>
                          <a:latin typeface="Times New Roman" panose="02020603050405020304" pitchFamily="18" charset="0"/>
                          <a:cs typeface="Times New Roman" panose="02020603050405020304" pitchFamily="18" charset="0"/>
                        </a:rPr>
                        <a:t>st</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#Covid19</a:t>
                      </a:r>
                    </a:p>
                  </a:txBody>
                  <a:tcPr marL="9525" marR="9525" marT="9525" marB="0" anchor="ctr">
                    <a:solidFill>
                      <a:schemeClr val="accent1">
                        <a:tint val="2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#BeautyInDiversity</a:t>
                      </a:r>
                    </a:p>
                  </a:txBody>
                  <a:tcPr marL="9525" marR="9525" marT="9525" marB="0" anchor="ctr">
                    <a:solidFill>
                      <a:schemeClr val="accent1">
                        <a:tint val="20000"/>
                      </a:schemeClr>
                    </a:solidFill>
                  </a:tcPr>
                </a:tc>
                <a:extLst>
                  <a:ext uri="{0D108BD9-81ED-4DB2-BD59-A6C34878D82A}">
                    <a16:rowId xmlns:a16="http://schemas.microsoft.com/office/drawing/2014/main" val="4285172847"/>
                  </a:ext>
                </a:extLst>
              </a:tr>
              <a:tr h="752131">
                <a:tc vMerge="1">
                  <a:txBody>
                    <a:bodyPr/>
                    <a:lstStyle/>
                    <a:p>
                      <a:pPr algn="l" fontAlgn="b"/>
                      <a:endParaRPr lang="en-US" sz="2200" b="1" i="1"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2</a:t>
                      </a:r>
                      <a:r>
                        <a:rPr lang="en-US" sz="2200" b="1" i="0" u="none" strike="noStrike" baseline="30000" dirty="0">
                          <a:solidFill>
                            <a:srgbClr val="002060"/>
                          </a:solidFill>
                          <a:effectLst/>
                          <a:latin typeface="Times New Roman" panose="02020603050405020304" pitchFamily="18" charset="0"/>
                          <a:cs typeface="Times New Roman" panose="02020603050405020304" pitchFamily="18" charset="0"/>
                        </a:rPr>
                        <a:t>nd</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#MuseEurope</a:t>
                      </a:r>
                    </a:p>
                  </a:txBody>
                  <a:tcPr marL="9525" marR="9525" marT="9525" marB="0" anchor="ctr">
                    <a:solidFill>
                      <a:schemeClr val="accent1">
                        <a:tint val="20000"/>
                      </a:schemeClr>
                    </a:solidFill>
                  </a:tcPr>
                </a:tc>
                <a:tc>
                  <a:txBody>
                    <a:bodyPr/>
                    <a:lstStyle/>
                    <a:p>
                      <a:pPr algn="ctr" fontAlgn="b"/>
                      <a:r>
                        <a:rPr lang="en-US" altLang="zh-CN"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#LoveHasNoBorder</a:t>
                      </a:r>
                    </a:p>
                  </a:txBody>
                  <a:tcPr marL="9525" marR="9525" marT="9525" marB="0" anchor="ctr">
                    <a:solidFill>
                      <a:schemeClr val="accent1">
                        <a:tint val="20000"/>
                      </a:schemeClr>
                    </a:solidFill>
                  </a:tcPr>
                </a:tc>
                <a:extLst>
                  <a:ext uri="{0D108BD9-81ED-4DB2-BD59-A6C34878D82A}">
                    <a16:rowId xmlns:a16="http://schemas.microsoft.com/office/drawing/2014/main" val="1618941625"/>
                  </a:ext>
                </a:extLst>
              </a:tr>
              <a:tr h="752131">
                <a:tc vMerge="1">
                  <a:txBody>
                    <a:bodyPr/>
                    <a:lstStyle/>
                    <a:p>
                      <a:pPr algn="l" fontAlgn="b"/>
                      <a:endParaRPr lang="en-US" sz="2200" b="1" i="1"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3</a:t>
                      </a:r>
                      <a:r>
                        <a:rPr lang="en-US" sz="2200" b="1" i="0" u="none" strike="noStrike" baseline="30000" dirty="0">
                          <a:solidFill>
                            <a:srgbClr val="002060"/>
                          </a:solidFill>
                          <a:effectLst/>
                          <a:latin typeface="Times New Roman" panose="02020603050405020304" pitchFamily="18" charset="0"/>
                          <a:cs typeface="Times New Roman" panose="02020603050405020304" pitchFamily="18" charset="0"/>
                        </a:rPr>
                        <a:t>rd</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#EUTogether</a:t>
                      </a:r>
                    </a:p>
                  </a:txBody>
                  <a:tcPr marL="9525" marR="9525" marT="9525" marB="0" anchor="ctr">
                    <a:solidFill>
                      <a:schemeClr val="accent1">
                        <a:tint val="20000"/>
                      </a:schemeClr>
                    </a:solidFill>
                  </a:tcPr>
                </a:tc>
                <a:tc>
                  <a:txBody>
                    <a:bodyPr/>
                    <a:lstStyle/>
                    <a:p>
                      <a:pPr algn="ctr" fontAlgn="b"/>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#DecodeEurope</a:t>
                      </a:r>
                    </a:p>
                  </a:txBody>
                  <a:tcPr marL="9525" marR="9525" marT="9525" marB="0" anchor="ctr">
                    <a:solidFill>
                      <a:schemeClr val="accent1">
                        <a:tint val="20000"/>
                      </a:schemeClr>
                    </a:solidFill>
                  </a:tcPr>
                </a:tc>
                <a:extLst>
                  <a:ext uri="{0D108BD9-81ED-4DB2-BD59-A6C34878D82A}">
                    <a16:rowId xmlns:a16="http://schemas.microsoft.com/office/drawing/2014/main" val="556769884"/>
                  </a:ext>
                </a:extLst>
              </a:tr>
              <a:tr h="692614">
                <a:tc rowSpan="3">
                  <a:txBody>
                    <a:bodyPr/>
                    <a:lstStyle/>
                    <a:p>
                      <a:pPr algn="l" fontAlgn="b"/>
                      <a:r>
                        <a:rPr lang="en-US" sz="2200" b="1" i="0" u="none" strike="noStrike" dirty="0">
                          <a:solidFill>
                            <a:srgbClr val="C00000"/>
                          </a:solidFill>
                          <a:effectLst/>
                          <a:latin typeface="Times New Roman" panose="02020603050405020304" pitchFamily="18" charset="0"/>
                          <a:cs typeface="Times New Roman" panose="02020603050405020304" pitchFamily="18" charset="0"/>
                        </a:rPr>
                        <a:t>MFA</a:t>
                      </a:r>
                    </a:p>
                  </a:txBody>
                  <a:tcPr marL="9525" marR="9525" marT="9525" marB="0" anchor="ctr">
                    <a:solidFill>
                      <a:schemeClr val="accent1">
                        <a:tint val="20000"/>
                      </a:schemeClr>
                    </a:solidFill>
                  </a:tcPr>
                </a:tc>
                <a:tc>
                  <a:txBody>
                    <a:bodyPr/>
                    <a:lstStyle/>
                    <a:p>
                      <a:pPr algn="ctr" fontAlgn="b"/>
                      <a:r>
                        <a:rPr lang="en-US" sz="2200" b="1" i="0" u="none" strike="noStrike" dirty="0">
                          <a:solidFill>
                            <a:srgbClr val="C00000"/>
                          </a:solidFill>
                          <a:effectLst/>
                          <a:latin typeface="Times New Roman" panose="02020603050405020304" pitchFamily="18" charset="0"/>
                          <a:cs typeface="Times New Roman" panose="02020603050405020304" pitchFamily="18" charset="0"/>
                        </a:rPr>
                        <a:t>1</a:t>
                      </a:r>
                      <a:r>
                        <a:rPr lang="en-US" sz="2200" b="1" i="0" u="none" strike="noStrike" baseline="30000" dirty="0">
                          <a:solidFill>
                            <a:srgbClr val="C00000"/>
                          </a:solidFill>
                          <a:effectLst/>
                          <a:latin typeface="Times New Roman" panose="02020603050405020304" pitchFamily="18" charset="0"/>
                          <a:cs typeface="Times New Roman" panose="02020603050405020304" pitchFamily="18" charset="0"/>
                        </a:rPr>
                        <a:t>st</a:t>
                      </a:r>
                      <a:endParaRPr lang="en-US" sz="22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gridSpan="2">
                  <a:txBody>
                    <a:bodyPr/>
                    <a:lstStyle/>
                    <a:p>
                      <a:pPr algn="ctr" fontAlgn="b"/>
                      <a:r>
                        <a:rPr lang="en-US" sz="2000" b="0" i="0" u="none" strike="noStrike" kern="1200" dirty="0">
                          <a:solidFill>
                            <a:srgbClr val="C00000"/>
                          </a:solidFill>
                          <a:effectLst/>
                          <a:latin typeface="Times New Roman" panose="02020603050405020304" pitchFamily="18" charset="0"/>
                          <a:ea typeface="+mn-ea"/>
                          <a:cs typeface="Times New Roman" panose="02020603050405020304" pitchFamily="18" charset="0"/>
                        </a:rPr>
                        <a:t>#ChinaEUCooperation</a:t>
                      </a:r>
                    </a:p>
                  </a:txBody>
                  <a:tcPr marL="9525" marR="9525" marT="9525" marB="0" anchor="ctr">
                    <a:solidFill>
                      <a:schemeClr val="accent1">
                        <a:tint val="20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2000" b="0" i="0" u="none" strike="noStrike" kern="1200" dirty="0">
                        <a:solidFill>
                          <a:srgbClr val="C00000"/>
                        </a:solidFill>
                        <a:effectLst/>
                        <a:latin typeface="Times New Roman" panose="02020603050405020304" pitchFamily="18" charset="0"/>
                        <a:ea typeface="+mn-ea"/>
                        <a:cs typeface="Times New Roman" panose="02020603050405020304" pitchFamily="18" charset="0"/>
                      </a:endParaRPr>
                    </a:p>
                  </a:txBody>
                  <a:tcPr marL="9525" marR="9525" marT="9525" marB="0" anchor="ctr">
                    <a:solidFill>
                      <a:schemeClr val="accent1">
                        <a:tint val="20000"/>
                      </a:schemeClr>
                    </a:solidFill>
                  </a:tcPr>
                </a:tc>
                <a:extLst>
                  <a:ext uri="{0D108BD9-81ED-4DB2-BD59-A6C34878D82A}">
                    <a16:rowId xmlns:a16="http://schemas.microsoft.com/office/drawing/2014/main" val="1974202360"/>
                  </a:ext>
                </a:extLst>
              </a:tr>
              <a:tr h="642725">
                <a:tc vMerge="1">
                  <a:txBody>
                    <a:bodyPr/>
                    <a:lstStyle/>
                    <a:p>
                      <a:pPr algn="l" fontAlgn="b"/>
                      <a:r>
                        <a:rPr lang="en-US" sz="2200" b="1" i="1" u="none" strike="noStrike" dirty="0">
                          <a:solidFill>
                            <a:srgbClr val="002060"/>
                          </a:solidFill>
                          <a:effectLst/>
                          <a:latin typeface="Times New Roman" panose="02020603050405020304" pitchFamily="18" charset="0"/>
                          <a:cs typeface="Times New Roman" panose="02020603050405020304" pitchFamily="18" charset="0"/>
                        </a:rPr>
                        <a:t>MFA</a:t>
                      </a:r>
                    </a:p>
                  </a:txBody>
                  <a:tcPr marL="9525" marR="9525" marT="9525" marB="0" anchor="ctr">
                    <a:solidFill>
                      <a:schemeClr val="accent1">
                        <a:tint val="20000"/>
                      </a:schemeClr>
                    </a:solidFill>
                  </a:tcPr>
                </a:tc>
                <a:tc>
                  <a:txBody>
                    <a:bodyPr/>
                    <a:lstStyle/>
                    <a:p>
                      <a:pPr algn="ctr" fontAlgn="b"/>
                      <a:r>
                        <a:rPr lang="en-US" sz="2200" b="1" i="0" u="none" strike="noStrike" dirty="0">
                          <a:solidFill>
                            <a:srgbClr val="C00000"/>
                          </a:solidFill>
                          <a:effectLst/>
                          <a:latin typeface="Times New Roman" panose="02020603050405020304" pitchFamily="18" charset="0"/>
                          <a:cs typeface="Times New Roman" panose="02020603050405020304" pitchFamily="18" charset="0"/>
                        </a:rPr>
                        <a:t>2</a:t>
                      </a:r>
                      <a:r>
                        <a:rPr lang="en-US" sz="2200" b="1" i="0" u="none" strike="noStrike" baseline="30000" dirty="0">
                          <a:solidFill>
                            <a:srgbClr val="C00000"/>
                          </a:solidFill>
                          <a:effectLst/>
                          <a:latin typeface="Times New Roman" panose="02020603050405020304" pitchFamily="18" charset="0"/>
                          <a:cs typeface="Times New Roman" panose="02020603050405020304" pitchFamily="18" charset="0"/>
                        </a:rPr>
                        <a:t>nd</a:t>
                      </a:r>
                      <a:endParaRPr lang="en-US" sz="22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r>
                        <a:rPr lang="en-US" sz="2000" b="0" i="0" u="none" strike="noStrike" kern="1200" dirty="0">
                          <a:solidFill>
                            <a:srgbClr val="C00000"/>
                          </a:solidFill>
                          <a:effectLst/>
                          <a:latin typeface="Times New Roman" panose="02020603050405020304" pitchFamily="18" charset="0"/>
                          <a:ea typeface="+mn-ea"/>
                          <a:cs typeface="Times New Roman" panose="02020603050405020304" pitchFamily="18" charset="0"/>
                        </a:rPr>
                        <a:t>#PandemicFightWithoutBorder</a:t>
                      </a:r>
                    </a:p>
                  </a:txBody>
                  <a:tcPr marL="9525" marR="9525" marT="9525" marB="0" anchor="ctr">
                    <a:solidFill>
                      <a:schemeClr val="accent1">
                        <a:tint val="20000"/>
                      </a:schemeClr>
                    </a:solidFill>
                  </a:tcPr>
                </a:tc>
                <a:tc>
                  <a:txBody>
                    <a:bodyPr/>
                    <a:lstStyle/>
                    <a:p>
                      <a:pPr algn="ctr" fontAlgn="b"/>
                      <a:r>
                        <a:rPr lang="en-US" sz="2000" b="0" i="0" u="none" strike="noStrike" kern="1200" dirty="0">
                          <a:solidFill>
                            <a:srgbClr val="C00000"/>
                          </a:solidFill>
                          <a:effectLst/>
                          <a:latin typeface="Times New Roman" panose="02020603050405020304" pitchFamily="18" charset="0"/>
                          <a:ea typeface="+mn-ea"/>
                          <a:cs typeface="Times New Roman" panose="02020603050405020304" pitchFamily="18" charset="0"/>
                        </a:rPr>
                        <a:t>#ChinaEuropeRelations</a:t>
                      </a:r>
                    </a:p>
                  </a:txBody>
                  <a:tcPr marL="9525" marR="9525" marT="9525" marB="0" anchor="ctr">
                    <a:solidFill>
                      <a:schemeClr val="accent1">
                        <a:tint val="20000"/>
                      </a:schemeClr>
                    </a:solidFill>
                  </a:tcPr>
                </a:tc>
                <a:extLst>
                  <a:ext uri="{0D108BD9-81ED-4DB2-BD59-A6C34878D82A}">
                    <a16:rowId xmlns:a16="http://schemas.microsoft.com/office/drawing/2014/main" val="702359937"/>
                  </a:ext>
                </a:extLst>
              </a:tr>
              <a:tr h="642725">
                <a:tc vMerge="1">
                  <a:txBody>
                    <a:bodyPr/>
                    <a:lstStyle/>
                    <a:p>
                      <a:pPr algn="l" fontAlgn="b"/>
                      <a:endParaRPr lang="en-US" sz="2200" b="1" i="1"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200" b="1" i="0" u="none" strike="noStrike" dirty="0">
                          <a:solidFill>
                            <a:srgbClr val="C00000"/>
                          </a:solidFill>
                          <a:effectLst/>
                          <a:latin typeface="Times New Roman" panose="02020603050405020304" pitchFamily="18" charset="0"/>
                          <a:cs typeface="Times New Roman" panose="02020603050405020304" pitchFamily="18" charset="0"/>
                        </a:rPr>
                        <a:t>3</a:t>
                      </a:r>
                      <a:r>
                        <a:rPr lang="en-US" sz="2200" b="1" i="0" u="none" strike="noStrike" baseline="30000" dirty="0">
                          <a:solidFill>
                            <a:srgbClr val="C00000"/>
                          </a:solidFill>
                          <a:effectLst/>
                          <a:latin typeface="Times New Roman" panose="02020603050405020304" pitchFamily="18" charset="0"/>
                          <a:cs typeface="Times New Roman" panose="02020603050405020304" pitchFamily="18" charset="0"/>
                        </a:rPr>
                        <a:t>rd</a:t>
                      </a:r>
                      <a:endParaRPr lang="en-US" sz="22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gridSpan="2">
                  <a:txBody>
                    <a:bodyPr/>
                    <a:lstStyle/>
                    <a:p>
                      <a:pPr algn="ctr" fontAlgn="b"/>
                      <a:r>
                        <a:rPr lang="en-US" sz="2000" b="0" i="0" u="none" strike="noStrike" kern="1200" dirty="0">
                          <a:solidFill>
                            <a:srgbClr val="C00000"/>
                          </a:solidFill>
                          <a:effectLst/>
                          <a:latin typeface="Times New Roman" panose="02020603050405020304" pitchFamily="18" charset="0"/>
                          <a:ea typeface="+mn-ea"/>
                          <a:cs typeface="Times New Roman" panose="02020603050405020304" pitchFamily="18" charset="0"/>
                        </a:rPr>
                        <a:t>-</a:t>
                      </a:r>
                    </a:p>
                  </a:txBody>
                  <a:tcPr marL="9525" marR="9525" marT="9525" marB="0" anchor="ctr">
                    <a:solidFill>
                      <a:schemeClr val="accent1">
                        <a:tint val="20000"/>
                      </a:schemeClr>
                    </a:solidFill>
                  </a:tcPr>
                </a:tc>
                <a:tc hMerge="1">
                  <a:txBody>
                    <a:bodyPr/>
                    <a:lstStyle/>
                    <a:p>
                      <a:pPr algn="ctr" fontAlgn="b"/>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Bilateral collaboration</a:t>
                      </a:r>
                    </a:p>
                  </a:txBody>
                  <a:tcPr marL="9525" marR="9525" marT="9525" marB="0" anchor="ctr">
                    <a:solidFill>
                      <a:schemeClr val="accent1">
                        <a:tint val="20000"/>
                      </a:schemeClr>
                    </a:solidFill>
                  </a:tcPr>
                </a:tc>
                <a:extLst>
                  <a:ext uri="{0D108BD9-81ED-4DB2-BD59-A6C34878D82A}">
                    <a16:rowId xmlns:a16="http://schemas.microsoft.com/office/drawing/2014/main" val="1509789787"/>
                  </a:ext>
                </a:extLst>
              </a:tr>
            </a:tbl>
          </a:graphicData>
        </a:graphic>
      </p:graphicFrame>
    </p:spTree>
    <p:extLst>
      <p:ext uri="{BB962C8B-B14F-4D97-AF65-F5344CB8AC3E}">
        <p14:creationId xmlns:p14="http://schemas.microsoft.com/office/powerpoint/2010/main" val="1636937762"/>
      </p:ext>
    </p:extLst>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C769A-941D-4847-8627-B9C09961CE5D}"/>
              </a:ext>
            </a:extLst>
          </p:cNvPr>
          <p:cNvSpPr>
            <a:spLocks noGrp="1"/>
          </p:cNvSpPr>
          <p:nvPr>
            <p:ph type="title"/>
          </p:nvPr>
        </p:nvSpPr>
        <p:spPr>
          <a:xfrm>
            <a:off x="628650" y="492103"/>
            <a:ext cx="7886700" cy="723280"/>
          </a:xfrm>
        </p:spPr>
        <p:txBody>
          <a:bodyPr>
            <a:normAutofit/>
          </a:bodyPr>
          <a:lstStyle/>
          <a:p>
            <a:pPr algn="ctr"/>
            <a:r>
              <a:rPr lang="en-US" sz="3800" b="1" u="sng" dirty="0">
                <a:solidFill>
                  <a:srgbClr val="0070C0"/>
                </a:solidFill>
                <a:latin typeface="Times New Roman" panose="02020603050405020304" pitchFamily="18" charset="0"/>
                <a:cs typeface="Times New Roman" panose="02020603050405020304" pitchFamily="18" charset="0"/>
              </a:rPr>
              <a:t>Intra-EU</a:t>
            </a:r>
            <a:r>
              <a:rPr lang="en-US" sz="3800" b="1" dirty="0">
                <a:solidFill>
                  <a:srgbClr val="0070C0"/>
                </a:solidFill>
                <a:latin typeface="Times New Roman" panose="02020603050405020304" pitchFamily="18" charset="0"/>
                <a:cs typeface="Times New Roman" panose="02020603050405020304" pitchFamily="18" charset="0"/>
              </a:rPr>
              <a:t> actions (Major/2</a:t>
            </a:r>
            <a:r>
              <a:rPr lang="en-US" sz="3800" b="1" baseline="30000" dirty="0">
                <a:solidFill>
                  <a:srgbClr val="0070C0"/>
                </a:solidFill>
                <a:latin typeface="Times New Roman" panose="02020603050405020304" pitchFamily="18" charset="0"/>
                <a:cs typeface="Times New Roman" panose="02020603050405020304" pitchFamily="18" charset="0"/>
              </a:rPr>
              <a:t>nd</a:t>
            </a:r>
            <a:r>
              <a:rPr lang="en-US" sz="3800" b="1" dirty="0">
                <a:solidFill>
                  <a:srgbClr val="0070C0"/>
                </a:solidFill>
                <a:latin typeface="Times New Roman" panose="02020603050405020304" pitchFamily="18" charset="0"/>
                <a:cs typeface="Times New Roman" panose="02020603050405020304" pitchFamily="18" charset="0"/>
              </a:rPr>
              <a:t>)</a:t>
            </a:r>
            <a:endParaRPr lang="en-US" sz="3800" b="1" dirty="0">
              <a:solidFill>
                <a:srgbClr val="0070C0"/>
              </a:solidFill>
            </a:endParaRPr>
          </a:p>
        </p:txBody>
      </p:sp>
      <p:graphicFrame>
        <p:nvGraphicFramePr>
          <p:cNvPr id="4" name="Content Placeholder 9">
            <a:extLst>
              <a:ext uri="{FF2B5EF4-FFF2-40B4-BE49-F238E27FC236}">
                <a16:creationId xmlns:a16="http://schemas.microsoft.com/office/drawing/2014/main" id="{727F861B-0899-79B5-CDEC-63A4D6A3A010}"/>
              </a:ext>
            </a:extLst>
          </p:cNvPr>
          <p:cNvGraphicFramePr>
            <a:graphicFrameLocks noGrp="1"/>
          </p:cNvGraphicFramePr>
          <p:nvPr>
            <p:ph idx="1"/>
            <p:extLst>
              <p:ext uri="{D42A27DB-BD31-4B8C-83A1-F6EECF244321}">
                <p14:modId xmlns:p14="http://schemas.microsoft.com/office/powerpoint/2010/main" val="2837863231"/>
              </p:ext>
            </p:extLst>
          </p:nvPr>
        </p:nvGraphicFramePr>
        <p:xfrm>
          <a:off x="315485" y="1215383"/>
          <a:ext cx="8513029" cy="53530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2578014"/>
      </p:ext>
    </p:ext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291548" y="333719"/>
            <a:ext cx="8560904" cy="1160601"/>
          </a:xfrm>
        </p:spPr>
        <p:txBody>
          <a:bodyPr>
            <a:noAutofit/>
          </a:bodyPr>
          <a:lstStyle/>
          <a:p>
            <a:pPr algn="ctr"/>
            <a:r>
              <a:rPr lang="en-MY" sz="4000" b="1" dirty="0">
                <a:solidFill>
                  <a:srgbClr val="0070C0"/>
                </a:solidFill>
                <a:latin typeface="Times New Roman" panose="02020603050405020304" pitchFamily="18" charset="0"/>
                <a:cs typeface="Times New Roman" panose="02020603050405020304" pitchFamily="18" charset="0"/>
              </a:rPr>
              <a:t>Sub-frame of </a:t>
            </a:r>
            <a:r>
              <a:rPr lang="en-MY" sz="4000" b="1" u="sng" dirty="0">
                <a:solidFill>
                  <a:srgbClr val="0070C0"/>
                </a:solidFill>
                <a:latin typeface="Times New Roman" panose="02020603050405020304" pitchFamily="18" charset="0"/>
                <a:cs typeface="Times New Roman" panose="02020603050405020304" pitchFamily="18" charset="0"/>
              </a:rPr>
              <a:t>intra-EU</a:t>
            </a:r>
            <a:r>
              <a:rPr lang="en-MY" sz="4000" b="1" dirty="0">
                <a:solidFill>
                  <a:srgbClr val="0070C0"/>
                </a:solidFill>
                <a:latin typeface="Times New Roman" panose="02020603050405020304" pitchFamily="18" charset="0"/>
                <a:cs typeface="Times New Roman" panose="02020603050405020304" pitchFamily="18" charset="0"/>
              </a:rPr>
              <a:t> actions </a:t>
            </a:r>
            <a:br>
              <a:rPr lang="en-MY" sz="4000" b="1" dirty="0">
                <a:solidFill>
                  <a:srgbClr val="0070C0"/>
                </a:solidFill>
                <a:latin typeface="Times New Roman" panose="02020603050405020304" pitchFamily="18" charset="0"/>
                <a:cs typeface="Times New Roman" panose="02020603050405020304" pitchFamily="18" charset="0"/>
              </a:rPr>
            </a:br>
            <a:r>
              <a:rPr lang="en-MY" sz="2800" b="1" dirty="0">
                <a:solidFill>
                  <a:srgbClr val="0070C0"/>
                </a:solidFill>
                <a:latin typeface="Times New Roman" panose="02020603050405020304" pitchFamily="18" charset="0"/>
                <a:cs typeface="Times New Roman" panose="02020603050405020304" pitchFamily="18" charset="0"/>
              </a:rPr>
              <a:t>(Main/2</a:t>
            </a:r>
            <a:r>
              <a:rPr lang="en-MY" sz="2800" b="1" baseline="30000" dirty="0">
                <a:solidFill>
                  <a:srgbClr val="0070C0"/>
                </a:solidFill>
                <a:latin typeface="Times New Roman" panose="02020603050405020304" pitchFamily="18" charset="0"/>
                <a:cs typeface="Times New Roman" panose="02020603050405020304" pitchFamily="18" charset="0"/>
              </a:rPr>
              <a:t>nd</a:t>
            </a:r>
            <a:r>
              <a:rPr lang="en-MY" sz="2800" b="1" dirty="0">
                <a:solidFill>
                  <a:srgbClr val="0070C0"/>
                </a:solidFill>
                <a:latin typeface="Times New Roman" panose="02020603050405020304" pitchFamily="18" charset="0"/>
                <a:cs typeface="Times New Roman" panose="02020603050405020304" pitchFamily="18" charset="0"/>
              </a:rPr>
              <a:t> focus)</a:t>
            </a:r>
            <a:endParaRPr lang="zh-HK" altLang="en-US" sz="28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6" name="Content Placeholder 3">
            <a:extLst>
              <a:ext uri="{FF2B5EF4-FFF2-40B4-BE49-F238E27FC236}">
                <a16:creationId xmlns:a16="http://schemas.microsoft.com/office/drawing/2014/main" id="{BCC62C3C-6A94-4146-A2A4-F80B8019F005}"/>
              </a:ext>
            </a:extLst>
          </p:cNvPr>
          <p:cNvGraphicFramePr>
            <a:graphicFrameLocks noGrp="1"/>
          </p:cNvGraphicFramePr>
          <p:nvPr>
            <p:ph idx="1"/>
            <p:extLst>
              <p:ext uri="{D42A27DB-BD31-4B8C-83A1-F6EECF244321}">
                <p14:modId xmlns:p14="http://schemas.microsoft.com/office/powerpoint/2010/main" val="3379598020"/>
              </p:ext>
            </p:extLst>
          </p:nvPr>
        </p:nvGraphicFramePr>
        <p:xfrm>
          <a:off x="198783" y="1604405"/>
          <a:ext cx="8852452" cy="2403386"/>
        </p:xfrm>
        <a:graphic>
          <a:graphicData uri="http://schemas.openxmlformats.org/drawingml/2006/table">
            <a:tbl>
              <a:tblPr>
                <a:tableStyleId>{5C22544A-7EE6-4342-B048-85BDC9FD1C3A}</a:tableStyleId>
              </a:tblPr>
              <a:tblGrid>
                <a:gridCol w="3096986">
                  <a:extLst>
                    <a:ext uri="{9D8B030D-6E8A-4147-A177-3AD203B41FA5}">
                      <a16:colId xmlns:a16="http://schemas.microsoft.com/office/drawing/2014/main" val="592977212"/>
                    </a:ext>
                  </a:extLst>
                </a:gridCol>
                <a:gridCol w="2822918">
                  <a:extLst>
                    <a:ext uri="{9D8B030D-6E8A-4147-A177-3AD203B41FA5}">
                      <a16:colId xmlns:a16="http://schemas.microsoft.com/office/drawing/2014/main" val="1533911649"/>
                    </a:ext>
                  </a:extLst>
                </a:gridCol>
                <a:gridCol w="54815">
                  <a:extLst>
                    <a:ext uri="{9D8B030D-6E8A-4147-A177-3AD203B41FA5}">
                      <a16:colId xmlns:a16="http://schemas.microsoft.com/office/drawing/2014/main" val="235078687"/>
                    </a:ext>
                  </a:extLst>
                </a:gridCol>
                <a:gridCol w="2877733">
                  <a:extLst>
                    <a:ext uri="{9D8B030D-6E8A-4147-A177-3AD203B41FA5}">
                      <a16:colId xmlns:a16="http://schemas.microsoft.com/office/drawing/2014/main" val="2477370769"/>
                    </a:ext>
                  </a:extLst>
                </a:gridCol>
              </a:tblGrid>
              <a:tr h="307329">
                <a:tc gridSpan="4">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2020</a:t>
                      </a:r>
                    </a:p>
                  </a:txBody>
                  <a:tcPr marL="9525" marR="9525" marT="9525" marB="0" anchor="ctr">
                    <a:solidFill>
                      <a:schemeClr val="accent1">
                        <a:tint val="20000"/>
                      </a:schemeClr>
                    </a:solidFill>
                  </a:tcPr>
                </a:tc>
                <a:tc hMerge="1">
                  <a:txBody>
                    <a:bodyPr/>
                    <a:lstStyle/>
                    <a:p>
                      <a:pPr algn="ctr" fontAlgn="b"/>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hMerge="1">
                  <a:txBody>
                    <a:bodyPr/>
                    <a:lstStyle/>
                    <a:p>
                      <a:pPr algn="ctr" fontAlgn="b"/>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hMerge="1">
                  <a:txBody>
                    <a:bodyPr/>
                    <a:lstStyle/>
                    <a:p>
                      <a:endParaRPr lang="zh-CN" altLang="en-US"/>
                    </a:p>
                  </a:txBody>
                  <a:tcPr/>
                </a:tc>
                <a:extLst>
                  <a:ext uri="{0D108BD9-81ED-4DB2-BD59-A6C34878D82A}">
                    <a16:rowId xmlns:a16="http://schemas.microsoft.com/office/drawing/2014/main" val="3258936405"/>
                  </a:ext>
                </a:extLst>
              </a:tr>
              <a:tr h="307329">
                <a:tc>
                  <a:txBody>
                    <a:bodyPr/>
                    <a:lstStyle/>
                    <a:p>
                      <a:pPr algn="l"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 </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gridSpan="2">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EUD</a:t>
                      </a:r>
                    </a:p>
                  </a:txBody>
                  <a:tcPr marL="9525" marR="9525" marT="9525" marB="0" anchor="ctr">
                    <a:solidFill>
                      <a:schemeClr val="accent1">
                        <a:tint val="20000"/>
                      </a:schemeClr>
                    </a:solidFill>
                  </a:tcPr>
                </a:tc>
                <a:tc hMerge="1">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MFA</a:t>
                      </a:r>
                    </a:p>
                  </a:txBody>
                  <a:tcPr marL="9525" marR="9525" marT="9525" marB="0" anchor="ctr">
                    <a:solidFill>
                      <a:schemeClr val="accent1">
                        <a:tint val="20000"/>
                      </a:schemeClr>
                    </a:solidFill>
                  </a:tcPr>
                </a:tc>
                <a:tc>
                  <a:txBody>
                    <a:bodyPr/>
                    <a:lstStyle/>
                    <a:p>
                      <a:pPr algn="ctr"/>
                      <a:r>
                        <a:rPr lang="en-US" sz="2200" b="1" i="0" u="none" strike="noStrike" dirty="0">
                          <a:solidFill>
                            <a:srgbClr val="002060"/>
                          </a:solidFill>
                          <a:effectLst/>
                          <a:latin typeface="Times New Roman" panose="02020603050405020304" pitchFamily="18" charset="0"/>
                          <a:cs typeface="Times New Roman" panose="02020603050405020304" pitchFamily="18" charset="0"/>
                        </a:rPr>
                        <a:t>MFA</a:t>
                      </a:r>
                      <a:endParaRPr lang="zh-CN" altLang="en-US" dirty="0"/>
                    </a:p>
                  </a:txBody>
                  <a:tcPr marL="9525" marR="9525" marT="9525" marB="0" anchor="ctr">
                    <a:solidFill>
                      <a:schemeClr val="accent1">
                        <a:tint val="20000"/>
                      </a:schemeClr>
                    </a:solidFill>
                  </a:tcPr>
                </a:tc>
                <a:extLst>
                  <a:ext uri="{0D108BD9-81ED-4DB2-BD59-A6C34878D82A}">
                    <a16:rowId xmlns:a16="http://schemas.microsoft.com/office/drawing/2014/main" val="40725427"/>
                  </a:ext>
                </a:extLst>
              </a:tr>
              <a:tr h="55183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altLang="zh-CN" sz="2000" b="1" u="none" strike="noStrike" dirty="0">
                          <a:solidFill>
                            <a:srgbClr val="002060"/>
                          </a:solidFill>
                          <a:effectLst/>
                          <a:latin typeface="Times New Roman" panose="02020603050405020304" pitchFamily="18" charset="0"/>
                          <a:cs typeface="Times New Roman" panose="02020603050405020304" pitchFamily="18" charset="0"/>
                        </a:rPr>
                        <a:t>EU integration</a:t>
                      </a:r>
                      <a:endParaRPr lang="en-US" altLang="zh-CN" sz="20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gridSpan="3">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Solidarity</a:t>
                      </a:r>
                    </a:p>
                  </a:txBody>
                  <a:tcPr marL="9525" marR="9525" marT="9525" marB="0" anchor="ctr">
                    <a:solidFill>
                      <a:schemeClr val="accent1">
                        <a:tint val="20000"/>
                      </a:schemeClr>
                    </a:solidFill>
                  </a:tcPr>
                </a:tc>
                <a:tc hMerge="1">
                  <a:txBody>
                    <a:bodyPr/>
                    <a:lstStyle/>
                    <a:p>
                      <a:pPr algn="ctr" fontAlgn="b"/>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hMerge="1">
                  <a:txBody>
                    <a:bodyPr/>
                    <a:lstStyle/>
                    <a:p>
                      <a:pPr algn="ctr" fontAlgn="b"/>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extLst>
                  <a:ext uri="{0D108BD9-81ED-4DB2-BD59-A6C34878D82A}">
                    <a16:rowId xmlns:a16="http://schemas.microsoft.com/office/drawing/2014/main" val="2005773104"/>
                  </a:ext>
                </a:extLst>
              </a:tr>
              <a:tr h="551833">
                <a:tc>
                  <a:txBody>
                    <a:bodyPr/>
                    <a:lstStyle/>
                    <a:p>
                      <a:pPr algn="l" fontAlgn="b"/>
                      <a:r>
                        <a:rPr lang="en-US" sz="2000" b="1" u="none" strike="noStrike" dirty="0">
                          <a:solidFill>
                            <a:srgbClr val="002060"/>
                          </a:solidFill>
                          <a:effectLst/>
                          <a:latin typeface="Times New Roman" panose="02020603050405020304" pitchFamily="18" charset="0"/>
                          <a:cs typeface="Times New Roman" panose="02020603050405020304" pitchFamily="18" charset="0"/>
                        </a:rPr>
                        <a:t>Promoting our European Way of Life</a:t>
                      </a:r>
                      <a:endParaRPr lang="en-US" sz="20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gridSpan="3">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Health care</a:t>
                      </a:r>
                    </a:p>
                  </a:txBody>
                  <a:tcPr marL="9525" marR="9525" marT="9525" marB="0" anchor="ctr">
                    <a:solidFill>
                      <a:schemeClr val="accent1">
                        <a:tint val="20000"/>
                      </a:schemeClr>
                    </a:solidFill>
                  </a:tcPr>
                </a:tc>
                <a:tc hMerge="1">
                  <a:txBody>
                    <a:bodyPr/>
                    <a:lstStyle/>
                    <a:p>
                      <a:pPr algn="ctr" fontAlgn="b"/>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altLang="zh-CN"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extLst>
                  <a:ext uri="{0D108BD9-81ED-4DB2-BD59-A6C34878D82A}">
                    <a16:rowId xmlns:a16="http://schemas.microsoft.com/office/drawing/2014/main" val="1618941625"/>
                  </a:ext>
                </a:extLst>
              </a:tr>
              <a:tr h="54281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1" i="0" u="none" strike="noStrike" dirty="0">
                          <a:solidFill>
                            <a:srgbClr val="002060"/>
                          </a:solidFill>
                          <a:effectLst/>
                          <a:latin typeface="Times New Roman" panose="02020603050405020304" pitchFamily="18" charset="0"/>
                          <a:cs typeface="Times New Roman" panose="02020603050405020304" pitchFamily="18" charset="0"/>
                        </a:rPr>
                        <a:t>European Green Deal</a:t>
                      </a:r>
                    </a:p>
                  </a:txBody>
                  <a:tcPr marL="9525" marR="9525" marT="9525" marB="0" anchor="ctr">
                    <a:solidFill>
                      <a:schemeClr val="accent1">
                        <a:tint val="20000"/>
                      </a:schemeClr>
                    </a:solidFill>
                  </a:tcP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Environment</a:t>
                      </a:r>
                    </a:p>
                  </a:txBody>
                  <a:tcPr marL="9525" marR="9525" marT="9525" marB="0" anchor="ctr">
                    <a:solidFill>
                      <a:schemeClr val="accent1">
                        <a:tint val="20000"/>
                      </a:schemeClr>
                    </a:solidFill>
                  </a:tcPr>
                </a:tc>
                <a:tc gridSpan="2">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a:t>
                      </a:r>
                    </a:p>
                  </a:txBody>
                  <a:tcPr marL="9525" marR="9525" marT="9525" marB="0" anchor="ctr">
                    <a:solidFill>
                      <a:schemeClr val="accent1">
                        <a:tint val="20000"/>
                      </a:schemeClr>
                    </a:solidFill>
                  </a:tcPr>
                </a:tc>
                <a:tc hMerge="1">
                  <a:txBody>
                    <a:bodyPr/>
                    <a:lstStyle/>
                    <a:p>
                      <a:endParaRPr lang="zh-CN" altLang="en-US"/>
                    </a:p>
                  </a:txBody>
                  <a:tcPr/>
                </a:tc>
                <a:extLst>
                  <a:ext uri="{0D108BD9-81ED-4DB2-BD59-A6C34878D82A}">
                    <a16:rowId xmlns:a16="http://schemas.microsoft.com/office/drawing/2014/main" val="1993566529"/>
                  </a:ext>
                </a:extLst>
              </a:tr>
            </a:tbl>
          </a:graphicData>
        </a:graphic>
      </p:graphicFrame>
      <p:graphicFrame>
        <p:nvGraphicFramePr>
          <p:cNvPr id="2" name="Content Placeholder 3">
            <a:extLst>
              <a:ext uri="{FF2B5EF4-FFF2-40B4-BE49-F238E27FC236}">
                <a16:creationId xmlns:a16="http://schemas.microsoft.com/office/drawing/2014/main" id="{333857F1-6396-B377-50B8-09CB55E03B77}"/>
              </a:ext>
            </a:extLst>
          </p:cNvPr>
          <p:cNvGraphicFramePr>
            <a:graphicFrameLocks/>
          </p:cNvGraphicFramePr>
          <p:nvPr>
            <p:extLst>
              <p:ext uri="{D42A27DB-BD31-4B8C-83A1-F6EECF244321}">
                <p14:modId xmlns:p14="http://schemas.microsoft.com/office/powerpoint/2010/main" val="131917164"/>
              </p:ext>
            </p:extLst>
          </p:nvPr>
        </p:nvGraphicFramePr>
        <p:xfrm>
          <a:off x="198784" y="4246130"/>
          <a:ext cx="7988614" cy="1845181"/>
        </p:xfrm>
        <a:graphic>
          <a:graphicData uri="http://schemas.openxmlformats.org/drawingml/2006/table">
            <a:tbl>
              <a:tblPr>
                <a:tableStyleId>{00A15C55-8517-42AA-B614-E9B94910E393}</a:tableStyleId>
              </a:tblPr>
              <a:tblGrid>
                <a:gridCol w="4729567">
                  <a:extLst>
                    <a:ext uri="{9D8B030D-6E8A-4147-A177-3AD203B41FA5}">
                      <a16:colId xmlns:a16="http://schemas.microsoft.com/office/drawing/2014/main" val="592977212"/>
                    </a:ext>
                  </a:extLst>
                </a:gridCol>
                <a:gridCol w="3259047">
                  <a:extLst>
                    <a:ext uri="{9D8B030D-6E8A-4147-A177-3AD203B41FA5}">
                      <a16:colId xmlns:a16="http://schemas.microsoft.com/office/drawing/2014/main" val="1533911649"/>
                    </a:ext>
                  </a:extLst>
                </a:gridCol>
              </a:tblGrid>
              <a:tr h="389034">
                <a:tc gridSpan="2">
                  <a:txBody>
                    <a:bodyPr/>
                    <a:lstStyle/>
                    <a:p>
                      <a:pPr algn="ctr"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2021</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pPr algn="ctr" fontAlgn="b"/>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extLst>
                  <a:ext uri="{0D108BD9-81ED-4DB2-BD59-A6C34878D82A}">
                    <a16:rowId xmlns:a16="http://schemas.microsoft.com/office/drawing/2014/main" val="3258936405"/>
                  </a:ext>
                </a:extLst>
              </a:tr>
              <a:tr h="443579">
                <a:tc>
                  <a:txBody>
                    <a:bodyPr/>
                    <a:lstStyle/>
                    <a:p>
                      <a:pPr algn="l"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 </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EUD</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725427"/>
                  </a:ext>
                </a:extLst>
              </a:tr>
              <a:tr h="425229">
                <a:tc>
                  <a:txBody>
                    <a:bodyPr/>
                    <a:lstStyle/>
                    <a:p>
                      <a:pPr algn="l" fontAlgn="b"/>
                      <a:r>
                        <a:rPr lang="en-US" sz="2000" b="1" u="none" strike="noStrike" dirty="0">
                          <a:solidFill>
                            <a:srgbClr val="002060"/>
                          </a:solidFill>
                          <a:effectLst/>
                          <a:latin typeface="Times New Roman" panose="02020603050405020304" pitchFamily="18" charset="0"/>
                          <a:cs typeface="Times New Roman" panose="02020603050405020304" pitchFamily="18" charset="0"/>
                        </a:rPr>
                        <a:t>Promoting our European Way of Life</a:t>
                      </a:r>
                      <a:endParaRPr lang="en-US" sz="20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Health care</a:t>
                      </a:r>
                    </a:p>
                  </a:txBody>
                  <a:tcPr marL="9525" marR="9525" marT="9525" marB="0" anchor="ctr"/>
                </a:tc>
                <a:extLst>
                  <a:ext uri="{0D108BD9-81ED-4DB2-BD59-A6C34878D82A}">
                    <a16:rowId xmlns:a16="http://schemas.microsoft.com/office/drawing/2014/main" val="2005773104"/>
                  </a:ext>
                </a:extLst>
              </a:tr>
              <a:tr h="5873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1" i="0" u="none" strike="noStrike" dirty="0">
                          <a:solidFill>
                            <a:srgbClr val="002060"/>
                          </a:solidFill>
                          <a:effectLst/>
                          <a:latin typeface="Times New Roman" panose="02020603050405020304" pitchFamily="18" charset="0"/>
                          <a:cs typeface="Times New Roman" panose="02020603050405020304" pitchFamily="18" charset="0"/>
                        </a:rPr>
                        <a:t>European Green Deal</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200" b="1" i="0" u="none" strike="noStrike" dirty="0">
                          <a:solidFill>
                            <a:srgbClr val="002060"/>
                          </a:solidFill>
                          <a:effectLst/>
                          <a:latin typeface="Times New Roman" panose="02020603050405020304" pitchFamily="18" charset="0"/>
                          <a:cs typeface="Times New Roman" panose="02020603050405020304" pitchFamily="18" charset="0"/>
                        </a:rPr>
                        <a:t>Environment</a:t>
                      </a:r>
                    </a:p>
                  </a:txBody>
                  <a:tcPr marL="9525" marR="9525" marT="9525" marB="0" anchor="ctr"/>
                </a:tc>
                <a:extLst>
                  <a:ext uri="{0D108BD9-81ED-4DB2-BD59-A6C34878D82A}">
                    <a16:rowId xmlns:a16="http://schemas.microsoft.com/office/drawing/2014/main" val="4195211526"/>
                  </a:ext>
                </a:extLst>
              </a:tr>
            </a:tbl>
          </a:graphicData>
        </a:graphic>
      </p:graphicFrame>
    </p:spTree>
    <p:extLst>
      <p:ext uri="{BB962C8B-B14F-4D97-AF65-F5344CB8AC3E}">
        <p14:creationId xmlns:p14="http://schemas.microsoft.com/office/powerpoint/2010/main" val="217843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C769A-941D-4847-8627-B9C09961CE5D}"/>
              </a:ext>
            </a:extLst>
          </p:cNvPr>
          <p:cNvSpPr>
            <a:spLocks noGrp="1"/>
          </p:cNvSpPr>
          <p:nvPr>
            <p:ph type="title"/>
          </p:nvPr>
        </p:nvSpPr>
        <p:spPr>
          <a:xfrm>
            <a:off x="628650" y="492103"/>
            <a:ext cx="7886700" cy="723280"/>
          </a:xfrm>
        </p:spPr>
        <p:txBody>
          <a:bodyPr>
            <a:normAutofit/>
          </a:bodyPr>
          <a:lstStyle/>
          <a:p>
            <a:pPr algn="ctr"/>
            <a:r>
              <a:rPr lang="en-US" sz="3800" b="1" u="sng" dirty="0">
                <a:solidFill>
                  <a:srgbClr val="0070C0"/>
                </a:solidFill>
                <a:latin typeface="Times New Roman" panose="02020603050405020304" pitchFamily="18" charset="0"/>
                <a:cs typeface="Times New Roman" panose="02020603050405020304" pitchFamily="18" charset="0"/>
              </a:rPr>
              <a:t>Extra-EU</a:t>
            </a:r>
            <a:r>
              <a:rPr lang="en-US" sz="3800" b="1" dirty="0">
                <a:solidFill>
                  <a:srgbClr val="0070C0"/>
                </a:solidFill>
                <a:latin typeface="Times New Roman" panose="02020603050405020304" pitchFamily="18" charset="0"/>
                <a:cs typeface="Times New Roman" panose="02020603050405020304" pitchFamily="18" charset="0"/>
              </a:rPr>
              <a:t> actions (Major/2</a:t>
            </a:r>
            <a:r>
              <a:rPr lang="en-US" sz="3800" b="1" baseline="30000" dirty="0">
                <a:solidFill>
                  <a:srgbClr val="0070C0"/>
                </a:solidFill>
                <a:latin typeface="Times New Roman" panose="02020603050405020304" pitchFamily="18" charset="0"/>
                <a:cs typeface="Times New Roman" panose="02020603050405020304" pitchFamily="18" charset="0"/>
              </a:rPr>
              <a:t>nd</a:t>
            </a:r>
            <a:r>
              <a:rPr lang="en-US" sz="3800" b="1" dirty="0">
                <a:solidFill>
                  <a:srgbClr val="0070C0"/>
                </a:solidFill>
                <a:latin typeface="Times New Roman" panose="02020603050405020304" pitchFamily="18" charset="0"/>
                <a:cs typeface="Times New Roman" panose="02020603050405020304" pitchFamily="18" charset="0"/>
              </a:rPr>
              <a:t>)</a:t>
            </a:r>
            <a:endParaRPr lang="en-US" sz="3800" b="1" dirty="0">
              <a:solidFill>
                <a:srgbClr val="0070C0"/>
              </a:solidFill>
            </a:endParaRPr>
          </a:p>
        </p:txBody>
      </p:sp>
      <p:graphicFrame>
        <p:nvGraphicFramePr>
          <p:cNvPr id="4" name="Content Placeholder 9">
            <a:extLst>
              <a:ext uri="{FF2B5EF4-FFF2-40B4-BE49-F238E27FC236}">
                <a16:creationId xmlns:a16="http://schemas.microsoft.com/office/drawing/2014/main" id="{727F861B-0899-79B5-CDEC-63A4D6A3A010}"/>
              </a:ext>
            </a:extLst>
          </p:cNvPr>
          <p:cNvGraphicFramePr>
            <a:graphicFrameLocks noGrp="1"/>
          </p:cNvGraphicFramePr>
          <p:nvPr>
            <p:ph idx="1"/>
            <p:extLst>
              <p:ext uri="{D42A27DB-BD31-4B8C-83A1-F6EECF244321}">
                <p14:modId xmlns:p14="http://schemas.microsoft.com/office/powerpoint/2010/main" val="1435696549"/>
              </p:ext>
            </p:extLst>
          </p:nvPr>
        </p:nvGraphicFramePr>
        <p:xfrm>
          <a:off x="315485" y="1215383"/>
          <a:ext cx="8513029" cy="53530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10259653"/>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076627-9326-416C-87B6-70ADAA4C812C}"/>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D1830D57-D5B7-43BF-B0B3-8A3AA525E112}"/>
              </a:ext>
            </a:extLst>
          </p:cNvPr>
          <p:cNvSpPr>
            <a:spLocks noGrp="1"/>
          </p:cNvSpPr>
          <p:nvPr>
            <p:ph idx="1"/>
          </p:nvPr>
        </p:nvSpPr>
        <p:spPr/>
        <p:txBody>
          <a:bodyPr/>
          <a:lstStyle/>
          <a:p>
            <a:endParaRPr lang="zh-CN" altLang="en-US"/>
          </a:p>
        </p:txBody>
      </p:sp>
      <p:graphicFrame>
        <p:nvGraphicFramePr>
          <p:cNvPr id="5" name="Content Placeholder 3">
            <a:extLst>
              <a:ext uri="{FF2B5EF4-FFF2-40B4-BE49-F238E27FC236}">
                <a16:creationId xmlns:a16="http://schemas.microsoft.com/office/drawing/2014/main" id="{1406E15F-DFBC-444B-870A-668948934899}"/>
              </a:ext>
            </a:extLst>
          </p:cNvPr>
          <p:cNvGraphicFramePr>
            <a:graphicFrameLocks/>
          </p:cNvGraphicFramePr>
          <p:nvPr>
            <p:extLst>
              <p:ext uri="{D42A27DB-BD31-4B8C-83A1-F6EECF244321}">
                <p14:modId xmlns:p14="http://schemas.microsoft.com/office/powerpoint/2010/main" val="1177576216"/>
              </p:ext>
            </p:extLst>
          </p:nvPr>
        </p:nvGraphicFramePr>
        <p:xfrm>
          <a:off x="298174" y="132953"/>
          <a:ext cx="8547651" cy="6653053"/>
        </p:xfrm>
        <a:graphic>
          <a:graphicData uri="http://schemas.openxmlformats.org/drawingml/2006/table">
            <a:tbl>
              <a:tblPr firstRow="1" bandRow="1">
                <a:tableStyleId>{5C22544A-7EE6-4342-B048-85BDC9FD1C3A}</a:tableStyleId>
              </a:tblPr>
              <a:tblGrid>
                <a:gridCol w="1371847">
                  <a:extLst>
                    <a:ext uri="{9D8B030D-6E8A-4147-A177-3AD203B41FA5}">
                      <a16:colId xmlns:a16="http://schemas.microsoft.com/office/drawing/2014/main" val="1839288072"/>
                    </a:ext>
                  </a:extLst>
                </a:gridCol>
                <a:gridCol w="7175804">
                  <a:extLst>
                    <a:ext uri="{9D8B030D-6E8A-4147-A177-3AD203B41FA5}">
                      <a16:colId xmlns:a16="http://schemas.microsoft.com/office/drawing/2014/main" val="1229356709"/>
                    </a:ext>
                  </a:extLst>
                </a:gridCol>
              </a:tblGrid>
              <a:tr h="655453">
                <a:tc gridSpan="2">
                  <a:txBody>
                    <a:bodyPr/>
                    <a:lstStyle/>
                    <a:p>
                      <a:pPr algn="ctr"/>
                      <a:r>
                        <a:rPr lang="en-US" sz="2800" b="0" dirty="0">
                          <a:solidFill>
                            <a:schemeClr val="bg1"/>
                          </a:solidFill>
                          <a:latin typeface="Times New Roman" panose="02020603050405020304" pitchFamily="18" charset="0"/>
                          <a:cs typeface="Times New Roman" panose="02020603050405020304" pitchFamily="18" charset="0"/>
                        </a:rPr>
                        <a:t>Content</a:t>
                      </a:r>
                    </a:p>
                  </a:txBody>
                  <a:tcPr marL="121920" marR="121920" marT="60960" marB="60960"/>
                </a:tc>
                <a:tc hMerge="1">
                  <a:txBody>
                    <a:bodyPr/>
                    <a:lstStyle/>
                    <a:p>
                      <a:endParaRPr lang="en-US" sz="2800" b="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51183541"/>
                  </a:ext>
                </a:extLst>
              </a:tr>
              <a:tr h="514416">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1</a:t>
                      </a:r>
                    </a:p>
                  </a:txBody>
                  <a:tcPr marL="121920" marR="121920" marT="60960" marB="60960"/>
                </a:tc>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Monitored platform and accounts</a:t>
                      </a:r>
                    </a:p>
                  </a:txBody>
                  <a:tcPr marL="121920" marR="121920" marT="60960" marB="60960"/>
                </a:tc>
                <a:extLst>
                  <a:ext uri="{0D108BD9-81ED-4DB2-BD59-A6C34878D82A}">
                    <a16:rowId xmlns:a16="http://schemas.microsoft.com/office/drawing/2014/main" val="2516530175"/>
                  </a:ext>
                </a:extLst>
              </a:tr>
              <a:tr h="514416">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2</a:t>
                      </a:r>
                    </a:p>
                  </a:txBody>
                  <a:tcPr marL="121920" marR="121920" marT="60960" marB="60960"/>
                </a:tc>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Activeness of EU &amp; Hot issues</a:t>
                      </a:r>
                    </a:p>
                  </a:txBody>
                  <a:tcPr marL="121920" marR="121920" marT="60960" marB="60960"/>
                </a:tc>
                <a:extLst>
                  <a:ext uri="{0D108BD9-81ED-4DB2-BD59-A6C34878D82A}">
                    <a16:rowId xmlns:a16="http://schemas.microsoft.com/office/drawing/2014/main" val="2909324693"/>
                  </a:ext>
                </a:extLst>
              </a:tr>
              <a:tr h="514416">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3</a:t>
                      </a:r>
                    </a:p>
                  </a:txBody>
                  <a:tcPr marL="121920" marR="121920" marT="60960" marB="60960"/>
                </a:tc>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Sources</a:t>
                      </a:r>
                    </a:p>
                  </a:txBody>
                  <a:tcPr marL="121920" marR="121920" marT="60960" marB="60960"/>
                </a:tc>
                <a:extLst>
                  <a:ext uri="{0D108BD9-81ED-4DB2-BD59-A6C34878D82A}">
                    <a16:rowId xmlns:a16="http://schemas.microsoft.com/office/drawing/2014/main" val="4189639381"/>
                  </a:ext>
                </a:extLst>
              </a:tr>
              <a:tr h="514416">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4</a:t>
                      </a:r>
                    </a:p>
                  </a:txBody>
                  <a:tcPr marL="121920" marR="121920" marT="60960" marB="60960"/>
                </a:tc>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Centrality</a:t>
                      </a:r>
                    </a:p>
                  </a:txBody>
                  <a:tcPr marL="121920" marR="121920" marT="60960" marB="60960"/>
                </a:tc>
                <a:extLst>
                  <a:ext uri="{0D108BD9-81ED-4DB2-BD59-A6C34878D82A}">
                    <a16:rowId xmlns:a16="http://schemas.microsoft.com/office/drawing/2014/main" val="1746287666"/>
                  </a:ext>
                </a:extLst>
              </a:tr>
              <a:tr h="514416">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5</a:t>
                      </a:r>
                    </a:p>
                  </a:txBody>
                  <a:tcPr marL="121920" marR="121920" marT="60960" marB="60960"/>
                </a:tc>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Level of focus/ Domesticity</a:t>
                      </a:r>
                    </a:p>
                  </a:txBody>
                  <a:tcPr marL="121920" marR="121920" marT="60960" marB="60960"/>
                </a:tc>
                <a:extLst>
                  <a:ext uri="{0D108BD9-81ED-4DB2-BD59-A6C34878D82A}">
                    <a16:rowId xmlns:a16="http://schemas.microsoft.com/office/drawing/2014/main" val="2687127555"/>
                  </a:ext>
                </a:extLst>
              </a:tr>
              <a:tr h="514416">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6</a:t>
                      </a:r>
                    </a:p>
                  </a:txBody>
                  <a:tcPr marL="121920" marR="121920" marT="60960" marB="60960"/>
                </a:tc>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Action &amp; themes</a:t>
                      </a:r>
                    </a:p>
                  </a:txBody>
                  <a:tcPr marL="121920" marR="121920" marT="60960" marB="60960"/>
                </a:tc>
                <a:extLst>
                  <a:ext uri="{0D108BD9-81ED-4DB2-BD59-A6C34878D82A}">
                    <a16:rowId xmlns:a16="http://schemas.microsoft.com/office/drawing/2014/main" val="3739891430"/>
                  </a:ext>
                </a:extLst>
              </a:tr>
              <a:tr h="259080">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7</a:t>
                      </a:r>
                    </a:p>
                  </a:txBody>
                  <a:tcPr marL="121920" marR="121920" marT="60960" marB="60960"/>
                </a:tc>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Intra/Extra EU posts</a:t>
                      </a:r>
                    </a:p>
                  </a:txBody>
                  <a:tcPr marL="121920" marR="121920" marT="60960" marB="60960"/>
                </a:tc>
                <a:extLst>
                  <a:ext uri="{0D108BD9-81ED-4DB2-BD59-A6C34878D82A}">
                    <a16:rowId xmlns:a16="http://schemas.microsoft.com/office/drawing/2014/main" val="1590178064"/>
                  </a:ext>
                </a:extLst>
              </a:tr>
              <a:tr h="259080">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8</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0" dirty="0">
                          <a:solidFill>
                            <a:srgbClr val="002060"/>
                          </a:solidFill>
                          <a:latin typeface="Times New Roman" panose="02020603050405020304" pitchFamily="18" charset="0"/>
                          <a:cs typeface="Times New Roman" panose="02020603050405020304" pitchFamily="18" charset="0"/>
                        </a:rPr>
                        <a:t>Bilateral relations</a:t>
                      </a:r>
                    </a:p>
                  </a:txBody>
                  <a:tcPr marL="121920" marR="121920" marT="60960" marB="60960"/>
                </a:tc>
                <a:extLst>
                  <a:ext uri="{0D108BD9-81ED-4DB2-BD59-A6C34878D82A}">
                    <a16:rowId xmlns:a16="http://schemas.microsoft.com/office/drawing/2014/main" val="2638430688"/>
                  </a:ext>
                </a:extLst>
              </a:tr>
              <a:tr h="514416">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9</a:t>
                      </a:r>
                    </a:p>
                  </a:txBody>
                  <a:tcPr marL="121920" marR="121920" marT="60960" marB="60960"/>
                </a:tc>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Evaluation</a:t>
                      </a:r>
                    </a:p>
                  </a:txBody>
                  <a:tcPr marL="121920" marR="121920" marT="60960" marB="60960"/>
                </a:tc>
                <a:extLst>
                  <a:ext uri="{0D108BD9-81ED-4DB2-BD59-A6C34878D82A}">
                    <a16:rowId xmlns:a16="http://schemas.microsoft.com/office/drawing/2014/main" val="2968185146"/>
                  </a:ext>
                </a:extLst>
              </a:tr>
              <a:tr h="514416">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10</a:t>
                      </a:r>
                    </a:p>
                  </a:txBody>
                  <a:tcPr marL="121920" marR="121920" marT="60960" marB="60960"/>
                </a:tc>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Self-image and Asia’s expectations</a:t>
                      </a:r>
                    </a:p>
                  </a:txBody>
                  <a:tcPr marL="121920" marR="121920" marT="60960" marB="60960"/>
                </a:tc>
                <a:extLst>
                  <a:ext uri="{0D108BD9-81ED-4DB2-BD59-A6C34878D82A}">
                    <a16:rowId xmlns:a16="http://schemas.microsoft.com/office/drawing/2014/main" val="4209371053"/>
                  </a:ext>
                </a:extLst>
              </a:tr>
              <a:tr h="514416">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11</a:t>
                      </a:r>
                    </a:p>
                  </a:txBody>
                  <a:tcPr marL="121920" marR="121920" marT="60960" marB="60960"/>
                </a:tc>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Pictures and videos</a:t>
                      </a:r>
                    </a:p>
                  </a:txBody>
                  <a:tcPr marL="121920" marR="121920" marT="60960" marB="60960"/>
                </a:tc>
                <a:extLst>
                  <a:ext uri="{0D108BD9-81ED-4DB2-BD59-A6C34878D82A}">
                    <a16:rowId xmlns:a16="http://schemas.microsoft.com/office/drawing/2014/main" val="3720677110"/>
                  </a:ext>
                </a:extLst>
              </a:tr>
              <a:tr h="514416">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12</a:t>
                      </a:r>
                    </a:p>
                  </a:txBody>
                  <a:tcPr marL="121920" marR="121920" marT="60960" marB="60960"/>
                </a:tc>
                <a:tc>
                  <a:txBody>
                    <a:bodyPr/>
                    <a:lstStyle/>
                    <a:p>
                      <a:pPr algn="ctr"/>
                      <a:r>
                        <a:rPr lang="en-US" sz="2000" b="0" dirty="0">
                          <a:solidFill>
                            <a:srgbClr val="002060"/>
                          </a:solidFill>
                          <a:latin typeface="Times New Roman" panose="02020603050405020304" pitchFamily="18" charset="0"/>
                          <a:cs typeface="Times New Roman" panose="02020603050405020304" pitchFamily="18" charset="0"/>
                        </a:rPr>
                        <a:t>Conclusions</a:t>
                      </a:r>
                    </a:p>
                  </a:txBody>
                  <a:tcPr marL="121920" marR="121920" marT="60960" marB="60960"/>
                </a:tc>
                <a:extLst>
                  <a:ext uri="{0D108BD9-81ED-4DB2-BD59-A6C34878D82A}">
                    <a16:rowId xmlns:a16="http://schemas.microsoft.com/office/drawing/2014/main" val="4031057742"/>
                  </a:ext>
                </a:extLst>
              </a:tr>
            </a:tbl>
          </a:graphicData>
        </a:graphic>
      </p:graphicFrame>
    </p:spTree>
    <p:extLst>
      <p:ext uri="{BB962C8B-B14F-4D97-AF65-F5344CB8AC3E}">
        <p14:creationId xmlns:p14="http://schemas.microsoft.com/office/powerpoint/2010/main" val="50689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291548" y="333719"/>
            <a:ext cx="8560904" cy="1160601"/>
          </a:xfrm>
        </p:spPr>
        <p:txBody>
          <a:bodyPr>
            <a:noAutofit/>
          </a:bodyPr>
          <a:lstStyle/>
          <a:p>
            <a:pPr algn="ctr"/>
            <a:r>
              <a:rPr lang="en-MY" sz="4000" b="1" dirty="0">
                <a:solidFill>
                  <a:srgbClr val="0070C0"/>
                </a:solidFill>
                <a:latin typeface="Times New Roman" panose="02020603050405020304" pitchFamily="18" charset="0"/>
                <a:cs typeface="Times New Roman" panose="02020603050405020304" pitchFamily="18" charset="0"/>
              </a:rPr>
              <a:t>Sub-frame of </a:t>
            </a:r>
            <a:r>
              <a:rPr lang="en-MY" sz="4000" b="1" u="sng" dirty="0">
                <a:solidFill>
                  <a:srgbClr val="0070C0"/>
                </a:solidFill>
                <a:latin typeface="Times New Roman" panose="02020603050405020304" pitchFamily="18" charset="0"/>
                <a:cs typeface="Times New Roman" panose="02020603050405020304" pitchFamily="18" charset="0"/>
              </a:rPr>
              <a:t>extra-EU</a:t>
            </a:r>
            <a:r>
              <a:rPr lang="en-MY" sz="4000" b="1" dirty="0">
                <a:solidFill>
                  <a:srgbClr val="0070C0"/>
                </a:solidFill>
                <a:latin typeface="Times New Roman" panose="02020603050405020304" pitchFamily="18" charset="0"/>
                <a:cs typeface="Times New Roman" panose="02020603050405020304" pitchFamily="18" charset="0"/>
              </a:rPr>
              <a:t> actions </a:t>
            </a:r>
            <a:br>
              <a:rPr lang="en-MY" sz="4000" b="1" dirty="0">
                <a:solidFill>
                  <a:srgbClr val="0070C0"/>
                </a:solidFill>
                <a:latin typeface="Times New Roman" panose="02020603050405020304" pitchFamily="18" charset="0"/>
                <a:cs typeface="Times New Roman" panose="02020603050405020304" pitchFamily="18" charset="0"/>
              </a:rPr>
            </a:br>
            <a:r>
              <a:rPr lang="en-MY" sz="2800" b="1" dirty="0">
                <a:solidFill>
                  <a:srgbClr val="0070C0"/>
                </a:solidFill>
                <a:latin typeface="Times New Roman" panose="02020603050405020304" pitchFamily="18" charset="0"/>
                <a:cs typeface="Times New Roman" panose="02020603050405020304" pitchFamily="18" charset="0"/>
              </a:rPr>
              <a:t>(Main/2</a:t>
            </a:r>
            <a:r>
              <a:rPr lang="en-MY" sz="2800" b="1" baseline="30000" dirty="0">
                <a:solidFill>
                  <a:srgbClr val="0070C0"/>
                </a:solidFill>
                <a:latin typeface="Times New Roman" panose="02020603050405020304" pitchFamily="18" charset="0"/>
                <a:cs typeface="Times New Roman" panose="02020603050405020304" pitchFamily="18" charset="0"/>
              </a:rPr>
              <a:t>nd</a:t>
            </a:r>
            <a:r>
              <a:rPr lang="en-MY" sz="2800" b="1" dirty="0">
                <a:solidFill>
                  <a:srgbClr val="0070C0"/>
                </a:solidFill>
                <a:latin typeface="Times New Roman" panose="02020603050405020304" pitchFamily="18" charset="0"/>
                <a:cs typeface="Times New Roman" panose="02020603050405020304" pitchFamily="18" charset="0"/>
              </a:rPr>
              <a:t> focus)</a:t>
            </a:r>
            <a:endParaRPr lang="zh-HK" altLang="en-US" sz="28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6" name="Content Placeholder 3">
            <a:extLst>
              <a:ext uri="{FF2B5EF4-FFF2-40B4-BE49-F238E27FC236}">
                <a16:creationId xmlns:a16="http://schemas.microsoft.com/office/drawing/2014/main" id="{BCC62C3C-6A94-4146-A2A4-F80B8019F005}"/>
              </a:ext>
            </a:extLst>
          </p:cNvPr>
          <p:cNvGraphicFramePr>
            <a:graphicFrameLocks noGrp="1"/>
          </p:cNvGraphicFramePr>
          <p:nvPr>
            <p:ph idx="1"/>
            <p:extLst>
              <p:ext uri="{D42A27DB-BD31-4B8C-83A1-F6EECF244321}">
                <p14:modId xmlns:p14="http://schemas.microsoft.com/office/powerpoint/2010/main" val="2088018335"/>
              </p:ext>
            </p:extLst>
          </p:nvPr>
        </p:nvGraphicFramePr>
        <p:xfrm>
          <a:off x="198783" y="1452730"/>
          <a:ext cx="8852451" cy="2470678"/>
        </p:xfrm>
        <a:graphic>
          <a:graphicData uri="http://schemas.openxmlformats.org/drawingml/2006/table">
            <a:tbl>
              <a:tblPr>
                <a:tableStyleId>{5C22544A-7EE6-4342-B048-85BDC9FD1C3A}</a:tableStyleId>
              </a:tblPr>
              <a:tblGrid>
                <a:gridCol w="3096986">
                  <a:extLst>
                    <a:ext uri="{9D8B030D-6E8A-4147-A177-3AD203B41FA5}">
                      <a16:colId xmlns:a16="http://schemas.microsoft.com/office/drawing/2014/main" val="592977212"/>
                    </a:ext>
                  </a:extLst>
                </a:gridCol>
                <a:gridCol w="2822918">
                  <a:extLst>
                    <a:ext uri="{9D8B030D-6E8A-4147-A177-3AD203B41FA5}">
                      <a16:colId xmlns:a16="http://schemas.microsoft.com/office/drawing/2014/main" val="1533911649"/>
                    </a:ext>
                  </a:extLst>
                </a:gridCol>
                <a:gridCol w="2932547">
                  <a:extLst>
                    <a:ext uri="{9D8B030D-6E8A-4147-A177-3AD203B41FA5}">
                      <a16:colId xmlns:a16="http://schemas.microsoft.com/office/drawing/2014/main" val="235078687"/>
                    </a:ext>
                  </a:extLst>
                </a:gridCol>
              </a:tblGrid>
              <a:tr h="307329">
                <a:tc gridSpan="3">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2020</a:t>
                      </a:r>
                    </a:p>
                  </a:txBody>
                  <a:tcPr marL="9525" marR="9525" marT="9525" marB="0" anchor="ctr">
                    <a:solidFill>
                      <a:schemeClr val="accent1">
                        <a:tint val="20000"/>
                      </a:schemeClr>
                    </a:solidFill>
                  </a:tcPr>
                </a:tc>
                <a:tc hMerge="1">
                  <a:txBody>
                    <a:bodyPr/>
                    <a:lstStyle/>
                    <a:p>
                      <a:pPr algn="ctr" fontAlgn="b"/>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hMerge="1">
                  <a:txBody>
                    <a:bodyPr/>
                    <a:lstStyle/>
                    <a:p>
                      <a:pPr algn="ctr" fontAlgn="b"/>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extLst>
                  <a:ext uri="{0D108BD9-81ED-4DB2-BD59-A6C34878D82A}">
                    <a16:rowId xmlns:a16="http://schemas.microsoft.com/office/drawing/2014/main" val="3258936405"/>
                  </a:ext>
                </a:extLst>
              </a:tr>
              <a:tr h="307329">
                <a:tc>
                  <a:txBody>
                    <a:bodyPr/>
                    <a:lstStyle/>
                    <a:p>
                      <a:pPr algn="l"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 </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EUD</a:t>
                      </a:r>
                    </a:p>
                  </a:txBody>
                  <a:tcPr marL="9525" marR="9525" marT="9525" marB="0" anchor="ctr">
                    <a:solidFill>
                      <a:schemeClr val="accent1">
                        <a:tint val="20000"/>
                      </a:schemeClr>
                    </a:solidFill>
                  </a:tcP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MFA</a:t>
                      </a:r>
                    </a:p>
                  </a:txBody>
                  <a:tcPr marL="9525" marR="9525" marT="9525" marB="0" anchor="ctr">
                    <a:solidFill>
                      <a:schemeClr val="accent1">
                        <a:tint val="20000"/>
                      </a:schemeClr>
                    </a:solidFill>
                  </a:tcPr>
                </a:tc>
                <a:extLst>
                  <a:ext uri="{0D108BD9-81ED-4DB2-BD59-A6C34878D82A}">
                    <a16:rowId xmlns:a16="http://schemas.microsoft.com/office/drawing/2014/main" val="40725427"/>
                  </a:ext>
                </a:extLst>
              </a:tr>
              <a:tr h="55183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1" u="none" strike="noStrike" dirty="0">
                          <a:solidFill>
                            <a:srgbClr val="002060"/>
                          </a:solidFill>
                          <a:effectLst/>
                          <a:latin typeface="Times New Roman" panose="02020603050405020304" pitchFamily="18" charset="0"/>
                          <a:cs typeface="Times New Roman" panose="02020603050405020304" pitchFamily="18" charset="0"/>
                        </a:rPr>
                        <a:t>A stronger Europe in the world</a:t>
                      </a:r>
                      <a:endParaRPr lang="en-US" sz="20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tint val="20000"/>
                      </a:schemeClr>
                    </a:solidFill>
                  </a:tcPr>
                </a:tc>
                <a:tc gridSpan="2">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CFSP</a:t>
                      </a:r>
                    </a:p>
                  </a:txBody>
                  <a:tcPr marL="9525" marR="9525" marT="9525" marB="0" anchor="ctr">
                    <a:solidFill>
                      <a:schemeClr val="accent1">
                        <a:tint val="20000"/>
                      </a:schemeClr>
                    </a:solidFill>
                  </a:tcPr>
                </a:tc>
                <a:tc hMerge="1">
                  <a:txBody>
                    <a:bodyPr/>
                    <a:lstStyle/>
                    <a:p>
                      <a:pPr algn="ctr" fontAlgn="b"/>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extLst>
                  <a:ext uri="{0D108BD9-81ED-4DB2-BD59-A6C34878D82A}">
                    <a16:rowId xmlns:a16="http://schemas.microsoft.com/office/drawing/2014/main" val="2005773104"/>
                  </a:ext>
                </a:extLst>
              </a:tr>
              <a:tr h="551833">
                <a:tc>
                  <a:txBody>
                    <a:bodyPr/>
                    <a:lstStyle/>
                    <a:p>
                      <a:pPr algn="l" fontAlgn="b"/>
                      <a:r>
                        <a:rPr lang="en-US" sz="2000" b="1" u="none" strike="noStrike" dirty="0">
                          <a:solidFill>
                            <a:srgbClr val="002060"/>
                          </a:solidFill>
                          <a:effectLst/>
                          <a:latin typeface="Times New Roman" panose="02020603050405020304" pitchFamily="18" charset="0"/>
                          <a:cs typeface="Times New Roman" panose="02020603050405020304" pitchFamily="18" charset="0"/>
                        </a:rPr>
                        <a:t>Promoting our European Way of Life</a:t>
                      </a:r>
                      <a:endParaRPr lang="en-US" sz="20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gridSpan="2">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Health care</a:t>
                      </a:r>
                    </a:p>
                  </a:txBody>
                  <a:tcPr marL="9525" marR="9525" marT="9525" marB="0" anchor="ctr">
                    <a:solidFill>
                      <a:schemeClr val="accent1">
                        <a:tint val="20000"/>
                      </a:schemeClr>
                    </a:solidFill>
                  </a:tcPr>
                </a:tc>
                <a:tc hMerge="1">
                  <a:txBody>
                    <a:bodyPr/>
                    <a:lstStyle/>
                    <a:p>
                      <a:pPr algn="ctr" fontAlgn="b"/>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extLst>
                  <a:ext uri="{0D108BD9-81ED-4DB2-BD59-A6C34878D82A}">
                    <a16:rowId xmlns:a16="http://schemas.microsoft.com/office/drawing/2014/main" val="1618941625"/>
                  </a:ext>
                </a:extLst>
              </a:tr>
              <a:tr h="54281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1" i="0" u="none" strike="noStrike" dirty="0">
                          <a:solidFill>
                            <a:srgbClr val="002060"/>
                          </a:solidFill>
                          <a:effectLst/>
                          <a:latin typeface="Times New Roman" panose="02020603050405020304" pitchFamily="18" charset="0"/>
                          <a:cs typeface="Times New Roman" panose="02020603050405020304" pitchFamily="18" charset="0"/>
                        </a:rPr>
                        <a:t>European Green Deal</a:t>
                      </a:r>
                    </a:p>
                  </a:txBody>
                  <a:tcPr marL="9525" marR="9525" marT="9525" marB="0" anchor="ctr">
                    <a:solidFill>
                      <a:schemeClr val="accent1">
                        <a:tint val="20000"/>
                      </a:schemeClr>
                    </a:solidFill>
                  </a:tcP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Environment</a:t>
                      </a:r>
                    </a:p>
                  </a:txBody>
                  <a:tcPr marL="9525" marR="9525" marT="9525" marB="0" anchor="ctr">
                    <a:solidFill>
                      <a:schemeClr val="accent1">
                        <a:tint val="20000"/>
                      </a:schemeClr>
                    </a:solidFill>
                  </a:tcP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a:t>
                      </a:r>
                    </a:p>
                  </a:txBody>
                  <a:tcPr marL="9525" marR="9525" marT="9525" marB="0" anchor="ctr">
                    <a:solidFill>
                      <a:schemeClr val="accent1">
                        <a:tint val="20000"/>
                      </a:schemeClr>
                    </a:solidFill>
                  </a:tcPr>
                </a:tc>
                <a:extLst>
                  <a:ext uri="{0D108BD9-81ED-4DB2-BD59-A6C34878D82A}">
                    <a16:rowId xmlns:a16="http://schemas.microsoft.com/office/drawing/2014/main" val="1993566529"/>
                  </a:ext>
                </a:extLst>
              </a:tr>
            </a:tbl>
          </a:graphicData>
        </a:graphic>
      </p:graphicFrame>
      <p:graphicFrame>
        <p:nvGraphicFramePr>
          <p:cNvPr id="2" name="Content Placeholder 3">
            <a:extLst>
              <a:ext uri="{FF2B5EF4-FFF2-40B4-BE49-F238E27FC236}">
                <a16:creationId xmlns:a16="http://schemas.microsoft.com/office/drawing/2014/main" id="{333857F1-6396-B377-50B8-09CB55E03B77}"/>
              </a:ext>
            </a:extLst>
          </p:cNvPr>
          <p:cNvGraphicFramePr>
            <a:graphicFrameLocks/>
          </p:cNvGraphicFramePr>
          <p:nvPr>
            <p:extLst>
              <p:ext uri="{D42A27DB-BD31-4B8C-83A1-F6EECF244321}">
                <p14:modId xmlns:p14="http://schemas.microsoft.com/office/powerpoint/2010/main" val="1667709120"/>
              </p:ext>
            </p:extLst>
          </p:nvPr>
        </p:nvGraphicFramePr>
        <p:xfrm>
          <a:off x="198783" y="4060674"/>
          <a:ext cx="8852453" cy="2507550"/>
        </p:xfrm>
        <a:graphic>
          <a:graphicData uri="http://schemas.openxmlformats.org/drawingml/2006/table">
            <a:tbl>
              <a:tblPr>
                <a:tableStyleId>{00A15C55-8517-42AA-B614-E9B94910E393}</a:tableStyleId>
              </a:tblPr>
              <a:tblGrid>
                <a:gridCol w="3096987">
                  <a:extLst>
                    <a:ext uri="{9D8B030D-6E8A-4147-A177-3AD203B41FA5}">
                      <a16:colId xmlns:a16="http://schemas.microsoft.com/office/drawing/2014/main" val="592977212"/>
                    </a:ext>
                  </a:extLst>
                </a:gridCol>
                <a:gridCol w="2822919">
                  <a:extLst>
                    <a:ext uri="{9D8B030D-6E8A-4147-A177-3AD203B41FA5}">
                      <a16:colId xmlns:a16="http://schemas.microsoft.com/office/drawing/2014/main" val="1533911649"/>
                    </a:ext>
                  </a:extLst>
                </a:gridCol>
                <a:gridCol w="2932547">
                  <a:extLst>
                    <a:ext uri="{9D8B030D-6E8A-4147-A177-3AD203B41FA5}">
                      <a16:colId xmlns:a16="http://schemas.microsoft.com/office/drawing/2014/main" val="235078687"/>
                    </a:ext>
                  </a:extLst>
                </a:gridCol>
              </a:tblGrid>
              <a:tr h="325733">
                <a:tc gridSpan="3">
                  <a:txBody>
                    <a:bodyPr/>
                    <a:lstStyle/>
                    <a:p>
                      <a:pPr algn="ctr"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2021</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pPr algn="ctr" fontAlgn="b"/>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hMerge="1">
                  <a:txBody>
                    <a:bodyPr/>
                    <a:lstStyle/>
                    <a:p>
                      <a:pPr algn="ctr" fontAlgn="b"/>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extLst>
                  <a:ext uri="{0D108BD9-81ED-4DB2-BD59-A6C34878D82A}">
                    <a16:rowId xmlns:a16="http://schemas.microsoft.com/office/drawing/2014/main" val="3258936405"/>
                  </a:ext>
                </a:extLst>
              </a:tr>
              <a:tr h="325733">
                <a:tc>
                  <a:txBody>
                    <a:bodyPr/>
                    <a:lstStyle/>
                    <a:p>
                      <a:pPr algn="l"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 </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EUD</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MFA</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725427"/>
                  </a:ext>
                </a:extLst>
              </a:tr>
              <a:tr h="58646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1" u="none" strike="noStrike" dirty="0">
                          <a:solidFill>
                            <a:srgbClr val="002060"/>
                          </a:solidFill>
                          <a:effectLst/>
                          <a:latin typeface="Times New Roman" panose="02020603050405020304" pitchFamily="18" charset="0"/>
                          <a:cs typeface="Times New Roman" panose="02020603050405020304" pitchFamily="18" charset="0"/>
                        </a:rPr>
                        <a:t>A stronger Europe in the world</a:t>
                      </a:r>
                      <a:endParaRPr lang="en-US" sz="20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tc>
                <a:tc gridSpan="2">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CFSP</a:t>
                      </a:r>
                    </a:p>
                  </a:txBody>
                  <a:tcPr marL="9525" marR="9525" marT="9525" marB="0" anchor="ctr"/>
                </a:tc>
                <a:tc hMerge="1">
                  <a:txBody>
                    <a:bodyPr/>
                    <a:lstStyle/>
                    <a:p>
                      <a:pPr algn="ctr" fontAlgn="b"/>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005773104"/>
                  </a:ext>
                </a:extLst>
              </a:tr>
              <a:tr h="586460">
                <a:tc>
                  <a:txBody>
                    <a:bodyPr/>
                    <a:lstStyle/>
                    <a:p>
                      <a:pPr algn="l" fontAlgn="b"/>
                      <a:r>
                        <a:rPr lang="en-US" sz="2000" b="1" u="none" strike="noStrike" dirty="0">
                          <a:solidFill>
                            <a:srgbClr val="002060"/>
                          </a:solidFill>
                          <a:effectLst/>
                          <a:latin typeface="Times New Roman" panose="02020603050405020304" pitchFamily="18" charset="0"/>
                          <a:cs typeface="Times New Roman" panose="02020603050405020304" pitchFamily="18" charset="0"/>
                        </a:rPr>
                        <a:t>Promoting our European Way of Life</a:t>
                      </a:r>
                      <a:endParaRPr lang="en-US" sz="20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200" b="1" i="0" u="none" strike="noStrike" dirty="0">
                          <a:solidFill>
                            <a:srgbClr val="002060"/>
                          </a:solidFill>
                          <a:effectLst/>
                          <a:latin typeface="Times New Roman" panose="02020603050405020304" pitchFamily="18" charset="0"/>
                          <a:cs typeface="Times New Roman" panose="02020603050405020304" pitchFamily="18" charset="0"/>
                        </a:rPr>
                        <a:t>Values</a:t>
                      </a:r>
                    </a:p>
                  </a:txBody>
                  <a:tcPr marL="9525" marR="9525" marT="9525" marB="0" anchor="ct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a:t>
                      </a:r>
                    </a:p>
                  </a:txBody>
                  <a:tcPr marL="9525" marR="9525" marT="9525" marB="0" anchor="ctr"/>
                </a:tc>
                <a:extLst>
                  <a:ext uri="{0D108BD9-81ED-4DB2-BD59-A6C34878D82A}">
                    <a16:rowId xmlns:a16="http://schemas.microsoft.com/office/drawing/2014/main" val="1618941625"/>
                  </a:ext>
                </a:extLst>
              </a:tr>
              <a:tr h="57969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b="1" i="0" u="none" strike="noStrike" dirty="0">
                          <a:solidFill>
                            <a:srgbClr val="002060"/>
                          </a:solidFill>
                          <a:effectLst/>
                          <a:latin typeface="Times New Roman" panose="02020603050405020304" pitchFamily="18" charset="0"/>
                          <a:cs typeface="Times New Roman" panose="02020603050405020304" pitchFamily="18" charset="0"/>
                        </a:rPr>
                        <a:t>European Green Deal</a:t>
                      </a:r>
                    </a:p>
                  </a:txBody>
                  <a:tcPr marL="9525" marR="9525" marT="9525" marB="0" anchor="ct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Environment</a:t>
                      </a:r>
                    </a:p>
                  </a:txBody>
                  <a:tcPr marL="9525" marR="9525" marT="9525" marB="0" anchor="ct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Climate change</a:t>
                      </a:r>
                    </a:p>
                  </a:txBody>
                  <a:tcPr marL="9525" marR="9525" marT="9525" marB="0" anchor="ctr"/>
                </a:tc>
                <a:extLst>
                  <a:ext uri="{0D108BD9-81ED-4DB2-BD59-A6C34878D82A}">
                    <a16:rowId xmlns:a16="http://schemas.microsoft.com/office/drawing/2014/main" val="1993566529"/>
                  </a:ext>
                </a:extLst>
              </a:tr>
            </a:tbl>
          </a:graphicData>
        </a:graphic>
      </p:graphicFrame>
    </p:spTree>
    <p:extLst>
      <p:ext uri="{BB962C8B-B14F-4D97-AF65-F5344CB8AC3E}">
        <p14:creationId xmlns:p14="http://schemas.microsoft.com/office/powerpoint/2010/main" val="391236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291548" y="517854"/>
            <a:ext cx="8560904" cy="819220"/>
          </a:xfrm>
        </p:spPr>
        <p:txBody>
          <a:bodyPr>
            <a:no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7. Bilateral</a:t>
            </a:r>
            <a:r>
              <a:rPr lang="zh-TW" altLang="en-US" sz="3600" b="1" dirty="0">
                <a:solidFill>
                  <a:srgbClr val="002060"/>
                </a:solidFill>
                <a:latin typeface="Times New Roman" panose="02020603050405020304" pitchFamily="18" charset="0"/>
                <a:cs typeface="Times New Roman" panose="02020603050405020304" pitchFamily="18" charset="0"/>
              </a:rPr>
              <a:t> </a:t>
            </a:r>
            <a:r>
              <a:rPr lang="en-US" altLang="zh-TW" sz="3600" b="1" dirty="0">
                <a:solidFill>
                  <a:srgbClr val="002060"/>
                </a:solidFill>
                <a:latin typeface="Times New Roman" panose="02020603050405020304" pitchFamily="18" charset="0"/>
                <a:cs typeface="Times New Roman" panose="02020603050405020304" pitchFamily="18" charset="0"/>
              </a:rPr>
              <a:t>relation</a:t>
            </a:r>
            <a:r>
              <a:rPr lang="en-MY" sz="3600" b="1" dirty="0">
                <a:solidFill>
                  <a:srgbClr val="002060"/>
                </a:solidFill>
                <a:latin typeface="Times New Roman" panose="02020603050405020304" pitchFamily="18" charset="0"/>
                <a:cs typeface="Times New Roman" panose="02020603050405020304" pitchFamily="18" charset="0"/>
              </a:rPr>
              <a:t> (Main/2</a:t>
            </a:r>
            <a:r>
              <a:rPr lang="en-MY" sz="3600" b="1" baseline="30000" dirty="0">
                <a:solidFill>
                  <a:srgbClr val="002060"/>
                </a:solidFill>
                <a:latin typeface="Times New Roman" panose="02020603050405020304" pitchFamily="18" charset="0"/>
                <a:cs typeface="Times New Roman" panose="02020603050405020304" pitchFamily="18" charset="0"/>
              </a:rPr>
              <a:t>nd</a:t>
            </a:r>
            <a:r>
              <a:rPr lang="en-MY" sz="3600" b="1" dirty="0">
                <a:solidFill>
                  <a:srgbClr val="002060"/>
                </a:solidFill>
                <a:latin typeface="Times New Roman" panose="02020603050405020304" pitchFamily="18" charset="0"/>
                <a:cs typeface="Times New Roman" panose="02020603050405020304" pitchFamily="18" charset="0"/>
              </a:rPr>
              <a:t> focus)</a:t>
            </a:r>
            <a:endParaRPr lang="zh-HK" altLang="en-US" sz="3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Content Placeholder 9">
            <a:extLst>
              <a:ext uri="{FF2B5EF4-FFF2-40B4-BE49-F238E27FC236}">
                <a16:creationId xmlns:a16="http://schemas.microsoft.com/office/drawing/2014/main" id="{91F68F71-85D3-96AC-9A97-6952ACDC5D5C}"/>
              </a:ext>
            </a:extLst>
          </p:cNvPr>
          <p:cNvGraphicFramePr>
            <a:graphicFrameLocks noGrp="1"/>
          </p:cNvGraphicFramePr>
          <p:nvPr>
            <p:ph idx="1"/>
            <p:extLst>
              <p:ext uri="{D42A27DB-BD31-4B8C-83A1-F6EECF244321}">
                <p14:modId xmlns:p14="http://schemas.microsoft.com/office/powerpoint/2010/main" val="1818525278"/>
              </p:ext>
            </p:extLst>
          </p:nvPr>
        </p:nvGraphicFramePr>
        <p:xfrm>
          <a:off x="492369" y="1105334"/>
          <a:ext cx="8010939" cy="52348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2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291548" y="365890"/>
            <a:ext cx="8560904" cy="1160601"/>
          </a:xfrm>
        </p:spPr>
        <p:txBody>
          <a:bodyPr>
            <a:noAutofit/>
          </a:bodyPr>
          <a:lstStyle/>
          <a:p>
            <a:pPr algn="ctr"/>
            <a:r>
              <a:rPr lang="en-US" sz="3600" b="1" i="0" u="none" strike="noStrike" dirty="0">
                <a:solidFill>
                  <a:srgbClr val="0070C0"/>
                </a:solidFill>
                <a:effectLst/>
                <a:latin typeface="Times New Roman" panose="02020603050405020304" pitchFamily="18" charset="0"/>
                <a:cs typeface="Times New Roman" panose="02020603050405020304" pitchFamily="18" charset="0"/>
              </a:rPr>
              <a:t>Bilateral relation with China</a:t>
            </a:r>
            <a:br>
              <a:rPr lang="en-MY" sz="3600" b="1" dirty="0">
                <a:solidFill>
                  <a:srgbClr val="0070C0"/>
                </a:solidFill>
                <a:latin typeface="Times New Roman" panose="02020603050405020304" pitchFamily="18" charset="0"/>
                <a:cs typeface="Times New Roman" panose="02020603050405020304" pitchFamily="18" charset="0"/>
              </a:rPr>
            </a:br>
            <a:r>
              <a:rPr lang="en-MY" sz="3600" b="1" dirty="0">
                <a:solidFill>
                  <a:srgbClr val="0070C0"/>
                </a:solidFill>
                <a:latin typeface="Times New Roman" panose="02020603050405020304" pitchFamily="18" charset="0"/>
                <a:cs typeface="Times New Roman" panose="02020603050405020304" pitchFamily="18" charset="0"/>
              </a:rPr>
              <a:t>(Main/2</a:t>
            </a:r>
            <a:r>
              <a:rPr lang="en-MY" sz="3600" b="1" baseline="30000" dirty="0">
                <a:solidFill>
                  <a:srgbClr val="0070C0"/>
                </a:solidFill>
                <a:latin typeface="Times New Roman" panose="02020603050405020304" pitchFamily="18" charset="0"/>
                <a:cs typeface="Times New Roman" panose="02020603050405020304" pitchFamily="18" charset="0"/>
              </a:rPr>
              <a:t>nd</a:t>
            </a:r>
            <a:r>
              <a:rPr lang="en-MY" sz="3600" b="1" dirty="0">
                <a:solidFill>
                  <a:srgbClr val="0070C0"/>
                </a:solidFill>
                <a:latin typeface="Times New Roman" panose="02020603050405020304" pitchFamily="18" charset="0"/>
                <a:cs typeface="Times New Roman" panose="02020603050405020304" pitchFamily="18" charset="0"/>
              </a:rPr>
              <a:t> focus)</a:t>
            </a:r>
            <a:endParaRPr lang="zh-HK" altLang="en-US" sz="36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6" name="Content Placeholder 3">
            <a:extLst>
              <a:ext uri="{FF2B5EF4-FFF2-40B4-BE49-F238E27FC236}">
                <a16:creationId xmlns:a16="http://schemas.microsoft.com/office/drawing/2014/main" id="{BCC62C3C-6A94-4146-A2A4-F80B8019F005}"/>
              </a:ext>
            </a:extLst>
          </p:cNvPr>
          <p:cNvGraphicFramePr>
            <a:graphicFrameLocks noGrp="1"/>
          </p:cNvGraphicFramePr>
          <p:nvPr>
            <p:ph idx="1"/>
            <p:extLst>
              <p:ext uri="{D42A27DB-BD31-4B8C-83A1-F6EECF244321}">
                <p14:modId xmlns:p14="http://schemas.microsoft.com/office/powerpoint/2010/main" val="1771498454"/>
              </p:ext>
            </p:extLst>
          </p:nvPr>
        </p:nvGraphicFramePr>
        <p:xfrm>
          <a:off x="291548" y="1652970"/>
          <a:ext cx="8560905" cy="4801780"/>
        </p:xfrm>
        <a:graphic>
          <a:graphicData uri="http://schemas.openxmlformats.org/drawingml/2006/table">
            <a:tbl>
              <a:tblPr>
                <a:tableStyleId>{5C22544A-7EE6-4342-B048-85BDC9FD1C3A}</a:tableStyleId>
              </a:tblPr>
              <a:tblGrid>
                <a:gridCol w="847704">
                  <a:extLst>
                    <a:ext uri="{9D8B030D-6E8A-4147-A177-3AD203B41FA5}">
                      <a16:colId xmlns:a16="http://schemas.microsoft.com/office/drawing/2014/main" val="592977212"/>
                    </a:ext>
                  </a:extLst>
                </a:gridCol>
                <a:gridCol w="944381">
                  <a:extLst>
                    <a:ext uri="{9D8B030D-6E8A-4147-A177-3AD203B41FA5}">
                      <a16:colId xmlns:a16="http://schemas.microsoft.com/office/drawing/2014/main" val="1371794912"/>
                    </a:ext>
                  </a:extLst>
                </a:gridCol>
                <a:gridCol w="3312826">
                  <a:extLst>
                    <a:ext uri="{9D8B030D-6E8A-4147-A177-3AD203B41FA5}">
                      <a16:colId xmlns:a16="http://schemas.microsoft.com/office/drawing/2014/main" val="2053259304"/>
                    </a:ext>
                  </a:extLst>
                </a:gridCol>
                <a:gridCol w="3455994">
                  <a:extLst>
                    <a:ext uri="{9D8B030D-6E8A-4147-A177-3AD203B41FA5}">
                      <a16:colId xmlns:a16="http://schemas.microsoft.com/office/drawing/2014/main" val="1533911649"/>
                    </a:ext>
                  </a:extLst>
                </a:gridCol>
              </a:tblGrid>
              <a:tr h="576346">
                <a:tc>
                  <a:txBody>
                    <a:bodyPr/>
                    <a:lstStyle/>
                    <a:p>
                      <a:pPr algn="ctr" fontAlgn="b"/>
                      <a:r>
                        <a:rPr lang="en-US" sz="2200" u="none" strike="noStrike" dirty="0">
                          <a:solidFill>
                            <a:srgbClr val="002060"/>
                          </a:solidFill>
                          <a:effectLst/>
                          <a:latin typeface="Times New Roman" panose="02020603050405020304" pitchFamily="18" charset="0"/>
                          <a:cs typeface="Times New Roman" panose="02020603050405020304" pitchFamily="18" charset="0"/>
                        </a:rPr>
                        <a:t> </a:t>
                      </a:r>
                      <a:endParaRPr lang="en-US" sz="2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endParaRPr lang="en-US" sz="2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2020</a:t>
                      </a:r>
                    </a:p>
                  </a:txBody>
                  <a:tcPr marL="9525" marR="9525" marT="9525" marB="0" anchor="ctr">
                    <a:solidFill>
                      <a:schemeClr val="accent1">
                        <a:tint val="20000"/>
                      </a:schemeClr>
                    </a:solidFill>
                  </a:tcPr>
                </a:tc>
                <a:tc>
                  <a:txBody>
                    <a:bodyPr/>
                    <a:lstStyle/>
                    <a:p>
                      <a:pPr algn="ctr"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2021</a:t>
                      </a:r>
                    </a:p>
                  </a:txBody>
                  <a:tcPr marL="9525" marR="9525" marT="9525" marB="0" anchor="ctr">
                    <a:solidFill>
                      <a:schemeClr val="accent1">
                        <a:tint val="20000"/>
                      </a:schemeClr>
                    </a:solidFill>
                  </a:tcPr>
                </a:tc>
                <a:extLst>
                  <a:ext uri="{0D108BD9-81ED-4DB2-BD59-A6C34878D82A}">
                    <a16:rowId xmlns:a16="http://schemas.microsoft.com/office/drawing/2014/main" val="40725427"/>
                  </a:ext>
                </a:extLst>
              </a:tr>
              <a:tr h="743108">
                <a:tc rowSpan="3">
                  <a:txBody>
                    <a:bodyPr/>
                    <a:lstStyle/>
                    <a:p>
                      <a:pPr algn="l" fontAlgn="b"/>
                      <a:r>
                        <a:rPr lang="en-US" sz="2200" b="1" i="1" u="none" strike="noStrike" dirty="0">
                          <a:solidFill>
                            <a:srgbClr val="002060"/>
                          </a:solidFill>
                          <a:effectLst/>
                          <a:latin typeface="Times New Roman" panose="02020603050405020304" pitchFamily="18" charset="0"/>
                          <a:cs typeface="Times New Roman" panose="02020603050405020304" pitchFamily="18" charset="0"/>
                        </a:rPr>
                        <a:t>EUD</a:t>
                      </a:r>
                    </a:p>
                  </a:txBody>
                  <a:tcPr marL="9525" marR="9525" marT="9525" marB="0" anchor="ctr">
                    <a:solidFill>
                      <a:schemeClr val="accent1">
                        <a:tint val="20000"/>
                      </a:schemeClr>
                    </a:solidFill>
                  </a:tcPr>
                </a:tc>
                <a:tc>
                  <a:txBody>
                    <a:bodyPr/>
                    <a:lstStyle/>
                    <a:p>
                      <a:pPr algn="ctr" fontAlgn="b"/>
                      <a:r>
                        <a:rPr lang="en-US" sz="2200" b="1" i="1" u="none" strike="noStrike" dirty="0">
                          <a:solidFill>
                            <a:srgbClr val="002060"/>
                          </a:solidFill>
                          <a:effectLst/>
                          <a:latin typeface="Times New Roman" panose="02020603050405020304" pitchFamily="18" charset="0"/>
                          <a:cs typeface="Times New Roman" panose="02020603050405020304" pitchFamily="18" charset="0"/>
                        </a:rPr>
                        <a:t>1</a:t>
                      </a:r>
                      <a:r>
                        <a:rPr lang="en-US" sz="2200" b="1" i="1" u="none" strike="noStrike" baseline="30000" dirty="0">
                          <a:solidFill>
                            <a:srgbClr val="002060"/>
                          </a:solidFill>
                          <a:effectLst/>
                          <a:latin typeface="Times New Roman" panose="02020603050405020304" pitchFamily="18" charset="0"/>
                          <a:cs typeface="Times New Roman" panose="02020603050405020304" pitchFamily="18" charset="0"/>
                        </a:rPr>
                        <a:t>st</a:t>
                      </a:r>
                      <a:endParaRPr lang="en-US" sz="2200" b="1" i="1"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EU-China Bilateral political and diplomatic relations</a:t>
                      </a:r>
                    </a:p>
                  </a:txBody>
                  <a:tcPr marL="9525" marR="9525" marT="9525" marB="0" anchor="ctr">
                    <a:solidFill>
                      <a:schemeClr val="accent1">
                        <a:tint val="2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Bilateral economic and trade relations</a:t>
                      </a:r>
                    </a:p>
                  </a:txBody>
                  <a:tcPr marL="9525" marR="9525" marT="9525" marB="0" anchor="ctr">
                    <a:solidFill>
                      <a:schemeClr val="accent1">
                        <a:tint val="20000"/>
                      </a:schemeClr>
                    </a:solidFill>
                  </a:tcPr>
                </a:tc>
                <a:extLst>
                  <a:ext uri="{0D108BD9-81ED-4DB2-BD59-A6C34878D82A}">
                    <a16:rowId xmlns:a16="http://schemas.microsoft.com/office/drawing/2014/main" val="4285172847"/>
                  </a:ext>
                </a:extLst>
              </a:tr>
              <a:tr h="752131">
                <a:tc vMerge="1">
                  <a:txBody>
                    <a:bodyPr/>
                    <a:lstStyle/>
                    <a:p>
                      <a:pPr algn="l" fontAlgn="b"/>
                      <a:endParaRPr lang="en-US" sz="2200" b="1" i="1"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r>
                        <a:rPr lang="en-US" sz="2200" b="1" i="1" u="none" strike="noStrike" dirty="0">
                          <a:solidFill>
                            <a:srgbClr val="002060"/>
                          </a:solidFill>
                          <a:effectLst/>
                          <a:latin typeface="Times New Roman" panose="02020603050405020304" pitchFamily="18" charset="0"/>
                          <a:cs typeface="Times New Roman" panose="02020603050405020304" pitchFamily="18" charset="0"/>
                        </a:rPr>
                        <a:t>2</a:t>
                      </a:r>
                      <a:r>
                        <a:rPr lang="en-US" sz="2200" b="1" i="1" u="none" strike="noStrike" baseline="30000" dirty="0">
                          <a:solidFill>
                            <a:srgbClr val="002060"/>
                          </a:solidFill>
                          <a:effectLst/>
                          <a:latin typeface="Times New Roman" panose="02020603050405020304" pitchFamily="18" charset="0"/>
                          <a:cs typeface="Times New Roman" panose="02020603050405020304" pitchFamily="18" charset="0"/>
                        </a:rPr>
                        <a:t>nd</a:t>
                      </a:r>
                      <a:endParaRPr lang="en-US" sz="2200" b="1" i="1"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EU-China bilateral  cooperation</a:t>
                      </a:r>
                    </a:p>
                  </a:txBody>
                  <a:tcPr marL="9525" marR="9525" marT="9525" marB="0" anchor="ctr">
                    <a:solidFill>
                      <a:schemeClr val="accent1">
                        <a:tint val="20000"/>
                      </a:schemeClr>
                    </a:solidFill>
                  </a:tcPr>
                </a:tc>
                <a:tc>
                  <a:txBody>
                    <a:bodyPr/>
                    <a:lstStyle/>
                    <a:p>
                      <a:pPr algn="ctr" fontAlgn="b"/>
                      <a:r>
                        <a:rPr lang="en-US" altLang="zh-CN"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Bilateral collaboration</a:t>
                      </a:r>
                    </a:p>
                  </a:txBody>
                  <a:tcPr marL="9525" marR="9525" marT="9525" marB="0" anchor="ctr">
                    <a:solidFill>
                      <a:schemeClr val="accent1">
                        <a:tint val="20000"/>
                      </a:schemeClr>
                    </a:solidFill>
                  </a:tcPr>
                </a:tc>
                <a:extLst>
                  <a:ext uri="{0D108BD9-81ED-4DB2-BD59-A6C34878D82A}">
                    <a16:rowId xmlns:a16="http://schemas.microsoft.com/office/drawing/2014/main" val="1618941625"/>
                  </a:ext>
                </a:extLst>
              </a:tr>
              <a:tr h="752131">
                <a:tc vMerge="1">
                  <a:txBody>
                    <a:bodyPr/>
                    <a:lstStyle/>
                    <a:p>
                      <a:pPr algn="l" fontAlgn="b"/>
                      <a:endParaRPr lang="en-US" sz="2200" b="1" i="1"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r>
                        <a:rPr lang="en-US" sz="2200" b="1" i="1" u="none" strike="noStrike" dirty="0">
                          <a:solidFill>
                            <a:srgbClr val="002060"/>
                          </a:solidFill>
                          <a:effectLst/>
                          <a:latin typeface="Times New Roman" panose="02020603050405020304" pitchFamily="18" charset="0"/>
                          <a:cs typeface="Times New Roman" panose="02020603050405020304" pitchFamily="18" charset="0"/>
                        </a:rPr>
                        <a:t>3</a:t>
                      </a:r>
                      <a:r>
                        <a:rPr lang="en-US" sz="2200" b="1" i="1" u="none" strike="noStrike" baseline="30000" dirty="0">
                          <a:solidFill>
                            <a:srgbClr val="002060"/>
                          </a:solidFill>
                          <a:effectLst/>
                          <a:latin typeface="Times New Roman" panose="02020603050405020304" pitchFamily="18" charset="0"/>
                          <a:cs typeface="Times New Roman" panose="02020603050405020304" pitchFamily="18" charset="0"/>
                        </a:rPr>
                        <a:t>rd</a:t>
                      </a:r>
                      <a:endParaRPr lang="en-US" sz="2200" b="1" i="1"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EU's reaction of Covid-19</a:t>
                      </a:r>
                    </a:p>
                  </a:txBody>
                  <a:tcPr marL="9525" marR="9525" marT="9525" marB="0" anchor="ctr">
                    <a:solidFill>
                      <a:schemeClr val="accent1">
                        <a:tint val="20000"/>
                      </a:schemeClr>
                    </a:solidFill>
                  </a:tcPr>
                </a:tc>
                <a:tc>
                  <a:txBody>
                    <a:bodyPr/>
                    <a:lstStyle/>
                    <a:p>
                      <a:pPr algn="ctr" fontAlgn="b"/>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Special days celebrations</a:t>
                      </a:r>
                    </a:p>
                  </a:txBody>
                  <a:tcPr marL="9525" marR="9525" marT="9525" marB="0" anchor="ctr">
                    <a:solidFill>
                      <a:schemeClr val="accent1">
                        <a:tint val="20000"/>
                      </a:schemeClr>
                    </a:solidFill>
                  </a:tcPr>
                </a:tc>
                <a:extLst>
                  <a:ext uri="{0D108BD9-81ED-4DB2-BD59-A6C34878D82A}">
                    <a16:rowId xmlns:a16="http://schemas.microsoft.com/office/drawing/2014/main" val="556769884"/>
                  </a:ext>
                </a:extLst>
              </a:tr>
              <a:tr h="692614">
                <a:tc rowSpan="3">
                  <a:txBody>
                    <a:bodyPr/>
                    <a:lstStyle/>
                    <a:p>
                      <a:pPr algn="l" fontAlgn="b"/>
                      <a:r>
                        <a:rPr lang="en-US" sz="2200" b="1" i="1" u="none" strike="noStrike" dirty="0">
                          <a:solidFill>
                            <a:srgbClr val="C00000"/>
                          </a:solidFill>
                          <a:effectLst/>
                          <a:latin typeface="Times New Roman" panose="02020603050405020304" pitchFamily="18" charset="0"/>
                          <a:cs typeface="Times New Roman" panose="02020603050405020304" pitchFamily="18" charset="0"/>
                        </a:rPr>
                        <a:t>MFA</a:t>
                      </a:r>
                    </a:p>
                  </a:txBody>
                  <a:tcPr marL="9525" marR="9525" marT="9525" marB="0" anchor="ctr">
                    <a:solidFill>
                      <a:schemeClr val="accent1">
                        <a:tint val="20000"/>
                      </a:schemeClr>
                    </a:solidFill>
                  </a:tcPr>
                </a:tc>
                <a:tc>
                  <a:txBody>
                    <a:bodyPr/>
                    <a:lstStyle/>
                    <a:p>
                      <a:pPr algn="ctr" fontAlgn="b"/>
                      <a:r>
                        <a:rPr lang="en-US" sz="2200" b="1" i="1" u="none" strike="noStrike" dirty="0">
                          <a:solidFill>
                            <a:srgbClr val="C00000"/>
                          </a:solidFill>
                          <a:effectLst/>
                          <a:latin typeface="Times New Roman" panose="02020603050405020304" pitchFamily="18" charset="0"/>
                          <a:cs typeface="Times New Roman" panose="02020603050405020304" pitchFamily="18" charset="0"/>
                        </a:rPr>
                        <a:t>1</a:t>
                      </a:r>
                      <a:r>
                        <a:rPr lang="en-US" sz="2200" b="1" i="1" u="none" strike="noStrike" baseline="30000" dirty="0">
                          <a:solidFill>
                            <a:srgbClr val="C00000"/>
                          </a:solidFill>
                          <a:effectLst/>
                          <a:latin typeface="Times New Roman" panose="02020603050405020304" pitchFamily="18" charset="0"/>
                          <a:cs typeface="Times New Roman" panose="02020603050405020304" pitchFamily="18" charset="0"/>
                        </a:rPr>
                        <a:t>st</a:t>
                      </a:r>
                      <a:endParaRPr lang="en-US" sz="2200" b="1" i="1"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gridSpan="2">
                  <a:txBody>
                    <a:bodyPr/>
                    <a:lstStyle/>
                    <a:p>
                      <a:pPr algn="ctr" fontAlgn="b"/>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EU-China Bilateral Political and diplomatic relations</a:t>
                      </a:r>
                    </a:p>
                  </a:txBody>
                  <a:tcPr marL="9525" marR="9525" marT="9525" marB="0" anchor="ctr">
                    <a:solidFill>
                      <a:schemeClr val="accent1">
                        <a:tint val="20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Bilateral Political and diplomatic relations</a:t>
                      </a:r>
                    </a:p>
                  </a:txBody>
                  <a:tcPr marL="9525" marR="9525" marT="9525" marB="0" anchor="ctr">
                    <a:solidFill>
                      <a:schemeClr val="accent1">
                        <a:tint val="20000"/>
                      </a:schemeClr>
                    </a:solidFill>
                  </a:tcPr>
                </a:tc>
                <a:extLst>
                  <a:ext uri="{0D108BD9-81ED-4DB2-BD59-A6C34878D82A}">
                    <a16:rowId xmlns:a16="http://schemas.microsoft.com/office/drawing/2014/main" val="1974202360"/>
                  </a:ext>
                </a:extLst>
              </a:tr>
              <a:tr h="642725">
                <a:tc vMerge="1">
                  <a:txBody>
                    <a:bodyPr/>
                    <a:lstStyle/>
                    <a:p>
                      <a:pPr algn="l" fontAlgn="b"/>
                      <a:r>
                        <a:rPr lang="en-US" sz="2200" b="1" i="1" u="none" strike="noStrike" dirty="0">
                          <a:solidFill>
                            <a:srgbClr val="002060"/>
                          </a:solidFill>
                          <a:effectLst/>
                          <a:latin typeface="Times New Roman" panose="02020603050405020304" pitchFamily="18" charset="0"/>
                          <a:cs typeface="Times New Roman" panose="02020603050405020304" pitchFamily="18" charset="0"/>
                        </a:rPr>
                        <a:t>MFA</a:t>
                      </a:r>
                    </a:p>
                  </a:txBody>
                  <a:tcPr marL="9525" marR="9525" marT="9525" marB="0" anchor="ctr">
                    <a:solidFill>
                      <a:schemeClr val="accent1">
                        <a:tint val="20000"/>
                      </a:schemeClr>
                    </a:solidFill>
                  </a:tcPr>
                </a:tc>
                <a:tc>
                  <a:txBody>
                    <a:bodyPr/>
                    <a:lstStyle/>
                    <a:p>
                      <a:pPr algn="ctr" fontAlgn="b"/>
                      <a:r>
                        <a:rPr lang="en-US" sz="2200" b="1" i="1" u="none" strike="noStrike" dirty="0">
                          <a:solidFill>
                            <a:srgbClr val="C00000"/>
                          </a:solidFill>
                          <a:effectLst/>
                          <a:latin typeface="Times New Roman" panose="02020603050405020304" pitchFamily="18" charset="0"/>
                          <a:cs typeface="Times New Roman" panose="02020603050405020304" pitchFamily="18" charset="0"/>
                        </a:rPr>
                        <a:t>2</a:t>
                      </a:r>
                      <a:r>
                        <a:rPr lang="en-US" sz="2200" b="1" i="1" u="none" strike="noStrike" baseline="30000" dirty="0">
                          <a:solidFill>
                            <a:srgbClr val="C00000"/>
                          </a:solidFill>
                          <a:effectLst/>
                          <a:latin typeface="Times New Roman" panose="02020603050405020304" pitchFamily="18" charset="0"/>
                          <a:cs typeface="Times New Roman" panose="02020603050405020304" pitchFamily="18" charset="0"/>
                        </a:rPr>
                        <a:t>nd</a:t>
                      </a:r>
                      <a:endParaRPr lang="en-US" sz="2200" b="1" i="1"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ctr" fontAlgn="b"/>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Bilateral relations with European state</a:t>
                      </a:r>
                    </a:p>
                  </a:txBody>
                  <a:tcPr marL="9525" marR="9525" marT="9525" marB="0" anchor="ctr">
                    <a:solidFill>
                      <a:schemeClr val="accent1">
                        <a:tint val="20000"/>
                      </a:schemeClr>
                    </a:solidFill>
                  </a:tcPr>
                </a:tc>
                <a:tc>
                  <a:txBody>
                    <a:bodyPr/>
                    <a:lstStyle/>
                    <a:p>
                      <a:pPr algn="ctr" fontAlgn="b"/>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Bilateral economic and trade relations</a:t>
                      </a:r>
                    </a:p>
                  </a:txBody>
                  <a:tcPr marL="9525" marR="9525" marT="9525" marB="0" anchor="ctr">
                    <a:solidFill>
                      <a:schemeClr val="accent1">
                        <a:tint val="20000"/>
                      </a:schemeClr>
                    </a:solidFill>
                  </a:tcPr>
                </a:tc>
                <a:extLst>
                  <a:ext uri="{0D108BD9-81ED-4DB2-BD59-A6C34878D82A}">
                    <a16:rowId xmlns:a16="http://schemas.microsoft.com/office/drawing/2014/main" val="702359937"/>
                  </a:ext>
                </a:extLst>
              </a:tr>
              <a:tr h="642725">
                <a:tc vMerge="1">
                  <a:txBody>
                    <a:bodyPr/>
                    <a:lstStyle/>
                    <a:p>
                      <a:pPr algn="l" fontAlgn="b"/>
                      <a:endParaRPr lang="en-US" sz="2200" b="1" i="1"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200" b="1" i="1" u="none" strike="noStrike" dirty="0">
                          <a:solidFill>
                            <a:srgbClr val="C00000"/>
                          </a:solidFill>
                          <a:effectLst/>
                          <a:latin typeface="Times New Roman" panose="02020603050405020304" pitchFamily="18" charset="0"/>
                          <a:cs typeface="Times New Roman" panose="02020603050405020304" pitchFamily="18" charset="0"/>
                        </a:rPr>
                        <a:t>3</a:t>
                      </a:r>
                      <a:r>
                        <a:rPr lang="en-US" sz="2200" b="1" i="1" u="none" strike="noStrike" baseline="30000" dirty="0">
                          <a:solidFill>
                            <a:srgbClr val="C00000"/>
                          </a:solidFill>
                          <a:effectLst/>
                          <a:latin typeface="Times New Roman" panose="02020603050405020304" pitchFamily="18" charset="0"/>
                          <a:cs typeface="Times New Roman" panose="02020603050405020304" pitchFamily="18" charset="0"/>
                        </a:rPr>
                        <a:t>rd</a:t>
                      </a:r>
                      <a:endParaRPr lang="en-US" sz="2200" b="1" i="1"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China's reaction of Covid-19</a:t>
                      </a:r>
                    </a:p>
                  </a:txBody>
                  <a:tcPr marL="9525" marR="9525" marT="9525" marB="0" anchor="ctr">
                    <a:solidFill>
                      <a:schemeClr val="accent1">
                        <a:tint val="20000"/>
                      </a:schemeClr>
                    </a:solidFill>
                  </a:tcPr>
                </a:tc>
                <a:tc>
                  <a:txBody>
                    <a:bodyPr/>
                    <a:lstStyle/>
                    <a:p>
                      <a:pPr algn="ctr" fontAlgn="b"/>
                      <a:r>
                        <a:rPr lang="en-US" sz="20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a:t>
                      </a:r>
                    </a:p>
                  </a:txBody>
                  <a:tcPr marL="9525" marR="9525" marT="9525" marB="0" anchor="ctr">
                    <a:solidFill>
                      <a:schemeClr val="accent1">
                        <a:tint val="20000"/>
                      </a:schemeClr>
                    </a:solidFill>
                  </a:tcPr>
                </a:tc>
                <a:extLst>
                  <a:ext uri="{0D108BD9-81ED-4DB2-BD59-A6C34878D82A}">
                    <a16:rowId xmlns:a16="http://schemas.microsoft.com/office/drawing/2014/main" val="1509789787"/>
                  </a:ext>
                </a:extLst>
              </a:tr>
            </a:tbl>
          </a:graphicData>
        </a:graphic>
      </p:graphicFrame>
    </p:spTree>
    <p:extLst>
      <p:ext uri="{BB962C8B-B14F-4D97-AF65-F5344CB8AC3E}">
        <p14:creationId xmlns:p14="http://schemas.microsoft.com/office/powerpoint/2010/main" val="105472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C769A-941D-4847-8627-B9C09961CE5D}"/>
              </a:ext>
            </a:extLst>
          </p:cNvPr>
          <p:cNvSpPr>
            <a:spLocks noGrp="1"/>
          </p:cNvSpPr>
          <p:nvPr>
            <p:ph type="title"/>
          </p:nvPr>
        </p:nvSpPr>
        <p:spPr>
          <a:xfrm>
            <a:off x="125896" y="522424"/>
            <a:ext cx="9018104" cy="723280"/>
          </a:xfrm>
        </p:spPr>
        <p:txBody>
          <a:bodyPr>
            <a:normAutofit fontScale="90000"/>
          </a:bodyPr>
          <a:lstStyle/>
          <a:p>
            <a:pPr algn="ctr"/>
            <a:r>
              <a:rPr lang="en-MY" sz="4200" b="1" dirty="0">
                <a:solidFill>
                  <a:srgbClr val="002060"/>
                </a:solidFill>
                <a:latin typeface="Times New Roman" panose="02020603050405020304" pitchFamily="18" charset="0"/>
                <a:cs typeface="Times New Roman" panose="02020603050405020304" pitchFamily="18" charset="0"/>
              </a:rPr>
              <a:t>8. Evaluation of EU </a:t>
            </a:r>
            <a:br>
              <a:rPr lang="en-MY" sz="4200" b="1" dirty="0">
                <a:solidFill>
                  <a:srgbClr val="002060"/>
                </a:solidFill>
                <a:latin typeface="Times New Roman" panose="02020603050405020304" pitchFamily="18" charset="0"/>
                <a:cs typeface="Times New Roman" panose="02020603050405020304" pitchFamily="18" charset="0"/>
              </a:rPr>
            </a:br>
            <a:r>
              <a:rPr lang="en-US" sz="3600" b="1" dirty="0">
                <a:solidFill>
                  <a:srgbClr val="002060"/>
                </a:solidFill>
                <a:latin typeface="Times New Roman" panose="02020603050405020304" pitchFamily="18" charset="0"/>
                <a:cs typeface="Times New Roman" panose="02020603050405020304" pitchFamily="18" charset="0"/>
              </a:rPr>
              <a:t>(Major/2</a:t>
            </a:r>
            <a:r>
              <a:rPr lang="en-US" sz="3600" b="1" baseline="30000" dirty="0">
                <a:solidFill>
                  <a:srgbClr val="002060"/>
                </a:solidFill>
                <a:latin typeface="Times New Roman" panose="02020603050405020304" pitchFamily="18" charset="0"/>
                <a:cs typeface="Times New Roman" panose="02020603050405020304" pitchFamily="18" charset="0"/>
              </a:rPr>
              <a:t>nd</a:t>
            </a:r>
            <a:r>
              <a:rPr lang="en-US" sz="3600" b="1" dirty="0">
                <a:solidFill>
                  <a:srgbClr val="002060"/>
                </a:solidFill>
                <a:latin typeface="Times New Roman" panose="02020603050405020304" pitchFamily="18" charset="0"/>
                <a:cs typeface="Times New Roman" panose="02020603050405020304" pitchFamily="18" charset="0"/>
              </a:rPr>
              <a:t>, n= 285)</a:t>
            </a:r>
            <a:endParaRPr lang="en-US" sz="4200" b="1" dirty="0">
              <a:solidFill>
                <a:srgbClr val="002060"/>
              </a:solidFill>
            </a:endParaRPr>
          </a:p>
        </p:txBody>
      </p:sp>
      <p:graphicFrame>
        <p:nvGraphicFramePr>
          <p:cNvPr id="8" name="Content Placeholder 9">
            <a:extLst>
              <a:ext uri="{FF2B5EF4-FFF2-40B4-BE49-F238E27FC236}">
                <a16:creationId xmlns:a16="http://schemas.microsoft.com/office/drawing/2014/main" id="{897884A6-5103-3432-55BC-865FD600A4BE}"/>
              </a:ext>
            </a:extLst>
          </p:cNvPr>
          <p:cNvGraphicFramePr>
            <a:graphicFrameLocks noGrp="1"/>
          </p:cNvGraphicFramePr>
          <p:nvPr>
            <p:ph idx="1"/>
            <p:extLst>
              <p:ext uri="{D42A27DB-BD31-4B8C-83A1-F6EECF244321}">
                <p14:modId xmlns:p14="http://schemas.microsoft.com/office/powerpoint/2010/main" val="1527439418"/>
              </p:ext>
            </p:extLst>
          </p:nvPr>
        </p:nvGraphicFramePr>
        <p:xfrm>
          <a:off x="271568" y="1420208"/>
          <a:ext cx="8600864" cy="51071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8464615"/>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0" y="821532"/>
            <a:ext cx="9144000" cy="977486"/>
          </a:xfrm>
        </p:spPr>
        <p:txBody>
          <a:bodyPr>
            <a:noAutofit/>
          </a:bodyPr>
          <a:lstStyle/>
          <a:p>
            <a:pPr algn="ctr"/>
            <a:r>
              <a:rPr lang="en-MY" sz="3500" b="1" dirty="0">
                <a:solidFill>
                  <a:srgbClr val="0070C0"/>
                </a:solidFill>
                <a:latin typeface="Times New Roman" panose="02020603050405020304" pitchFamily="18" charset="0"/>
                <a:cs typeface="Times New Roman" panose="02020603050405020304" pitchFamily="18" charset="0"/>
              </a:rPr>
              <a:t>Evaluation of EU action (Main/2</a:t>
            </a:r>
            <a:r>
              <a:rPr lang="en-MY" sz="3500" b="1" baseline="30000" dirty="0">
                <a:solidFill>
                  <a:srgbClr val="0070C0"/>
                </a:solidFill>
                <a:latin typeface="Times New Roman" panose="02020603050405020304" pitchFamily="18" charset="0"/>
                <a:cs typeface="Times New Roman" panose="02020603050405020304" pitchFamily="18" charset="0"/>
              </a:rPr>
              <a:t>nd</a:t>
            </a:r>
            <a:r>
              <a:rPr lang="en-MY" sz="3500" b="1" dirty="0">
                <a:solidFill>
                  <a:srgbClr val="0070C0"/>
                </a:solidFill>
                <a:latin typeface="Times New Roman" panose="02020603050405020304" pitchFamily="18" charset="0"/>
                <a:cs typeface="Times New Roman" panose="02020603050405020304" pitchFamily="18" charset="0"/>
              </a:rPr>
              <a:t> focus)</a:t>
            </a:r>
            <a:endParaRPr lang="zh-HK" altLang="en-US" sz="35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6" name="Content Placeholder 3">
            <a:extLst>
              <a:ext uri="{FF2B5EF4-FFF2-40B4-BE49-F238E27FC236}">
                <a16:creationId xmlns:a16="http://schemas.microsoft.com/office/drawing/2014/main" id="{BCC62C3C-6A94-4146-A2A4-F80B8019F005}"/>
              </a:ext>
            </a:extLst>
          </p:cNvPr>
          <p:cNvGraphicFramePr>
            <a:graphicFrameLocks noGrp="1"/>
          </p:cNvGraphicFramePr>
          <p:nvPr>
            <p:ph idx="1"/>
            <p:extLst>
              <p:ext uri="{D42A27DB-BD31-4B8C-83A1-F6EECF244321}">
                <p14:modId xmlns:p14="http://schemas.microsoft.com/office/powerpoint/2010/main" val="3277507854"/>
              </p:ext>
            </p:extLst>
          </p:nvPr>
        </p:nvGraphicFramePr>
        <p:xfrm>
          <a:off x="450166" y="1799017"/>
          <a:ext cx="8412480" cy="4016469"/>
        </p:xfrm>
        <a:graphic>
          <a:graphicData uri="http://schemas.openxmlformats.org/drawingml/2006/table">
            <a:tbl>
              <a:tblPr>
                <a:tableStyleId>{5C22544A-7EE6-4342-B048-85BDC9FD1C3A}</a:tableStyleId>
              </a:tblPr>
              <a:tblGrid>
                <a:gridCol w="916146">
                  <a:extLst>
                    <a:ext uri="{9D8B030D-6E8A-4147-A177-3AD203B41FA5}">
                      <a16:colId xmlns:a16="http://schemas.microsoft.com/office/drawing/2014/main" val="592977212"/>
                    </a:ext>
                  </a:extLst>
                </a:gridCol>
                <a:gridCol w="1377559">
                  <a:extLst>
                    <a:ext uri="{9D8B030D-6E8A-4147-A177-3AD203B41FA5}">
                      <a16:colId xmlns:a16="http://schemas.microsoft.com/office/drawing/2014/main" val="3361539761"/>
                    </a:ext>
                  </a:extLst>
                </a:gridCol>
                <a:gridCol w="3741335">
                  <a:extLst>
                    <a:ext uri="{9D8B030D-6E8A-4147-A177-3AD203B41FA5}">
                      <a16:colId xmlns:a16="http://schemas.microsoft.com/office/drawing/2014/main" val="1533911649"/>
                    </a:ext>
                  </a:extLst>
                </a:gridCol>
                <a:gridCol w="2377440">
                  <a:extLst>
                    <a:ext uri="{9D8B030D-6E8A-4147-A177-3AD203B41FA5}">
                      <a16:colId xmlns:a16="http://schemas.microsoft.com/office/drawing/2014/main" val="2570623223"/>
                    </a:ext>
                  </a:extLst>
                </a:gridCol>
              </a:tblGrid>
              <a:tr h="690965">
                <a:tc>
                  <a:txBody>
                    <a:bodyPr/>
                    <a:lstStyle/>
                    <a:p>
                      <a:pPr algn="l" fontAlgn="b"/>
                      <a:r>
                        <a:rPr lang="en-US" sz="2200" u="none" strike="noStrike" dirty="0">
                          <a:solidFill>
                            <a:srgbClr val="002060"/>
                          </a:solidFill>
                          <a:effectLst/>
                          <a:latin typeface="Times New Roman" panose="02020603050405020304" pitchFamily="18" charset="0"/>
                          <a:cs typeface="Times New Roman" panose="02020603050405020304" pitchFamily="18" charset="0"/>
                        </a:rPr>
                        <a:t> </a:t>
                      </a:r>
                      <a:endParaRPr lang="en-US" sz="2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tint val="20000"/>
                      </a:schemeClr>
                    </a:solidFill>
                  </a:tcPr>
                </a:tc>
                <a:tc>
                  <a:txBody>
                    <a:bodyPr/>
                    <a:lstStyle/>
                    <a:p>
                      <a:pPr algn="l" fontAlgn="b"/>
                      <a:endParaRPr lang="en-US" sz="2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1">
                        <a:tint val="20000"/>
                      </a:schemeClr>
                    </a:solidFill>
                  </a:tcPr>
                </a:tc>
                <a:tc>
                  <a:txBody>
                    <a:bodyPr/>
                    <a:lstStyle/>
                    <a:p>
                      <a:pPr algn="ctr" fontAlgn="b"/>
                      <a:r>
                        <a:rPr lang="en-US" sz="2200" b="1" i="0" u="none" strike="noStrike" dirty="0">
                          <a:solidFill>
                            <a:srgbClr val="00B050"/>
                          </a:solidFill>
                          <a:effectLst/>
                          <a:latin typeface="Times New Roman" panose="02020603050405020304" pitchFamily="18" charset="0"/>
                          <a:cs typeface="Times New Roman" panose="02020603050405020304" pitchFamily="18" charset="0"/>
                        </a:rPr>
                        <a:t>Leading +</a:t>
                      </a:r>
                      <a:r>
                        <a:rPr lang="en-US" sz="2200" b="1" i="0" u="none" strike="noStrike" dirty="0" err="1">
                          <a:solidFill>
                            <a:srgbClr val="00B050"/>
                          </a:solidFill>
                          <a:effectLst/>
                          <a:latin typeface="Times New Roman" panose="02020603050405020304" pitchFamily="18" charset="0"/>
                          <a:cs typeface="Times New Roman" panose="02020603050405020304" pitchFamily="18" charset="0"/>
                        </a:rPr>
                        <a:t>ve</a:t>
                      </a:r>
                      <a:r>
                        <a:rPr lang="en-US" sz="2200" b="1" i="0" u="none" strike="noStrike" dirty="0">
                          <a:solidFill>
                            <a:srgbClr val="00B050"/>
                          </a:solidFill>
                          <a:effectLst/>
                          <a:latin typeface="Times New Roman" panose="02020603050405020304" pitchFamily="18" charset="0"/>
                          <a:cs typeface="Times New Roman" panose="02020603050405020304" pitchFamily="18" charset="0"/>
                        </a:rPr>
                        <a:t> Story</a:t>
                      </a:r>
                    </a:p>
                  </a:txBody>
                  <a:tcPr marL="9525" marR="9525" marT="9525" marB="0" anchor="ctr">
                    <a:solidFill>
                      <a:schemeClr val="accent1">
                        <a:tint val="20000"/>
                      </a:schemeClr>
                    </a:solidFill>
                  </a:tcPr>
                </a:tc>
                <a:tc>
                  <a:txBody>
                    <a:bodyPr/>
                    <a:lstStyle/>
                    <a:p>
                      <a:pPr algn="ctr" fontAlgn="b"/>
                      <a:r>
                        <a:rPr lang="en-US" sz="2200" b="1" i="0" u="none" strike="noStrike" dirty="0">
                          <a:solidFill>
                            <a:srgbClr val="FF0000"/>
                          </a:solidFill>
                          <a:effectLst/>
                          <a:latin typeface="Times New Roman" panose="02020603050405020304" pitchFamily="18" charset="0"/>
                          <a:cs typeface="Times New Roman" panose="02020603050405020304" pitchFamily="18" charset="0"/>
                        </a:rPr>
                        <a:t>Leading -</a:t>
                      </a:r>
                      <a:r>
                        <a:rPr lang="en-US" sz="2200" b="1" i="0" u="none" strike="noStrike" dirty="0" err="1">
                          <a:solidFill>
                            <a:srgbClr val="FF0000"/>
                          </a:solidFill>
                          <a:effectLst/>
                          <a:latin typeface="Times New Roman" panose="02020603050405020304" pitchFamily="18" charset="0"/>
                          <a:cs typeface="Times New Roman" panose="02020603050405020304" pitchFamily="18" charset="0"/>
                        </a:rPr>
                        <a:t>ve</a:t>
                      </a:r>
                      <a:r>
                        <a:rPr lang="en-US" sz="2200" b="1" i="0" u="none" strike="noStrike" dirty="0">
                          <a:solidFill>
                            <a:srgbClr val="FF0000"/>
                          </a:solidFill>
                          <a:effectLst/>
                          <a:latin typeface="Times New Roman" panose="02020603050405020304" pitchFamily="18" charset="0"/>
                          <a:cs typeface="Times New Roman" panose="02020603050405020304" pitchFamily="18" charset="0"/>
                        </a:rPr>
                        <a:t> Story</a:t>
                      </a:r>
                    </a:p>
                  </a:txBody>
                  <a:tcPr marL="9525" marR="9525" marT="9525" marB="0" anchor="ctr">
                    <a:solidFill>
                      <a:schemeClr val="accent1">
                        <a:tint val="20000"/>
                      </a:schemeClr>
                    </a:solidFill>
                  </a:tcPr>
                </a:tc>
                <a:extLst>
                  <a:ext uri="{0D108BD9-81ED-4DB2-BD59-A6C34878D82A}">
                    <a16:rowId xmlns:a16="http://schemas.microsoft.com/office/drawing/2014/main" val="40725427"/>
                  </a:ext>
                </a:extLst>
              </a:tr>
              <a:tr h="842525">
                <a:tc rowSpan="2">
                  <a:txBody>
                    <a:bodyPr/>
                    <a:lstStyle/>
                    <a:p>
                      <a:pPr algn="l"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EUD</a:t>
                      </a:r>
                    </a:p>
                  </a:txBody>
                  <a:tcPr marL="9525" marR="9525" marT="9525" marB="0" anchor="ctr">
                    <a:solidFill>
                      <a:schemeClr val="accent1">
                        <a:tint val="20000"/>
                      </a:schemeClr>
                    </a:solidFill>
                  </a:tcPr>
                </a:tc>
                <a:tc>
                  <a:txBody>
                    <a:bodyPr/>
                    <a:lstStyle/>
                    <a:p>
                      <a:pPr algn="l"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2020</a:t>
                      </a:r>
                    </a:p>
                  </a:txBody>
                  <a:tcPr marL="9525" marR="9525" marT="9525" marB="0" anchor="ctr">
                    <a:solidFill>
                      <a:schemeClr val="accent1">
                        <a:tint val="20000"/>
                      </a:schemeClr>
                    </a:solidFill>
                  </a:tcPr>
                </a:tc>
                <a:tc>
                  <a:txBody>
                    <a:bodyPr/>
                    <a:lstStyle/>
                    <a:p>
                      <a:pPr marL="0" algn="ctr" defTabSz="914400" rtl="0" eaLnBrk="1" fontAlgn="b" latinLnBrk="0" hangingPunct="1"/>
                      <a:r>
                        <a:rPr lang="en-US" sz="2200" b="1" i="0" u="none" strike="noStrike" kern="1200" dirty="0">
                          <a:solidFill>
                            <a:srgbClr val="00B050"/>
                          </a:solidFill>
                          <a:effectLst/>
                          <a:latin typeface="Times New Roman" panose="02020603050405020304" pitchFamily="18" charset="0"/>
                          <a:ea typeface="+mn-ea"/>
                          <a:cs typeface="Times New Roman" panose="02020603050405020304" pitchFamily="18" charset="0"/>
                        </a:rPr>
                        <a:t>EU's reaction of Covid-19</a:t>
                      </a:r>
                    </a:p>
                  </a:txBody>
                  <a:tcPr marL="9525" marR="9525" marT="9525" marB="0" anchor="ctr">
                    <a:solidFill>
                      <a:schemeClr val="accent1">
                        <a:tint val="2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200" b="1" i="0" u="none" strike="noStrike" kern="1200" dirty="0">
                          <a:solidFill>
                            <a:srgbClr val="FF0000"/>
                          </a:solidFill>
                          <a:effectLst/>
                          <a:latin typeface="Times New Roman" panose="02020603050405020304" pitchFamily="18" charset="0"/>
                          <a:ea typeface="+mn-ea"/>
                          <a:cs typeface="Times New Roman" panose="02020603050405020304" pitchFamily="18" charset="0"/>
                        </a:rPr>
                        <a:t>EU solidarity challenged</a:t>
                      </a:r>
                    </a:p>
                  </a:txBody>
                  <a:tcPr marL="9525" marR="9525" marT="9525" marB="0" anchor="ctr">
                    <a:solidFill>
                      <a:schemeClr val="accent1">
                        <a:tint val="20000"/>
                      </a:schemeClr>
                    </a:solidFill>
                  </a:tcPr>
                </a:tc>
                <a:extLst>
                  <a:ext uri="{0D108BD9-81ED-4DB2-BD59-A6C34878D82A}">
                    <a16:rowId xmlns:a16="http://schemas.microsoft.com/office/drawing/2014/main" val="2005773104"/>
                  </a:ext>
                </a:extLst>
              </a:tr>
              <a:tr h="842525">
                <a:tc vMerge="1">
                  <a:txBody>
                    <a:bodyPr/>
                    <a:lstStyle/>
                    <a:p>
                      <a:pPr algn="l" fontAlgn="b"/>
                      <a:endParaRPr lang="en-US" sz="20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l"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2021</a:t>
                      </a:r>
                    </a:p>
                  </a:txBody>
                  <a:tcPr marL="9525" marR="9525" marT="9525" marB="0" anchor="ctr">
                    <a:solidFill>
                      <a:schemeClr val="accent1">
                        <a:tint val="20000"/>
                      </a:schemeClr>
                    </a:solidFill>
                  </a:tcPr>
                </a:tc>
                <a:tc>
                  <a:txBody>
                    <a:bodyPr/>
                    <a:lstStyle/>
                    <a:p>
                      <a:pPr algn="ctr" fontAlgn="b"/>
                      <a:r>
                        <a:rPr lang="en-US" sz="2200" b="1" i="0" u="none" strike="noStrike" kern="1200" dirty="0">
                          <a:solidFill>
                            <a:srgbClr val="00B050"/>
                          </a:solidFill>
                          <a:effectLst/>
                          <a:latin typeface="Times New Roman" panose="02020603050405020304" pitchFamily="18" charset="0"/>
                          <a:ea typeface="+mn-ea"/>
                          <a:cs typeface="Times New Roman" panose="02020603050405020304" pitchFamily="18" charset="0"/>
                        </a:rPr>
                        <a:t>EU promotes rights for LGBTI</a:t>
                      </a:r>
                    </a:p>
                  </a:txBody>
                  <a:tcPr marL="9525" marR="9525" marT="9525" marB="0" anchor="ctr">
                    <a:solidFill>
                      <a:schemeClr val="accent1">
                        <a:tint val="20000"/>
                      </a:schemeClr>
                    </a:solidFill>
                  </a:tcPr>
                </a:tc>
                <a:tc row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200" b="1" i="0" u="none" strike="noStrike" kern="1200" noProof="0" dirty="0">
                          <a:solidFill>
                            <a:srgbClr val="FF0000"/>
                          </a:solidFill>
                          <a:effectLst/>
                          <a:latin typeface="Times New Roman" panose="02020603050405020304" pitchFamily="18" charset="0"/>
                          <a:ea typeface="+mn-ea"/>
                          <a:cs typeface="Times New Roman" panose="02020603050405020304" pitchFamily="18" charset="0"/>
                        </a:rPr>
                        <a:t>-</a:t>
                      </a:r>
                    </a:p>
                  </a:txBody>
                  <a:tcPr marL="9525" marR="9525" marT="9525" marB="0" anchor="ctr">
                    <a:solidFill>
                      <a:schemeClr val="accent1">
                        <a:tint val="20000"/>
                      </a:schemeClr>
                    </a:solidFill>
                  </a:tcPr>
                </a:tc>
                <a:extLst>
                  <a:ext uri="{0D108BD9-81ED-4DB2-BD59-A6C34878D82A}">
                    <a16:rowId xmlns:a16="http://schemas.microsoft.com/office/drawing/2014/main" val="1033265859"/>
                  </a:ext>
                </a:extLst>
              </a:tr>
              <a:tr h="876076">
                <a:tc rowSpan="2">
                  <a:txBody>
                    <a:bodyPr/>
                    <a:lstStyle/>
                    <a:p>
                      <a:pPr algn="l"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MFA</a:t>
                      </a:r>
                    </a:p>
                  </a:txBody>
                  <a:tcPr marL="9525" marR="9525" marT="9525" marB="0" anchor="ctr">
                    <a:solidFill>
                      <a:schemeClr val="accent1">
                        <a:tint val="20000"/>
                      </a:schemeClr>
                    </a:solidFill>
                  </a:tcPr>
                </a:tc>
                <a:tc>
                  <a:txBody>
                    <a:bodyPr/>
                    <a:lstStyle/>
                    <a:p>
                      <a:pPr algn="l"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2020</a:t>
                      </a:r>
                    </a:p>
                  </a:txBody>
                  <a:tcPr marL="9525" marR="9525" marT="9525" marB="0" anchor="ctr">
                    <a:solidFill>
                      <a:schemeClr val="accent1">
                        <a:tint val="20000"/>
                      </a:schemeClr>
                    </a:solidFill>
                  </a:tcPr>
                </a:tc>
                <a:tc>
                  <a:txBody>
                    <a:bodyPr/>
                    <a:lstStyle/>
                    <a:p>
                      <a:pPr algn="ctr" fontAlgn="b"/>
                      <a:r>
                        <a:rPr lang="en-US" sz="2200" b="1" i="0" u="none" strike="noStrike" kern="1200" dirty="0">
                          <a:solidFill>
                            <a:srgbClr val="00B050"/>
                          </a:solidFill>
                          <a:effectLst/>
                          <a:latin typeface="Times New Roman" panose="02020603050405020304" pitchFamily="18" charset="0"/>
                          <a:ea typeface="+mn-ea"/>
                          <a:cs typeface="Times New Roman" panose="02020603050405020304" pitchFamily="18" charset="0"/>
                        </a:rPr>
                        <a:t>Bilateral diplomatic and political relations</a:t>
                      </a:r>
                    </a:p>
                  </a:txBody>
                  <a:tcPr marL="9525" marR="9525" marT="9525" marB="0" anchor="ctr">
                    <a:solidFill>
                      <a:schemeClr val="accent1">
                        <a:tint val="20000"/>
                      </a:schemeClr>
                    </a:solidFill>
                  </a:tcP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txBody>
                  <a:tcPr marL="9525" marR="9525" marT="9525" marB="0" anchor="ctr">
                    <a:solidFill>
                      <a:schemeClr val="accent1">
                        <a:tint val="20000"/>
                      </a:schemeClr>
                    </a:solidFill>
                  </a:tcPr>
                </a:tc>
                <a:extLst>
                  <a:ext uri="{0D108BD9-81ED-4DB2-BD59-A6C34878D82A}">
                    <a16:rowId xmlns:a16="http://schemas.microsoft.com/office/drawing/2014/main" val="1618941625"/>
                  </a:ext>
                </a:extLst>
              </a:tr>
              <a:tr h="764378">
                <a:tc vMerge="1">
                  <a:txBody>
                    <a:bodyPr/>
                    <a:lstStyle/>
                    <a:p>
                      <a:pPr algn="l" fontAlgn="b"/>
                      <a:endParaRPr lang="en-US" sz="20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l" fontAlgn="b"/>
                      <a:r>
                        <a:rPr lang="en-US" sz="2200" b="1" i="0" u="none" strike="noStrike" dirty="0">
                          <a:solidFill>
                            <a:srgbClr val="002060"/>
                          </a:solidFill>
                          <a:effectLst/>
                          <a:latin typeface="Times New Roman" panose="02020603050405020304" pitchFamily="18" charset="0"/>
                          <a:cs typeface="Times New Roman" panose="02020603050405020304" pitchFamily="18" charset="0"/>
                        </a:rPr>
                        <a:t>2021</a:t>
                      </a:r>
                    </a:p>
                  </a:txBody>
                  <a:tcPr marL="9525" marR="9525" marT="9525" marB="0" anchor="ctr">
                    <a:solidFill>
                      <a:schemeClr val="accent1">
                        <a:tint val="20000"/>
                      </a:schemeClr>
                    </a:solidFill>
                  </a:tcPr>
                </a:tc>
                <a:tc>
                  <a:txBody>
                    <a:bodyPr/>
                    <a:lstStyle/>
                    <a:p>
                      <a:pPr algn="ctr" fontAlgn="b"/>
                      <a:r>
                        <a:rPr lang="en-US" sz="2200" b="1" i="0" u="none" strike="noStrike" kern="1200" dirty="0">
                          <a:solidFill>
                            <a:srgbClr val="00B050"/>
                          </a:solidFill>
                          <a:effectLst/>
                          <a:latin typeface="Times New Roman" panose="02020603050405020304" pitchFamily="18" charset="0"/>
                          <a:ea typeface="+mn-ea"/>
                          <a:cs typeface="Times New Roman" panose="02020603050405020304" pitchFamily="18" charset="0"/>
                        </a:rPr>
                        <a:t>Bilateral cooperation</a:t>
                      </a:r>
                      <a:endParaRPr lang="en-US" sz="2200" b="0"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Covid vaccine problems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&amp; economic downturn</a:t>
                      </a:r>
                    </a:p>
                  </a:txBody>
                  <a:tcPr marL="9525" marR="9525" marT="9525" marB="0" anchor="ctr">
                    <a:solidFill>
                      <a:schemeClr val="accent1">
                        <a:tint val="20000"/>
                      </a:schemeClr>
                    </a:solidFill>
                  </a:tcPr>
                </a:tc>
                <a:extLst>
                  <a:ext uri="{0D108BD9-81ED-4DB2-BD59-A6C34878D82A}">
                    <a16:rowId xmlns:a16="http://schemas.microsoft.com/office/drawing/2014/main" val="702359937"/>
                  </a:ext>
                </a:extLst>
              </a:tr>
            </a:tbl>
          </a:graphicData>
        </a:graphic>
      </p:graphicFrame>
    </p:spTree>
    <p:extLst>
      <p:ext uri="{BB962C8B-B14F-4D97-AF65-F5344CB8AC3E}">
        <p14:creationId xmlns:p14="http://schemas.microsoft.com/office/powerpoint/2010/main" val="168851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106017" y="765034"/>
            <a:ext cx="8931964" cy="695925"/>
          </a:xfrm>
        </p:spPr>
        <p:txBody>
          <a:bodyPr>
            <a:noAutofit/>
          </a:bodyPr>
          <a:lstStyle/>
          <a:p>
            <a:pPr algn="ctr"/>
            <a:r>
              <a:rPr lang="en-MY" sz="3800" b="1" dirty="0">
                <a:solidFill>
                  <a:srgbClr val="0070C0"/>
                </a:solidFill>
                <a:latin typeface="Times New Roman" panose="02020603050405020304" pitchFamily="18" charset="0"/>
                <a:cs typeface="Times New Roman" panose="02020603050405020304" pitchFamily="18" charset="0"/>
              </a:rPr>
              <a:t>Most popular posts of </a:t>
            </a:r>
            <a:r>
              <a:rPr lang="en-MY" sz="3800" b="1" u="sng" dirty="0">
                <a:solidFill>
                  <a:srgbClr val="0070C0"/>
                </a:solidFill>
                <a:latin typeface="Times New Roman" panose="02020603050405020304" pitchFamily="18" charset="0"/>
                <a:cs typeface="Times New Roman" panose="02020603050405020304" pitchFamily="18" charset="0"/>
              </a:rPr>
              <a:t>intra-EU</a:t>
            </a:r>
            <a:r>
              <a:rPr lang="en-MY" sz="3800" b="1" dirty="0">
                <a:solidFill>
                  <a:srgbClr val="0070C0"/>
                </a:solidFill>
                <a:latin typeface="Times New Roman" panose="02020603050405020304" pitchFamily="18" charset="0"/>
                <a:cs typeface="Times New Roman" panose="02020603050405020304" pitchFamily="18" charset="0"/>
              </a:rPr>
              <a:t> story</a:t>
            </a:r>
            <a:endParaRPr lang="zh-HK" altLang="en-US" sz="38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6" name="Content Placeholder 3">
            <a:extLst>
              <a:ext uri="{FF2B5EF4-FFF2-40B4-BE49-F238E27FC236}">
                <a16:creationId xmlns:a16="http://schemas.microsoft.com/office/drawing/2014/main" id="{BCC62C3C-6A94-4146-A2A4-F80B8019F005}"/>
              </a:ext>
            </a:extLst>
          </p:cNvPr>
          <p:cNvGraphicFramePr>
            <a:graphicFrameLocks noGrp="1"/>
          </p:cNvGraphicFramePr>
          <p:nvPr>
            <p:ph idx="1"/>
            <p:extLst>
              <p:ext uri="{D42A27DB-BD31-4B8C-83A1-F6EECF244321}">
                <p14:modId xmlns:p14="http://schemas.microsoft.com/office/powerpoint/2010/main" val="3809279465"/>
              </p:ext>
            </p:extLst>
          </p:nvPr>
        </p:nvGraphicFramePr>
        <p:xfrm>
          <a:off x="549566" y="1556713"/>
          <a:ext cx="8388627" cy="4148117"/>
        </p:xfrm>
        <a:graphic>
          <a:graphicData uri="http://schemas.openxmlformats.org/drawingml/2006/table">
            <a:tbl>
              <a:tblPr>
                <a:tableStyleId>{7DF18680-E054-41AD-8BC1-D1AEF772440D}</a:tableStyleId>
              </a:tblPr>
              <a:tblGrid>
                <a:gridCol w="1092149">
                  <a:extLst>
                    <a:ext uri="{9D8B030D-6E8A-4147-A177-3AD203B41FA5}">
                      <a16:colId xmlns:a16="http://schemas.microsoft.com/office/drawing/2014/main" val="592977212"/>
                    </a:ext>
                  </a:extLst>
                </a:gridCol>
                <a:gridCol w="1092149">
                  <a:extLst>
                    <a:ext uri="{9D8B030D-6E8A-4147-A177-3AD203B41FA5}">
                      <a16:colId xmlns:a16="http://schemas.microsoft.com/office/drawing/2014/main" val="303804511"/>
                    </a:ext>
                  </a:extLst>
                </a:gridCol>
                <a:gridCol w="2079727">
                  <a:extLst>
                    <a:ext uri="{9D8B030D-6E8A-4147-A177-3AD203B41FA5}">
                      <a16:colId xmlns:a16="http://schemas.microsoft.com/office/drawing/2014/main" val="1533911649"/>
                    </a:ext>
                  </a:extLst>
                </a:gridCol>
                <a:gridCol w="2044011">
                  <a:extLst>
                    <a:ext uri="{9D8B030D-6E8A-4147-A177-3AD203B41FA5}">
                      <a16:colId xmlns:a16="http://schemas.microsoft.com/office/drawing/2014/main" val="2570623223"/>
                    </a:ext>
                  </a:extLst>
                </a:gridCol>
                <a:gridCol w="2080591">
                  <a:extLst>
                    <a:ext uri="{9D8B030D-6E8A-4147-A177-3AD203B41FA5}">
                      <a16:colId xmlns:a16="http://schemas.microsoft.com/office/drawing/2014/main" val="708672047"/>
                    </a:ext>
                  </a:extLst>
                </a:gridCol>
              </a:tblGrid>
              <a:tr h="746395">
                <a:tc>
                  <a:txBody>
                    <a:bodyPr/>
                    <a:lstStyle/>
                    <a:p>
                      <a:pPr algn="l" fontAlgn="b"/>
                      <a:r>
                        <a:rPr lang="en-US" sz="2200" u="none" strike="noStrike" dirty="0">
                          <a:solidFill>
                            <a:srgbClr val="0070C0"/>
                          </a:solidFill>
                          <a:effectLst/>
                          <a:latin typeface="Times New Roman" panose="02020603050405020304" pitchFamily="18" charset="0"/>
                          <a:cs typeface="Times New Roman" panose="02020603050405020304" pitchFamily="18" charset="0"/>
                        </a:rPr>
                        <a:t> </a:t>
                      </a:r>
                      <a:endParaRPr lang="en-US" sz="22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endParaRPr lang="en-US" sz="22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Most liked</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Most commented</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Most shared</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725427"/>
                  </a:ext>
                </a:extLst>
              </a:tr>
              <a:tr h="890449">
                <a:tc rowSpan="2">
                  <a:txBody>
                    <a:bodyPr/>
                    <a:lstStyle/>
                    <a:p>
                      <a:pPr algn="l"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EUD</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2020</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000" b="0" i="0" u="none" strike="noStrike" dirty="0">
                          <a:solidFill>
                            <a:srgbClr val="0070C0"/>
                          </a:solidFill>
                          <a:effectLst/>
                          <a:latin typeface="Times New Roman" panose="02020603050405020304" pitchFamily="18" charset="0"/>
                          <a:cs typeface="Times New Roman" panose="02020603050405020304" pitchFamily="18" charset="0"/>
                        </a:rPr>
                        <a:t>European Environmental Issues</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000" b="0" i="0" u="none" strike="noStrike" kern="1200" noProof="0" dirty="0">
                          <a:solidFill>
                            <a:srgbClr val="FF0000"/>
                          </a:solidFill>
                          <a:effectLst/>
                          <a:latin typeface="Times New Roman" panose="02020603050405020304" pitchFamily="18" charset="0"/>
                          <a:ea typeface="+mn-ea"/>
                          <a:cs typeface="Times New Roman" panose="02020603050405020304" pitchFamily="18" charset="0"/>
                        </a:rPr>
                        <a:t>Covid-19</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Europe Day</a:t>
                      </a:r>
                    </a:p>
                  </a:txBody>
                  <a:tcPr marL="9525" marR="9525" marT="9525" marB="0" anchor="ctr"/>
                </a:tc>
                <a:extLst>
                  <a:ext uri="{0D108BD9-81ED-4DB2-BD59-A6C34878D82A}">
                    <a16:rowId xmlns:a16="http://schemas.microsoft.com/office/drawing/2014/main" val="2005773104"/>
                  </a:ext>
                </a:extLst>
              </a:tr>
              <a:tr h="917458">
                <a:tc vMerge="1">
                  <a:txBody>
                    <a:bodyPr/>
                    <a:lstStyle/>
                    <a:p>
                      <a:pPr algn="l" fontAlgn="b"/>
                      <a:endParaRPr lang="en-US" sz="20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l"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2021</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fr-FR" sz="2000" b="0" i="0" u="none" strike="noStrike" dirty="0">
                          <a:solidFill>
                            <a:srgbClr val="0070C0"/>
                          </a:solidFill>
                          <a:effectLst/>
                          <a:latin typeface="Times New Roman" panose="02020603050405020304" pitchFamily="18" charset="0"/>
                          <a:cs typeface="Times New Roman" panose="02020603050405020304" pitchFamily="18" charset="0"/>
                        </a:rPr>
                        <a:t>EU efforts on environmental protection</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000" b="0" i="0" u="none" strike="noStrike" kern="1200" dirty="0">
                          <a:solidFill>
                            <a:srgbClr val="FF0000"/>
                          </a:solidFill>
                          <a:effectLst/>
                          <a:latin typeface="Times New Roman" panose="02020603050405020304" pitchFamily="18" charset="0"/>
                          <a:ea typeface="+mn-ea"/>
                          <a:cs typeface="Times New Roman" panose="02020603050405020304" pitchFamily="18" charset="0"/>
                        </a:rPr>
                        <a:t>European products (GI products)</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altLang="zh-CN" sz="2000" b="0" i="0" u="none" strike="noStrike" dirty="0">
                          <a:solidFill>
                            <a:srgbClr val="0070C0"/>
                          </a:solidFill>
                          <a:effectLst/>
                          <a:latin typeface="Times New Roman" panose="02020603050405020304" pitchFamily="18" charset="0"/>
                          <a:cs typeface="Times New Roman" panose="02020603050405020304" pitchFamily="18" charset="0"/>
                        </a:rPr>
                        <a:t>EU efforts on environmental protection</a:t>
                      </a:r>
                    </a:p>
                  </a:txBody>
                  <a:tcPr marL="9525" marR="9525" marT="9525" marB="0" anchor="ctr"/>
                </a:tc>
                <a:extLst>
                  <a:ext uri="{0D108BD9-81ED-4DB2-BD59-A6C34878D82A}">
                    <a16:rowId xmlns:a16="http://schemas.microsoft.com/office/drawing/2014/main" val="1618941625"/>
                  </a:ext>
                </a:extLst>
              </a:tr>
              <a:tr h="832361">
                <a:tc rowSpan="2">
                  <a:txBody>
                    <a:bodyPr/>
                    <a:lstStyle/>
                    <a:p>
                      <a:pPr algn="l"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MFA</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2020</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000" b="0" i="0" u="none" strike="noStrike" dirty="0">
                          <a:solidFill>
                            <a:srgbClr val="0070C0"/>
                          </a:solidFill>
                          <a:effectLst/>
                          <a:latin typeface="Times New Roman" panose="02020603050405020304" pitchFamily="18" charset="0"/>
                          <a:cs typeface="Times New Roman" panose="02020603050405020304" pitchFamily="18" charset="0"/>
                        </a:rPr>
                        <a:t>Covid-19</a:t>
                      </a:r>
                    </a:p>
                  </a:txBody>
                  <a:tcPr marL="9525" marR="9525" marT="9525" marB="0" anchor="ct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000" kern="1200" noProof="0" dirty="0">
                          <a:solidFill>
                            <a:srgbClr val="FFC000"/>
                          </a:solidFill>
                          <a:latin typeface="Times New Roman" panose="02020603050405020304" pitchFamily="18" charset="0"/>
                          <a:ea typeface="+mn-ea"/>
                          <a:cs typeface="Times New Roman" panose="02020603050405020304" pitchFamily="18" charset="0"/>
                        </a:rPr>
                        <a:t>Public life during outbreak of Covid-19</a:t>
                      </a:r>
                    </a:p>
                  </a:txBody>
                  <a:tcPr marL="9525" marR="9525" marT="9525" marB="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702359937"/>
                  </a:ext>
                </a:extLst>
              </a:tr>
              <a:tr h="721511">
                <a:tc vMerge="1">
                  <a:txBody>
                    <a:bodyPr/>
                    <a:lstStyle/>
                    <a:p>
                      <a:pPr algn="l" fontAlgn="b"/>
                      <a:endParaRPr lang="en-US" sz="20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l"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2021</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fontAlgn="b"/>
                      <a:r>
                        <a:rPr lang="en-US" sz="2000" b="0" u="none" strike="noStrike" dirty="0">
                          <a:solidFill>
                            <a:srgbClr val="0070C0"/>
                          </a:solidFill>
                          <a:effectLst/>
                          <a:latin typeface="Times New Roman" panose="02020603050405020304" pitchFamily="18" charset="0"/>
                          <a:cs typeface="Times New Roman" panose="02020603050405020304" pitchFamily="18" charset="0"/>
                        </a:rPr>
                        <a:t>-</a:t>
                      </a:r>
                    </a:p>
                  </a:txBody>
                  <a:tcPr marL="9525" marR="9525" marT="9525" marB="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txBody>
                  <a:tcPr marL="9525" marR="9525" marT="9525" marB="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993566529"/>
                  </a:ext>
                </a:extLst>
              </a:tr>
            </a:tbl>
          </a:graphicData>
        </a:graphic>
      </p:graphicFrame>
      <p:sp>
        <p:nvSpPr>
          <p:cNvPr id="4" name="文本框 3">
            <a:extLst>
              <a:ext uri="{FF2B5EF4-FFF2-40B4-BE49-F238E27FC236}">
                <a16:creationId xmlns:a16="http://schemas.microsoft.com/office/drawing/2014/main" id="{716CC225-8A6F-47C7-BFB2-C00BD12DAF5A}"/>
              </a:ext>
            </a:extLst>
          </p:cNvPr>
          <p:cNvSpPr txBox="1"/>
          <p:nvPr/>
        </p:nvSpPr>
        <p:spPr>
          <a:xfrm>
            <a:off x="377686" y="5852168"/>
            <a:ext cx="7700210" cy="923330"/>
          </a:xfrm>
          <a:prstGeom prst="rect">
            <a:avLst/>
          </a:prstGeom>
          <a:noFill/>
        </p:spPr>
        <p:txBody>
          <a:bodyPr wrap="square" rtlCol="0">
            <a:spAutoFit/>
          </a:bodyPr>
          <a:lstStyle/>
          <a:p>
            <a:r>
              <a:rPr lang="en-US" altLang="zh-CN" dirty="0">
                <a:solidFill>
                  <a:srgbClr val="FF0000"/>
                </a:solidFill>
              </a:rPr>
              <a:t>Red: Most visible comments are negative</a:t>
            </a:r>
          </a:p>
          <a:p>
            <a:r>
              <a:rPr lang="en-US" altLang="zh-CN" dirty="0">
                <a:solidFill>
                  <a:srgbClr val="FFC000"/>
                </a:solidFill>
              </a:rPr>
              <a:t>Orange: Most visible comments are not related to what EUD posted</a:t>
            </a:r>
          </a:p>
          <a:p>
            <a:r>
              <a:rPr lang="en-US" altLang="zh-CN" dirty="0"/>
              <a:t>*Some comments are invisible due to the block mechanism of the platform</a:t>
            </a:r>
            <a:endParaRPr lang="zh-CN" altLang="en-US" dirty="0"/>
          </a:p>
        </p:txBody>
      </p:sp>
    </p:spTree>
    <p:extLst>
      <p:ext uri="{BB962C8B-B14F-4D97-AF65-F5344CB8AC3E}">
        <p14:creationId xmlns:p14="http://schemas.microsoft.com/office/powerpoint/2010/main" val="84395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106016" y="345380"/>
            <a:ext cx="8931964" cy="695925"/>
          </a:xfrm>
        </p:spPr>
        <p:txBody>
          <a:bodyPr>
            <a:noAutofit/>
          </a:bodyPr>
          <a:lstStyle/>
          <a:p>
            <a:pPr algn="ctr"/>
            <a:r>
              <a:rPr lang="en-MY" sz="3800" b="1" dirty="0">
                <a:solidFill>
                  <a:srgbClr val="0070C0"/>
                </a:solidFill>
                <a:latin typeface="Times New Roman" panose="02020603050405020304" pitchFamily="18" charset="0"/>
                <a:cs typeface="Times New Roman" panose="02020603050405020304" pitchFamily="18" charset="0"/>
              </a:rPr>
              <a:t>Most popular posts of </a:t>
            </a:r>
            <a:r>
              <a:rPr lang="en-MY" sz="3800" b="1" u="sng" dirty="0">
                <a:solidFill>
                  <a:srgbClr val="0070C0"/>
                </a:solidFill>
                <a:latin typeface="Times New Roman" panose="02020603050405020304" pitchFamily="18" charset="0"/>
                <a:cs typeface="Times New Roman" panose="02020603050405020304" pitchFamily="18" charset="0"/>
              </a:rPr>
              <a:t>extra-EU</a:t>
            </a:r>
            <a:r>
              <a:rPr lang="en-MY" sz="3800" b="1" dirty="0">
                <a:solidFill>
                  <a:srgbClr val="0070C0"/>
                </a:solidFill>
                <a:latin typeface="Times New Roman" panose="02020603050405020304" pitchFamily="18" charset="0"/>
                <a:cs typeface="Times New Roman" panose="02020603050405020304" pitchFamily="18" charset="0"/>
              </a:rPr>
              <a:t> story</a:t>
            </a:r>
            <a:endParaRPr lang="zh-HK" altLang="en-US" sz="38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6" name="Content Placeholder 3">
            <a:extLst>
              <a:ext uri="{FF2B5EF4-FFF2-40B4-BE49-F238E27FC236}">
                <a16:creationId xmlns:a16="http://schemas.microsoft.com/office/drawing/2014/main" id="{BCC62C3C-6A94-4146-A2A4-F80B8019F005}"/>
              </a:ext>
            </a:extLst>
          </p:cNvPr>
          <p:cNvGraphicFramePr>
            <a:graphicFrameLocks noGrp="1"/>
          </p:cNvGraphicFramePr>
          <p:nvPr>
            <p:ph idx="1"/>
            <p:extLst>
              <p:ext uri="{D42A27DB-BD31-4B8C-83A1-F6EECF244321}">
                <p14:modId xmlns:p14="http://schemas.microsoft.com/office/powerpoint/2010/main" val="280402678"/>
              </p:ext>
            </p:extLst>
          </p:nvPr>
        </p:nvGraphicFramePr>
        <p:xfrm>
          <a:off x="377685" y="1144083"/>
          <a:ext cx="8388627" cy="4585032"/>
        </p:xfrm>
        <a:graphic>
          <a:graphicData uri="http://schemas.openxmlformats.org/drawingml/2006/table">
            <a:tbl>
              <a:tblPr>
                <a:tableStyleId>{7DF18680-E054-41AD-8BC1-D1AEF772440D}</a:tableStyleId>
              </a:tblPr>
              <a:tblGrid>
                <a:gridCol w="1092149">
                  <a:extLst>
                    <a:ext uri="{9D8B030D-6E8A-4147-A177-3AD203B41FA5}">
                      <a16:colId xmlns:a16="http://schemas.microsoft.com/office/drawing/2014/main" val="592977212"/>
                    </a:ext>
                  </a:extLst>
                </a:gridCol>
                <a:gridCol w="1092149">
                  <a:extLst>
                    <a:ext uri="{9D8B030D-6E8A-4147-A177-3AD203B41FA5}">
                      <a16:colId xmlns:a16="http://schemas.microsoft.com/office/drawing/2014/main" val="303804511"/>
                    </a:ext>
                  </a:extLst>
                </a:gridCol>
                <a:gridCol w="2079727">
                  <a:extLst>
                    <a:ext uri="{9D8B030D-6E8A-4147-A177-3AD203B41FA5}">
                      <a16:colId xmlns:a16="http://schemas.microsoft.com/office/drawing/2014/main" val="1533911649"/>
                    </a:ext>
                  </a:extLst>
                </a:gridCol>
                <a:gridCol w="170922">
                  <a:extLst>
                    <a:ext uri="{9D8B030D-6E8A-4147-A177-3AD203B41FA5}">
                      <a16:colId xmlns:a16="http://schemas.microsoft.com/office/drawing/2014/main" val="2570623223"/>
                    </a:ext>
                  </a:extLst>
                </a:gridCol>
                <a:gridCol w="1873089">
                  <a:extLst>
                    <a:ext uri="{9D8B030D-6E8A-4147-A177-3AD203B41FA5}">
                      <a16:colId xmlns:a16="http://schemas.microsoft.com/office/drawing/2014/main" val="1138751267"/>
                    </a:ext>
                  </a:extLst>
                </a:gridCol>
                <a:gridCol w="2080591">
                  <a:extLst>
                    <a:ext uri="{9D8B030D-6E8A-4147-A177-3AD203B41FA5}">
                      <a16:colId xmlns:a16="http://schemas.microsoft.com/office/drawing/2014/main" val="708672047"/>
                    </a:ext>
                  </a:extLst>
                </a:gridCol>
              </a:tblGrid>
              <a:tr h="746395">
                <a:tc>
                  <a:txBody>
                    <a:bodyPr/>
                    <a:lstStyle/>
                    <a:p>
                      <a:pPr algn="l" fontAlgn="b"/>
                      <a:r>
                        <a:rPr lang="en-US" sz="2200" u="none" strike="noStrike" dirty="0">
                          <a:solidFill>
                            <a:srgbClr val="0070C0"/>
                          </a:solidFill>
                          <a:effectLst/>
                          <a:latin typeface="Times New Roman" panose="02020603050405020304" pitchFamily="18" charset="0"/>
                          <a:cs typeface="Times New Roman" panose="02020603050405020304" pitchFamily="18" charset="0"/>
                        </a:rPr>
                        <a:t> </a:t>
                      </a:r>
                      <a:endParaRPr lang="en-US" sz="22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endParaRPr lang="en-US" sz="2200" b="0"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Most liked</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gridSpan="2">
                  <a:txBody>
                    <a:bodyPr/>
                    <a:lstStyle/>
                    <a:p>
                      <a:pPr algn="ctr"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Most commented</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pPr algn="ctr" fontAlgn="b"/>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Most shared</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725427"/>
                  </a:ext>
                </a:extLst>
              </a:tr>
              <a:tr h="890449">
                <a:tc rowSpan="2">
                  <a:txBody>
                    <a:bodyPr/>
                    <a:lstStyle/>
                    <a:p>
                      <a:pPr algn="l"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EUD</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2020</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a:solidFill>
                            <a:srgbClr val="FF0000"/>
                          </a:solidFill>
                          <a:effectLst/>
                          <a:latin typeface="Times New Roman" panose="02020603050405020304" pitchFamily="18" charset="0"/>
                          <a:cs typeface="Times New Roman" panose="02020603050405020304" pitchFamily="18" charset="0"/>
                        </a:rPr>
                        <a:t>International Day Against Homophobia</a:t>
                      </a:r>
                    </a:p>
                  </a:txBody>
                  <a:tcPr marL="9525" marR="9525" marT="9525" marB="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000" b="0" i="0" u="none" strike="noStrike" dirty="0">
                          <a:solidFill>
                            <a:srgbClr val="FF0000"/>
                          </a:solidFill>
                          <a:effectLst/>
                          <a:latin typeface="Times New Roman" panose="02020603050405020304" pitchFamily="18" charset="0"/>
                          <a:cs typeface="Times New Roman" panose="02020603050405020304" pitchFamily="18" charset="0"/>
                        </a:rPr>
                        <a:t>International Day Against Homophobia</a:t>
                      </a:r>
                    </a:p>
                  </a:txBody>
                  <a:tcPr marL="9525" marR="9525" marT="9525" marB="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altLang="zh-CN" sz="20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tc>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Bilateral Political and Economic Relations</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2005773104"/>
                  </a:ext>
                </a:extLst>
              </a:tr>
              <a:tr h="917458">
                <a:tc vMerge="1">
                  <a:txBody>
                    <a:bodyPr/>
                    <a:lstStyle/>
                    <a:p>
                      <a:pPr algn="l" fontAlgn="b"/>
                      <a:endParaRPr lang="en-US" sz="20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l"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2021</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gridSpan="3">
                  <a:txBody>
                    <a:bodyPr/>
                    <a:lstStyle/>
                    <a:p>
                      <a:pPr algn="ctr" fontAlgn="b"/>
                      <a:r>
                        <a:rPr lang="en-US" sz="2000" b="0" i="0" u="none" strike="noStrike" dirty="0">
                          <a:solidFill>
                            <a:srgbClr val="FF0000"/>
                          </a:solidFill>
                          <a:effectLst/>
                          <a:latin typeface="Times New Roman" panose="02020603050405020304" pitchFamily="18" charset="0"/>
                          <a:cs typeface="Times New Roman" panose="02020603050405020304" pitchFamily="18" charset="0"/>
                        </a:rPr>
                        <a:t>Sanctions against human right violation</a:t>
                      </a: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txBody>
                  <a:tcPr marL="9525" marR="9525" marT="9525" marB="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Sanctions against human right violation</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txBody>
                  <a:tcPr marL="9525" marR="9525" marT="9525" marB="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txBody>
                  <a:tcPr marL="9525" marR="9525" marT="9525" marB="0" anchor="ct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Bilateral Political and Economic Relations</a:t>
                      </a:r>
                    </a:p>
                  </a:txBody>
                  <a:tcPr marL="9525" marR="9525" marT="9525" marB="0" anchor="ctr"/>
                </a:tc>
                <a:extLst>
                  <a:ext uri="{0D108BD9-81ED-4DB2-BD59-A6C34878D82A}">
                    <a16:rowId xmlns:a16="http://schemas.microsoft.com/office/drawing/2014/main" val="1618941625"/>
                  </a:ext>
                </a:extLst>
              </a:tr>
              <a:tr h="832361">
                <a:tc rowSpan="2">
                  <a:txBody>
                    <a:bodyPr/>
                    <a:lstStyle/>
                    <a:p>
                      <a:pPr algn="l"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MFA</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2020</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gridSpan="2">
                  <a:txBody>
                    <a:bodyPr/>
                    <a:lstStyle/>
                    <a:p>
                      <a:pPr algn="ctr" fontAlgn="b"/>
                      <a:r>
                        <a:rPr lang="en-US" sz="1800" b="0" i="0" u="none" strike="noStrike" dirty="0">
                          <a:solidFill>
                            <a:srgbClr val="0070C0"/>
                          </a:solidFill>
                          <a:effectLst/>
                          <a:latin typeface="Times New Roman" panose="02020603050405020304" pitchFamily="18" charset="0"/>
                          <a:cs typeface="Times New Roman" panose="02020603050405020304" pitchFamily="18" charset="0"/>
                        </a:rPr>
                        <a:t>Bilateral Political and diplomatic relations</a:t>
                      </a:r>
                    </a:p>
                  </a:txBody>
                  <a:tcPr marL="9525" marR="9525" marT="9525" marB="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1800" b="0" i="0" u="none" strike="noStrike" dirty="0">
                          <a:solidFill>
                            <a:srgbClr val="0070C0"/>
                          </a:solidFill>
                          <a:effectLst/>
                          <a:latin typeface="Times New Roman" panose="02020603050405020304" pitchFamily="18" charset="0"/>
                          <a:cs typeface="Times New Roman" panose="02020603050405020304" pitchFamily="18" charset="0"/>
                        </a:rPr>
                        <a:t>China's reaction to Covid-19&amp;Bilateral collaboration (public health)</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Bilateral Diplomatic Relations</a:t>
                      </a:r>
                    </a:p>
                  </a:txBody>
                  <a:tcPr marL="9525" marR="9525" marT="9525" marB="0" anchor="ctr"/>
                </a:tc>
                <a:extLst>
                  <a:ext uri="{0D108BD9-81ED-4DB2-BD59-A6C34878D82A}">
                    <a16:rowId xmlns:a16="http://schemas.microsoft.com/office/drawing/2014/main" val="702359937"/>
                  </a:ext>
                </a:extLst>
              </a:tr>
              <a:tr h="721511">
                <a:tc vMerge="1">
                  <a:txBody>
                    <a:bodyPr/>
                    <a:lstStyle/>
                    <a:p>
                      <a:pPr algn="l" fontAlgn="b"/>
                      <a:endParaRPr lang="en-US" sz="20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1">
                        <a:tint val="20000"/>
                      </a:schemeClr>
                    </a:solidFill>
                  </a:tcPr>
                </a:tc>
                <a:tc>
                  <a:txBody>
                    <a:bodyPr/>
                    <a:lstStyle/>
                    <a:p>
                      <a:pPr algn="l" fontAlgn="b"/>
                      <a:r>
                        <a:rPr lang="en-US" sz="2200" b="1" u="none" strike="noStrike" dirty="0">
                          <a:solidFill>
                            <a:srgbClr val="0070C0"/>
                          </a:solidFill>
                          <a:effectLst/>
                          <a:latin typeface="Times New Roman" panose="02020603050405020304" pitchFamily="18" charset="0"/>
                          <a:cs typeface="Times New Roman" panose="02020603050405020304" pitchFamily="18" charset="0"/>
                        </a:rPr>
                        <a:t>2021</a:t>
                      </a:r>
                      <a:endParaRPr lang="en-US" sz="2200" b="1" i="0" u="none" strike="noStrike" dirty="0">
                        <a:solidFill>
                          <a:srgbClr val="0070C0"/>
                        </a:solidFill>
                        <a:effectLst/>
                        <a:latin typeface="Times New Roman" panose="02020603050405020304" pitchFamily="18" charset="0"/>
                        <a:cs typeface="Times New Roman" panose="02020603050405020304" pitchFamily="18" charset="0"/>
                      </a:endParaRPr>
                    </a:p>
                  </a:txBody>
                  <a:tcPr marL="9525" marR="9525" marT="9525" marB="0" anchor="ctr"/>
                </a:tc>
                <a:tc gridSpan="2">
                  <a:txBody>
                    <a:bodyPr/>
                    <a:lstStyle/>
                    <a:p>
                      <a:pPr algn="ctr" fontAlgn="b"/>
                      <a:r>
                        <a:rPr lang="en-US" sz="2000" b="0" i="0" u="none" strike="noStrike" dirty="0">
                          <a:solidFill>
                            <a:srgbClr val="0070C0"/>
                          </a:solidFill>
                          <a:effectLst/>
                          <a:latin typeface="Times New Roman" panose="02020603050405020304" pitchFamily="18" charset="0"/>
                          <a:cs typeface="Times New Roman" panose="02020603050405020304" pitchFamily="18" charset="0"/>
                        </a:rPr>
                        <a:t>Bilateral relations with European MS (Hungary)</a:t>
                      </a:r>
                    </a:p>
                  </a:txBody>
                  <a:tcPr marL="9525" marR="9525" marT="9525" marB="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txBody>
                  <a:tcPr marL="9525" marR="9525" marT="9525" marB="0" anchor="ct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Bilateral Political and diplomatic relations</a:t>
                      </a:r>
                    </a:p>
                  </a:txBody>
                  <a:tcPr marL="9525" marR="9525" marT="9525" marB="0" anchor="ct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993566529"/>
                  </a:ext>
                </a:extLst>
              </a:tr>
            </a:tbl>
          </a:graphicData>
        </a:graphic>
      </p:graphicFrame>
      <p:sp>
        <p:nvSpPr>
          <p:cNvPr id="4" name="文本框 3">
            <a:extLst>
              <a:ext uri="{FF2B5EF4-FFF2-40B4-BE49-F238E27FC236}">
                <a16:creationId xmlns:a16="http://schemas.microsoft.com/office/drawing/2014/main" id="{0979B301-71D9-4F3F-ABCE-883EA641B407}"/>
              </a:ext>
            </a:extLst>
          </p:cNvPr>
          <p:cNvSpPr txBox="1"/>
          <p:nvPr/>
        </p:nvSpPr>
        <p:spPr>
          <a:xfrm>
            <a:off x="377685" y="5934670"/>
            <a:ext cx="7700210" cy="646331"/>
          </a:xfrm>
          <a:prstGeom prst="rect">
            <a:avLst/>
          </a:prstGeom>
          <a:noFill/>
        </p:spPr>
        <p:txBody>
          <a:bodyPr wrap="square" rtlCol="0">
            <a:spAutoFit/>
          </a:bodyPr>
          <a:lstStyle/>
          <a:p>
            <a:r>
              <a:rPr lang="en-US" altLang="zh-CN" dirty="0">
                <a:solidFill>
                  <a:srgbClr val="FF0000"/>
                </a:solidFill>
              </a:rPr>
              <a:t>Red: Most visible comments are negative</a:t>
            </a:r>
          </a:p>
          <a:p>
            <a:r>
              <a:rPr lang="en-US" altLang="zh-CN" dirty="0"/>
              <a:t>*Some comments are invisible due to the block mechanism of the platform</a:t>
            </a:r>
            <a:endParaRPr lang="zh-CN" altLang="en-US" dirty="0"/>
          </a:p>
        </p:txBody>
      </p:sp>
    </p:spTree>
    <p:extLst>
      <p:ext uri="{BB962C8B-B14F-4D97-AF65-F5344CB8AC3E}">
        <p14:creationId xmlns:p14="http://schemas.microsoft.com/office/powerpoint/2010/main" val="371864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291547" y="759735"/>
            <a:ext cx="8560904" cy="1018003"/>
          </a:xfrm>
        </p:spPr>
        <p:txBody>
          <a:bodyPr>
            <a:noAutofit/>
          </a:bodyPr>
          <a:lstStyle/>
          <a:p>
            <a:pPr algn="ctr"/>
            <a:r>
              <a:rPr lang="en-MY" sz="4000" b="1" dirty="0">
                <a:solidFill>
                  <a:srgbClr val="002060"/>
                </a:solidFill>
                <a:latin typeface="Times New Roman" panose="02020603050405020304" pitchFamily="18" charset="0"/>
                <a:cs typeface="Times New Roman" panose="02020603050405020304" pitchFamily="18" charset="0"/>
              </a:rPr>
              <a:t>9. Self-image built by EUD </a:t>
            </a:r>
            <a:r>
              <a:rPr lang="en-MY" sz="3400" b="1" dirty="0">
                <a:solidFill>
                  <a:srgbClr val="002060"/>
                </a:solidFill>
                <a:latin typeface="Times New Roman" panose="02020603050405020304" pitchFamily="18" charset="0"/>
                <a:cs typeface="Times New Roman" panose="02020603050405020304" pitchFamily="18" charset="0"/>
              </a:rPr>
              <a:t>(Main/2</a:t>
            </a:r>
            <a:r>
              <a:rPr lang="en-MY" sz="3400" b="1" baseline="30000" dirty="0">
                <a:solidFill>
                  <a:srgbClr val="002060"/>
                </a:solidFill>
                <a:latin typeface="Times New Roman" panose="02020603050405020304" pitchFamily="18" charset="0"/>
                <a:cs typeface="Times New Roman" panose="02020603050405020304" pitchFamily="18" charset="0"/>
              </a:rPr>
              <a:t>nd</a:t>
            </a:r>
            <a:r>
              <a:rPr lang="en-MY" sz="3400" b="1" dirty="0">
                <a:solidFill>
                  <a:srgbClr val="002060"/>
                </a:solidFill>
                <a:latin typeface="Times New Roman" panose="02020603050405020304" pitchFamily="18" charset="0"/>
                <a:cs typeface="Times New Roman" panose="02020603050405020304" pitchFamily="18" charset="0"/>
              </a:rPr>
              <a:t>)</a:t>
            </a:r>
            <a:endParaRPr lang="zh-HK" altLang="en-US" sz="34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6" name="Content Placeholder 3">
            <a:extLst>
              <a:ext uri="{FF2B5EF4-FFF2-40B4-BE49-F238E27FC236}">
                <a16:creationId xmlns:a16="http://schemas.microsoft.com/office/drawing/2014/main" id="{4E865B6B-CD23-3C38-AD55-1E8144A3900A}"/>
              </a:ext>
            </a:extLst>
          </p:cNvPr>
          <p:cNvGraphicFramePr>
            <a:graphicFrameLocks noGrp="1"/>
          </p:cNvGraphicFramePr>
          <p:nvPr>
            <p:ph idx="1"/>
            <p:extLst>
              <p:ext uri="{D42A27DB-BD31-4B8C-83A1-F6EECF244321}">
                <p14:modId xmlns:p14="http://schemas.microsoft.com/office/powerpoint/2010/main" val="2441522263"/>
              </p:ext>
            </p:extLst>
          </p:nvPr>
        </p:nvGraphicFramePr>
        <p:xfrm>
          <a:off x="567905" y="1777738"/>
          <a:ext cx="8008189" cy="3321801"/>
        </p:xfrm>
        <a:graphic>
          <a:graphicData uri="http://schemas.openxmlformats.org/drawingml/2006/table">
            <a:tbl>
              <a:tblPr>
                <a:tableStyleId>{5C22544A-7EE6-4342-B048-85BDC9FD1C3A}</a:tableStyleId>
              </a:tblPr>
              <a:tblGrid>
                <a:gridCol w="1100952">
                  <a:extLst>
                    <a:ext uri="{9D8B030D-6E8A-4147-A177-3AD203B41FA5}">
                      <a16:colId xmlns:a16="http://schemas.microsoft.com/office/drawing/2014/main" val="3361539761"/>
                    </a:ext>
                  </a:extLst>
                </a:gridCol>
                <a:gridCol w="3362178">
                  <a:extLst>
                    <a:ext uri="{9D8B030D-6E8A-4147-A177-3AD203B41FA5}">
                      <a16:colId xmlns:a16="http://schemas.microsoft.com/office/drawing/2014/main" val="1533911649"/>
                    </a:ext>
                  </a:extLst>
                </a:gridCol>
                <a:gridCol w="3545059">
                  <a:extLst>
                    <a:ext uri="{9D8B030D-6E8A-4147-A177-3AD203B41FA5}">
                      <a16:colId xmlns:a16="http://schemas.microsoft.com/office/drawing/2014/main" val="2570623223"/>
                    </a:ext>
                  </a:extLst>
                </a:gridCol>
              </a:tblGrid>
              <a:tr h="708642">
                <a:tc>
                  <a:txBody>
                    <a:bodyPr/>
                    <a:lstStyle/>
                    <a:p>
                      <a:pPr algn="l" fontAlgn="b"/>
                      <a:endParaRPr lang="en-US" sz="2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2020</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2021</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725427"/>
                  </a:ext>
                </a:extLst>
              </a:tr>
              <a:tr h="871053">
                <a:tc>
                  <a:txBody>
                    <a:bodyPr/>
                    <a:lstStyle/>
                    <a:p>
                      <a:pPr algn="ctr"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1</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4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Protector of Public Health</a:t>
                      </a:r>
                      <a:endParaRPr lang="en-US" sz="2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4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Promoter of values</a:t>
                      </a:r>
                      <a:endPar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2005773104"/>
                  </a:ext>
                </a:extLst>
              </a:tr>
              <a:tr h="871053">
                <a:tc>
                  <a:txBody>
                    <a:bodyPr/>
                    <a:lstStyle/>
                    <a:p>
                      <a:pPr algn="ctr"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2</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4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A Union of Solidarity </a:t>
                      </a:r>
                      <a:endParaRPr lang="en-US" sz="2200" b="0"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4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Partner of China</a:t>
                      </a:r>
                      <a:endPar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252267900"/>
                  </a:ext>
                </a:extLst>
              </a:tr>
              <a:tr h="871053">
                <a:tc>
                  <a:txBody>
                    <a:bodyPr/>
                    <a:lstStyle/>
                    <a:p>
                      <a:pPr algn="ctr" fontAlgn="b"/>
                      <a:r>
                        <a:rPr lang="en-US" sz="2200" b="1" u="none" strike="noStrike" dirty="0">
                          <a:solidFill>
                            <a:srgbClr val="002060"/>
                          </a:solidFill>
                          <a:effectLst/>
                          <a:latin typeface="Times New Roman" panose="02020603050405020304" pitchFamily="18" charset="0"/>
                          <a:cs typeface="Times New Roman" panose="02020603050405020304" pitchFamily="18" charset="0"/>
                        </a:rPr>
                        <a:t>3</a:t>
                      </a:r>
                      <a:endParaRPr lang="en-US" sz="22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200" b="0" i="0" u="none" strike="noStrike" dirty="0">
                          <a:solidFill>
                            <a:srgbClr val="002060"/>
                          </a:solidFill>
                          <a:effectLst/>
                          <a:latin typeface="Times New Roman" panose="02020603050405020304" pitchFamily="18" charset="0"/>
                          <a:cs typeface="Times New Roman" panose="02020603050405020304" pitchFamily="18" charset="0"/>
                        </a:rPr>
                        <a:t>Norm setter</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400" b="0" i="0" u="none" strike="noStrike" kern="1200" dirty="0">
                          <a:solidFill>
                            <a:srgbClr val="002060"/>
                          </a:solidFill>
                          <a:effectLst/>
                          <a:latin typeface="Times New Roman" panose="02020603050405020304" pitchFamily="18" charset="0"/>
                          <a:ea typeface="+mn-ea"/>
                          <a:cs typeface="Times New Roman" panose="02020603050405020304" pitchFamily="18" charset="0"/>
                        </a:rPr>
                        <a:t>Protector of environment</a:t>
                      </a:r>
                      <a:endPar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33265859"/>
                  </a:ext>
                </a:extLst>
              </a:tr>
            </a:tbl>
          </a:graphicData>
        </a:graphic>
      </p:graphicFrame>
    </p:spTree>
    <p:extLst>
      <p:ext uri="{BB962C8B-B14F-4D97-AF65-F5344CB8AC3E}">
        <p14:creationId xmlns:p14="http://schemas.microsoft.com/office/powerpoint/2010/main" val="86538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291548" y="757790"/>
            <a:ext cx="8680174" cy="845724"/>
          </a:xfrm>
        </p:spPr>
        <p:txBody>
          <a:bodyPr>
            <a:noAutofit/>
          </a:bodyPr>
          <a:lstStyle/>
          <a:p>
            <a:pPr algn="ctr"/>
            <a:r>
              <a:rPr lang="en-MY" sz="3600" b="1" dirty="0">
                <a:solidFill>
                  <a:srgbClr val="0070C0"/>
                </a:solidFill>
                <a:latin typeface="Times New Roman" panose="02020603050405020304" pitchFamily="18" charset="0"/>
                <a:cs typeface="Times New Roman" panose="02020603050405020304" pitchFamily="18" charset="0"/>
              </a:rPr>
              <a:t>Expectation in MFA account (Main/2</a:t>
            </a:r>
            <a:r>
              <a:rPr lang="en-MY" sz="3600" b="1" baseline="30000" dirty="0">
                <a:solidFill>
                  <a:srgbClr val="0070C0"/>
                </a:solidFill>
                <a:latin typeface="Times New Roman" panose="02020603050405020304" pitchFamily="18" charset="0"/>
                <a:cs typeface="Times New Roman" panose="02020603050405020304" pitchFamily="18" charset="0"/>
              </a:rPr>
              <a:t>nd</a:t>
            </a:r>
            <a:r>
              <a:rPr lang="en-MY" sz="3600" b="1" dirty="0">
                <a:solidFill>
                  <a:srgbClr val="0070C0"/>
                </a:solidFill>
                <a:latin typeface="Times New Roman" panose="02020603050405020304" pitchFamily="18" charset="0"/>
                <a:cs typeface="Times New Roman" panose="02020603050405020304" pitchFamily="18" charset="0"/>
              </a:rPr>
              <a:t>)</a:t>
            </a:r>
            <a:endParaRPr lang="zh-HK" altLang="en-US" sz="36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4" name="Content Placeholder 9">
            <a:extLst>
              <a:ext uri="{FF2B5EF4-FFF2-40B4-BE49-F238E27FC236}">
                <a16:creationId xmlns:a16="http://schemas.microsoft.com/office/drawing/2014/main" id="{A6EAE56F-2FF6-4C13-8802-C72B3013B398}"/>
              </a:ext>
            </a:extLst>
          </p:cNvPr>
          <p:cNvGraphicFramePr>
            <a:graphicFrameLocks noGrp="1"/>
          </p:cNvGraphicFramePr>
          <p:nvPr>
            <p:ph idx="1"/>
            <p:extLst>
              <p:ext uri="{D42A27DB-BD31-4B8C-83A1-F6EECF244321}">
                <p14:modId xmlns:p14="http://schemas.microsoft.com/office/powerpoint/2010/main" val="328239865"/>
              </p:ext>
            </p:extLst>
          </p:nvPr>
        </p:nvGraphicFramePr>
        <p:xfrm>
          <a:off x="834688" y="1815519"/>
          <a:ext cx="7972011" cy="45734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517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291548" y="858405"/>
            <a:ext cx="8560904" cy="871468"/>
          </a:xfrm>
        </p:spPr>
        <p:txBody>
          <a:bodyPr>
            <a:noAutofit/>
          </a:bodyPr>
          <a:lstStyle/>
          <a:p>
            <a:pPr algn="ctr"/>
            <a:r>
              <a:rPr lang="en-MY" sz="3600" b="1" dirty="0">
                <a:solidFill>
                  <a:srgbClr val="C00000"/>
                </a:solidFill>
                <a:latin typeface="Times New Roman" panose="02020603050405020304" pitchFamily="18" charset="0"/>
                <a:cs typeface="Times New Roman" panose="02020603050405020304" pitchFamily="18" charset="0"/>
              </a:rPr>
              <a:t>China’s Expectation on EU</a:t>
            </a:r>
            <a:endParaRPr lang="zh-HK" altLang="en-US" sz="36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6" name="Content Placeholder 3">
            <a:extLst>
              <a:ext uri="{FF2B5EF4-FFF2-40B4-BE49-F238E27FC236}">
                <a16:creationId xmlns:a16="http://schemas.microsoft.com/office/drawing/2014/main" id="{BCC62C3C-6A94-4146-A2A4-F80B8019F005}"/>
              </a:ext>
            </a:extLst>
          </p:cNvPr>
          <p:cNvGraphicFramePr>
            <a:graphicFrameLocks noGrp="1"/>
          </p:cNvGraphicFramePr>
          <p:nvPr>
            <p:ph idx="1"/>
            <p:extLst>
              <p:ext uri="{D42A27DB-BD31-4B8C-83A1-F6EECF244321}">
                <p14:modId xmlns:p14="http://schemas.microsoft.com/office/powerpoint/2010/main" val="1948867827"/>
              </p:ext>
            </p:extLst>
          </p:nvPr>
        </p:nvGraphicFramePr>
        <p:xfrm>
          <a:off x="291548" y="1626844"/>
          <a:ext cx="8441636" cy="4047379"/>
        </p:xfrm>
        <a:graphic>
          <a:graphicData uri="http://schemas.openxmlformats.org/drawingml/2006/table">
            <a:tbl>
              <a:tblPr>
                <a:tableStyleId>{00A15C55-8517-42AA-B614-E9B94910E393}</a:tableStyleId>
              </a:tblPr>
              <a:tblGrid>
                <a:gridCol w="1053548">
                  <a:extLst>
                    <a:ext uri="{9D8B030D-6E8A-4147-A177-3AD203B41FA5}">
                      <a16:colId xmlns:a16="http://schemas.microsoft.com/office/drawing/2014/main" val="592977212"/>
                    </a:ext>
                  </a:extLst>
                </a:gridCol>
                <a:gridCol w="3213652">
                  <a:extLst>
                    <a:ext uri="{9D8B030D-6E8A-4147-A177-3AD203B41FA5}">
                      <a16:colId xmlns:a16="http://schemas.microsoft.com/office/drawing/2014/main" val="1533911649"/>
                    </a:ext>
                  </a:extLst>
                </a:gridCol>
                <a:gridCol w="4174436">
                  <a:extLst>
                    <a:ext uri="{9D8B030D-6E8A-4147-A177-3AD203B41FA5}">
                      <a16:colId xmlns:a16="http://schemas.microsoft.com/office/drawing/2014/main" val="2570623223"/>
                    </a:ext>
                  </a:extLst>
                </a:gridCol>
              </a:tblGrid>
              <a:tr h="721284">
                <a:tc>
                  <a:txBody>
                    <a:bodyPr/>
                    <a:lstStyle/>
                    <a:p>
                      <a:pPr algn="l" fontAlgn="b"/>
                      <a:r>
                        <a:rPr lang="en-US" sz="2400" u="none" strike="noStrike" dirty="0">
                          <a:solidFill>
                            <a:srgbClr val="C00000"/>
                          </a:solidFill>
                          <a:effectLst/>
                          <a:latin typeface="Times New Roman" panose="02020603050405020304" pitchFamily="18" charset="0"/>
                          <a:cs typeface="Times New Roman" panose="02020603050405020304" pitchFamily="18" charset="0"/>
                        </a:rPr>
                        <a:t> </a:t>
                      </a:r>
                      <a:endParaRPr lang="en-US" sz="24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b="1" u="none" strike="noStrike" dirty="0">
                          <a:solidFill>
                            <a:srgbClr val="C00000"/>
                          </a:solidFill>
                          <a:effectLst/>
                          <a:latin typeface="Times New Roman" panose="02020603050405020304" pitchFamily="18" charset="0"/>
                          <a:cs typeface="Times New Roman" panose="02020603050405020304" pitchFamily="18" charset="0"/>
                        </a:rPr>
                        <a:t>2020 (53 expectation)</a:t>
                      </a:r>
                      <a:endParaRPr lang="en-US" sz="24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400" b="1" u="none" strike="noStrike" dirty="0">
                          <a:solidFill>
                            <a:srgbClr val="C00000"/>
                          </a:solidFill>
                          <a:effectLst/>
                          <a:latin typeface="Times New Roman" panose="02020603050405020304" pitchFamily="18" charset="0"/>
                          <a:cs typeface="Times New Roman" panose="02020603050405020304" pitchFamily="18" charset="0"/>
                        </a:rPr>
                        <a:t>2021 (17expectations)</a:t>
                      </a:r>
                      <a:endParaRPr lang="en-US" sz="24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725427"/>
                  </a:ext>
                </a:extLst>
              </a:tr>
              <a:tr h="1156111">
                <a:tc>
                  <a:txBody>
                    <a:bodyPr/>
                    <a:lstStyle/>
                    <a:p>
                      <a:pPr algn="l" fontAlgn="b"/>
                      <a:r>
                        <a:rPr lang="en-US" sz="2400" b="1" u="none" strike="noStrike" dirty="0">
                          <a:solidFill>
                            <a:srgbClr val="C00000"/>
                          </a:solidFill>
                          <a:effectLst/>
                          <a:latin typeface="Times New Roman" panose="02020603050405020304" pitchFamily="18" charset="0"/>
                          <a:cs typeface="Times New Roman" panose="02020603050405020304" pitchFamily="18" charset="0"/>
                        </a:rPr>
                        <a:t>1</a:t>
                      </a:r>
                      <a:r>
                        <a:rPr lang="en-US" sz="2400" b="1" u="none" strike="noStrike" baseline="30000" dirty="0">
                          <a:solidFill>
                            <a:srgbClr val="C00000"/>
                          </a:solidFill>
                          <a:effectLst/>
                          <a:latin typeface="Times New Roman" panose="02020603050405020304" pitchFamily="18" charset="0"/>
                          <a:cs typeface="Times New Roman" panose="02020603050405020304" pitchFamily="18" charset="0"/>
                        </a:rPr>
                        <a:t>st</a:t>
                      </a:r>
                      <a:r>
                        <a:rPr lang="en-US" sz="2400" b="1" u="none" strike="noStrike" dirty="0">
                          <a:solidFill>
                            <a:srgbClr val="C00000"/>
                          </a:solidFill>
                          <a:effectLst/>
                          <a:latin typeface="Times New Roman" panose="02020603050405020304" pitchFamily="18" charset="0"/>
                          <a:cs typeface="Times New Roman" panose="02020603050405020304" pitchFamily="18" charset="0"/>
                        </a:rPr>
                        <a:t> </a:t>
                      </a:r>
                      <a:endParaRPr lang="en-US" sz="24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altLang="zh-CN" sz="2000" b="0" i="0" u="none" strike="noStrike" kern="1200" dirty="0">
                          <a:solidFill>
                            <a:srgbClr val="C00000"/>
                          </a:solidFill>
                          <a:effectLst/>
                          <a:latin typeface="Times New Roman" panose="02020603050405020304" pitchFamily="18" charset="0"/>
                          <a:ea typeface="+mn-ea"/>
                          <a:cs typeface="Times New Roman" panose="02020603050405020304" pitchFamily="18" charset="0"/>
                        </a:rPr>
                        <a:t>Strengthen bilateral cooperation in pandemic</a:t>
                      </a:r>
                      <a:endParaRPr lang="en-US" sz="2000" b="0" i="0"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000" b="0" i="0" u="none" strike="noStrike" kern="1200" dirty="0">
                          <a:solidFill>
                            <a:srgbClr val="C00000"/>
                          </a:solidFill>
                          <a:effectLst/>
                          <a:latin typeface="Times New Roman" panose="02020603050405020304" pitchFamily="18" charset="0"/>
                          <a:ea typeface="+mn-ea"/>
                          <a:cs typeface="Times New Roman" panose="02020603050405020304" pitchFamily="18" charset="0"/>
                        </a:rPr>
                        <a:t>Focus on positive side of China-EU relations</a:t>
                      </a:r>
                    </a:p>
                  </a:txBody>
                  <a:tcPr marL="9525" marR="9525" marT="9525" marB="0" anchor="ctr"/>
                </a:tc>
                <a:extLst>
                  <a:ext uri="{0D108BD9-81ED-4DB2-BD59-A6C34878D82A}">
                    <a16:rowId xmlns:a16="http://schemas.microsoft.com/office/drawing/2014/main" val="2005773104"/>
                  </a:ext>
                </a:extLst>
              </a:tr>
              <a:tr h="1120340">
                <a:tc>
                  <a:txBody>
                    <a:bodyPr/>
                    <a:lstStyle/>
                    <a:p>
                      <a:pPr algn="l" fontAlgn="b"/>
                      <a:r>
                        <a:rPr lang="en-US" sz="2400" b="1" u="none" strike="noStrike" dirty="0">
                          <a:solidFill>
                            <a:srgbClr val="C00000"/>
                          </a:solidFill>
                          <a:effectLst/>
                          <a:latin typeface="Times New Roman" panose="02020603050405020304" pitchFamily="18" charset="0"/>
                          <a:cs typeface="Times New Roman" panose="02020603050405020304" pitchFamily="18" charset="0"/>
                        </a:rPr>
                        <a:t>2</a:t>
                      </a:r>
                      <a:r>
                        <a:rPr lang="en-US" sz="2400" b="1" u="none" strike="noStrike" baseline="30000" dirty="0">
                          <a:solidFill>
                            <a:srgbClr val="C00000"/>
                          </a:solidFill>
                          <a:effectLst/>
                          <a:latin typeface="Times New Roman" panose="02020603050405020304" pitchFamily="18" charset="0"/>
                          <a:cs typeface="Times New Roman" panose="02020603050405020304" pitchFamily="18" charset="0"/>
                        </a:rPr>
                        <a:t>nd</a:t>
                      </a:r>
                      <a:r>
                        <a:rPr lang="en-US" sz="2400" b="1" u="none" strike="noStrike" dirty="0">
                          <a:solidFill>
                            <a:srgbClr val="C00000"/>
                          </a:solidFill>
                          <a:effectLst/>
                          <a:latin typeface="Times New Roman" panose="02020603050405020304" pitchFamily="18" charset="0"/>
                          <a:cs typeface="Times New Roman" panose="02020603050405020304" pitchFamily="18" charset="0"/>
                        </a:rPr>
                        <a:t> </a:t>
                      </a:r>
                      <a:endParaRPr lang="en-US" sz="24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b"/>
                      <a:r>
                        <a:rPr lang="en-US" sz="2000" b="0" i="0" u="none" strike="noStrike" kern="1200" dirty="0">
                          <a:solidFill>
                            <a:srgbClr val="C00000"/>
                          </a:solidFill>
                          <a:effectLst/>
                          <a:latin typeface="Times New Roman" panose="02020603050405020304" pitchFamily="18" charset="0"/>
                          <a:ea typeface="+mn-ea"/>
                          <a:cs typeface="Times New Roman" panose="02020603050405020304" pitchFamily="18" charset="0"/>
                        </a:rPr>
                        <a:t>Cooperate with China in global problems</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000" b="0" i="0" u="none" strike="noStrike" kern="1200" dirty="0">
                          <a:solidFill>
                            <a:srgbClr val="C00000"/>
                          </a:solidFill>
                          <a:effectLst/>
                          <a:latin typeface="Times New Roman" panose="02020603050405020304" pitchFamily="18" charset="0"/>
                          <a:ea typeface="+mn-ea"/>
                          <a:cs typeface="Times New Roman" panose="02020603050405020304" pitchFamily="18" charset="0"/>
                        </a:rPr>
                        <a:t>Strengthen bilateral cooperation with China</a:t>
                      </a:r>
                      <a:endParaRPr lang="en-US" sz="2000" b="0" i="0" u="none" strike="noStrike" kern="1200" dirty="0">
                        <a:solidFill>
                          <a:srgbClr val="C00000"/>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618941625"/>
                  </a:ext>
                </a:extLst>
              </a:tr>
              <a:tr h="1049644">
                <a:tc>
                  <a:txBody>
                    <a:bodyPr/>
                    <a:lstStyle/>
                    <a:p>
                      <a:pPr algn="l" fontAlgn="b"/>
                      <a:r>
                        <a:rPr lang="en-US" sz="2400" b="1" u="none" strike="noStrike" dirty="0">
                          <a:solidFill>
                            <a:srgbClr val="C00000"/>
                          </a:solidFill>
                          <a:effectLst/>
                          <a:latin typeface="Times New Roman" panose="02020603050405020304" pitchFamily="18" charset="0"/>
                          <a:cs typeface="Times New Roman" panose="02020603050405020304" pitchFamily="18" charset="0"/>
                        </a:rPr>
                        <a:t>3</a:t>
                      </a:r>
                      <a:r>
                        <a:rPr lang="en-US" sz="2400" b="1" u="none" strike="noStrike" baseline="30000" dirty="0">
                          <a:solidFill>
                            <a:srgbClr val="C00000"/>
                          </a:solidFill>
                          <a:effectLst/>
                          <a:latin typeface="Times New Roman" panose="02020603050405020304" pitchFamily="18" charset="0"/>
                          <a:cs typeface="Times New Roman" panose="02020603050405020304" pitchFamily="18" charset="0"/>
                        </a:rPr>
                        <a:t>rd</a:t>
                      </a:r>
                      <a:r>
                        <a:rPr lang="en-US" sz="2400" b="1" u="none" strike="noStrike" dirty="0">
                          <a:solidFill>
                            <a:srgbClr val="C00000"/>
                          </a:solidFill>
                          <a:effectLst/>
                          <a:latin typeface="Times New Roman" panose="02020603050405020304" pitchFamily="18" charset="0"/>
                          <a:cs typeface="Times New Roman" panose="02020603050405020304" pitchFamily="18" charset="0"/>
                        </a:rPr>
                        <a:t> </a:t>
                      </a:r>
                      <a:endParaRPr lang="en-US" sz="2400" b="1" i="0" u="none" strike="noStrike" dirty="0">
                        <a:solidFill>
                          <a:srgbClr val="C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kern="1200" dirty="0">
                          <a:solidFill>
                            <a:srgbClr val="C00000"/>
                          </a:solidFill>
                          <a:effectLst/>
                          <a:latin typeface="Times New Roman" panose="02020603050405020304" pitchFamily="18" charset="0"/>
                          <a:ea typeface="+mn-ea"/>
                          <a:cs typeface="Times New Roman" panose="02020603050405020304" pitchFamily="18" charset="0"/>
                        </a:rPr>
                        <a:t>Conclude EU-China investment and trade deals at early time</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C00000"/>
                          </a:solidFill>
                          <a:effectLst/>
                          <a:latin typeface="Times New Roman" panose="02020603050405020304" pitchFamily="18" charset="0"/>
                          <a:cs typeface="Times New Roman" panose="02020603050405020304" pitchFamily="18" charset="0"/>
                        </a:rPr>
                        <a:t>Increase strategic autonomy</a:t>
                      </a:r>
                    </a:p>
                  </a:txBody>
                  <a:tcPr marL="9525" marR="9525" marT="9525" marB="0" anchor="ctr"/>
                </a:tc>
                <a:extLst>
                  <a:ext uri="{0D108BD9-81ED-4DB2-BD59-A6C34878D82A}">
                    <a16:rowId xmlns:a16="http://schemas.microsoft.com/office/drawing/2014/main" val="702359937"/>
                  </a:ext>
                </a:extLst>
              </a:tr>
            </a:tbl>
          </a:graphicData>
        </a:graphic>
      </p:graphicFrame>
    </p:spTree>
    <p:extLst>
      <p:ext uri="{BB962C8B-B14F-4D97-AF65-F5344CB8AC3E}">
        <p14:creationId xmlns:p14="http://schemas.microsoft.com/office/powerpoint/2010/main" val="366717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F381CC-0B02-5B46-80C9-915D07ED1D04}"/>
              </a:ext>
            </a:extLst>
          </p:cNvPr>
          <p:cNvSpPr txBox="1"/>
          <p:nvPr/>
        </p:nvSpPr>
        <p:spPr>
          <a:xfrm>
            <a:off x="262156" y="359474"/>
            <a:ext cx="8619687" cy="646331"/>
          </a:xfrm>
          <a:prstGeom prst="rect">
            <a:avLst/>
          </a:prstGeom>
          <a:noFill/>
        </p:spPr>
        <p:txBody>
          <a:bodyPr wrap="square">
            <a:spAutoFit/>
          </a:bodyPr>
          <a:lstStyle/>
          <a:p>
            <a:pPr algn="ctr"/>
            <a:r>
              <a:rPr lang="en-US" sz="3600" dirty="0">
                <a:solidFill>
                  <a:srgbClr val="002060"/>
                </a:solidFill>
                <a:latin typeface="Times New Roman" panose="02020603050405020304" pitchFamily="18" charset="0"/>
                <a:cs typeface="Times New Roman" panose="02020603050405020304" pitchFamily="18" charset="0"/>
              </a:rPr>
              <a:t>1. Monitored Social Media accounts in China</a:t>
            </a:r>
          </a:p>
        </p:txBody>
      </p:sp>
      <p:graphicFrame>
        <p:nvGraphicFramePr>
          <p:cNvPr id="13" name="Table 13">
            <a:extLst>
              <a:ext uri="{FF2B5EF4-FFF2-40B4-BE49-F238E27FC236}">
                <a16:creationId xmlns:a16="http://schemas.microsoft.com/office/drawing/2014/main" id="{AB763CE4-A693-342B-DFF5-9CF218DB2C58}"/>
              </a:ext>
            </a:extLst>
          </p:cNvPr>
          <p:cNvGraphicFramePr>
            <a:graphicFrameLocks noGrp="1"/>
          </p:cNvGraphicFramePr>
          <p:nvPr>
            <p:extLst>
              <p:ext uri="{D42A27DB-BD31-4B8C-83A1-F6EECF244321}">
                <p14:modId xmlns:p14="http://schemas.microsoft.com/office/powerpoint/2010/main" val="146146382"/>
              </p:ext>
            </p:extLst>
          </p:nvPr>
        </p:nvGraphicFramePr>
        <p:xfrm>
          <a:off x="524313" y="996465"/>
          <a:ext cx="8095374" cy="5287766"/>
        </p:xfrm>
        <a:graphic>
          <a:graphicData uri="http://schemas.openxmlformats.org/drawingml/2006/table">
            <a:tbl>
              <a:tblPr firstRow="1" bandRow="1">
                <a:tableStyleId>{5C22544A-7EE6-4342-B048-85BDC9FD1C3A}</a:tableStyleId>
              </a:tblPr>
              <a:tblGrid>
                <a:gridCol w="1326206">
                  <a:extLst>
                    <a:ext uri="{9D8B030D-6E8A-4147-A177-3AD203B41FA5}">
                      <a16:colId xmlns:a16="http://schemas.microsoft.com/office/drawing/2014/main" val="1628945053"/>
                    </a:ext>
                  </a:extLst>
                </a:gridCol>
                <a:gridCol w="3287884">
                  <a:extLst>
                    <a:ext uri="{9D8B030D-6E8A-4147-A177-3AD203B41FA5}">
                      <a16:colId xmlns:a16="http://schemas.microsoft.com/office/drawing/2014/main" val="2724930293"/>
                    </a:ext>
                  </a:extLst>
                </a:gridCol>
                <a:gridCol w="3481284">
                  <a:extLst>
                    <a:ext uri="{9D8B030D-6E8A-4147-A177-3AD203B41FA5}">
                      <a16:colId xmlns:a16="http://schemas.microsoft.com/office/drawing/2014/main" val="3147979102"/>
                    </a:ext>
                  </a:extLst>
                </a:gridCol>
              </a:tblGrid>
              <a:tr h="1160514">
                <a:tc rowSpan="2">
                  <a:txBody>
                    <a:bodyPr/>
                    <a:lstStyle/>
                    <a:p>
                      <a:pPr algn="ctr"/>
                      <a:r>
                        <a:rPr lang="en-US" b="1" dirty="0">
                          <a:solidFill>
                            <a:srgbClr val="002060"/>
                          </a:solidFill>
                          <a:latin typeface="Times New Roman" panose="02020603050405020304" pitchFamily="18" charset="0"/>
                          <a:cs typeface="Times New Roman" panose="02020603050405020304" pitchFamily="18" charset="0"/>
                        </a:rPr>
                        <a:t>2020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altLang="zh-CN" sz="1600" b="0" kern="1200" dirty="0">
                          <a:solidFill>
                            <a:srgbClr val="002060"/>
                          </a:solidFill>
                          <a:latin typeface="Times New Roman" panose="02020603050405020304" pitchFamily="18" charset="0"/>
                          <a:ea typeface="+mn-ea"/>
                          <a:cs typeface="Times New Roman" panose="02020603050405020304" pitchFamily="18" charset="0"/>
                        </a:rPr>
                        <a:t>EU Delegation</a:t>
                      </a:r>
                    </a:p>
                    <a:p>
                      <a:pPr marL="0" algn="ctr" defTabSz="914400" rtl="0" eaLnBrk="1" latinLnBrk="0" hangingPunct="1"/>
                      <a:r>
                        <a:rPr lang="en-US" altLang="zh-CN" sz="1600" b="0" kern="1200" dirty="0">
                          <a:solidFill>
                            <a:srgbClr val="002060"/>
                          </a:solidFill>
                          <a:latin typeface="Times New Roman" panose="02020603050405020304" pitchFamily="18" charset="0"/>
                          <a:ea typeface="+mn-ea"/>
                          <a:cs typeface="Times New Roman" panose="02020603050405020304" pitchFamily="18" charset="0"/>
                        </a:rPr>
                        <a:t>EU in China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693811784"/>
                  </a:ext>
                </a:extLst>
              </a:tr>
              <a:tr h="927537">
                <a:tc vMerge="1">
                  <a:txBody>
                    <a:bodyPr/>
                    <a:lstStyle/>
                    <a:p>
                      <a:endParaRPr lang="en-US" b="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b="0" dirty="0">
                          <a:solidFill>
                            <a:srgbClr val="002060"/>
                          </a:solidFill>
                          <a:latin typeface="Times New Roman" panose="02020603050405020304" pitchFamily="18" charset="0"/>
                          <a:cs typeface="Times New Roman" panose="02020603050405020304" pitchFamily="18" charset="0"/>
                        </a:rPr>
                        <a:t>Chinese MFA</a:t>
                      </a:r>
                    </a:p>
                    <a:p>
                      <a:pPr algn="ctr"/>
                      <a:r>
                        <a:rPr lang="en-US" altLang="zh-CN" sz="1600" b="0" dirty="0">
                          <a:solidFill>
                            <a:srgbClr val="002060"/>
                          </a:solidFill>
                          <a:latin typeface="Times New Roman" panose="02020603050405020304" pitchFamily="18" charset="0"/>
                          <a:cs typeface="Times New Roman" panose="02020603050405020304" pitchFamily="18" charset="0"/>
                        </a:rPr>
                        <a:t>China-Europe Messenger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236751073"/>
                  </a:ext>
                </a:extLst>
              </a:tr>
              <a:tr h="1054113">
                <a:tc rowSpan="3">
                  <a:txBody>
                    <a:bodyPr/>
                    <a:lstStyle/>
                    <a:p>
                      <a:pPr algn="ctr"/>
                      <a:r>
                        <a:rPr lang="en-US" b="1" dirty="0">
                          <a:solidFill>
                            <a:srgbClr val="002060"/>
                          </a:solidFill>
                          <a:latin typeface="Times New Roman" panose="02020603050405020304" pitchFamily="18" charset="0"/>
                          <a:cs typeface="Times New Roman" panose="02020603050405020304" pitchFamily="18" charset="0"/>
                        </a:rPr>
                        <a:t>2021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0" dirty="0">
                          <a:solidFill>
                            <a:srgbClr val="002060"/>
                          </a:solidFill>
                          <a:latin typeface="Times New Roman" panose="02020603050405020304" pitchFamily="18" charset="0"/>
                          <a:cs typeface="Times New Roman" panose="02020603050405020304" pitchFamily="18" charset="0"/>
                        </a:rPr>
                        <a:t>EU Delegation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200" dirty="0">
                          <a:solidFill>
                            <a:srgbClr val="002060"/>
                          </a:solidFill>
                          <a:latin typeface="Times New Roman" panose="02020603050405020304" pitchFamily="18" charset="0"/>
                          <a:ea typeface="+mn-ea"/>
                          <a:cs typeface="Times New Roman" panose="02020603050405020304" pitchFamily="18" charset="0"/>
                        </a:rPr>
                        <a:t>EU in China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580657417"/>
                  </a:ext>
                </a:extLst>
              </a:tr>
              <a:tr h="1256077">
                <a:tc vMerge="1">
                  <a:txBody>
                    <a:bodyPr/>
                    <a:lstStyle/>
                    <a:p>
                      <a:endParaRPr lang="en-US" b="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CN" sz="1600" b="0" dirty="0">
                          <a:solidFill>
                            <a:srgbClr val="002060"/>
                          </a:solidFill>
                          <a:latin typeface="Times New Roman" panose="02020603050405020304" pitchFamily="18" charset="0"/>
                          <a:cs typeface="Times New Roman" panose="02020603050405020304" pitchFamily="18" charset="0"/>
                        </a:rPr>
                        <a:t>Entrusted by EU Delegation</a:t>
                      </a:r>
                    </a:p>
                    <a:p>
                      <a:pPr marL="0" algn="ctr" defTabSz="914400" rtl="0" eaLnBrk="1" latinLnBrk="0" hangingPunct="1"/>
                      <a:r>
                        <a:rPr lang="en-US" altLang="zh-CN" sz="1400" b="0" kern="1200" dirty="0" err="1">
                          <a:solidFill>
                            <a:srgbClr val="002060"/>
                          </a:solidFill>
                          <a:latin typeface="Times New Roman" panose="02020603050405020304" pitchFamily="18" charset="0"/>
                          <a:ea typeface="+mn-ea"/>
                          <a:cs typeface="Times New Roman" panose="02020603050405020304" pitchFamily="18" charset="0"/>
                        </a:rPr>
                        <a:t>KeystoEurope</a:t>
                      </a:r>
                      <a:endParaRPr lang="en-US" altLang="zh-CN" sz="1400" b="0" kern="1200" dirty="0">
                        <a:solidFill>
                          <a:srgbClr val="002060"/>
                        </a:solidFill>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40832937"/>
                  </a:ext>
                </a:extLst>
              </a:tr>
              <a:tr h="889525">
                <a:tc vMerge="1">
                  <a:txBody>
                    <a:bodyPr/>
                    <a:lstStyle/>
                    <a:p>
                      <a:endParaRPr lang="en-US" b="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dirty="0">
                          <a:solidFill>
                            <a:srgbClr val="002060"/>
                          </a:solidFill>
                          <a:latin typeface="Times New Roman" panose="02020603050405020304" pitchFamily="18" charset="0"/>
                          <a:cs typeface="Times New Roman" panose="02020603050405020304" pitchFamily="18" charset="0"/>
                        </a:rPr>
                        <a:t>Chinese MFA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0" kern="1200" dirty="0">
                          <a:solidFill>
                            <a:srgbClr val="002060"/>
                          </a:solidFill>
                          <a:latin typeface="Times New Roman" panose="02020603050405020304" pitchFamily="18" charset="0"/>
                          <a:ea typeface="+mn-ea"/>
                          <a:cs typeface="Times New Roman" panose="02020603050405020304" pitchFamily="18" charset="0"/>
                        </a:rPr>
                        <a:t>China-Europe Messenger</a:t>
                      </a:r>
                    </a:p>
                    <a:p>
                      <a:pPr marL="0" algn="ctr" defTabSz="914400" rtl="0" eaLnBrk="1" latinLnBrk="0" hangingPunct="1"/>
                      <a:endParaRPr lang="en-US" sz="1600" b="0" kern="1200" dirty="0">
                        <a:solidFill>
                          <a:srgbClr val="002060"/>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670736069"/>
                  </a:ext>
                </a:extLst>
              </a:tr>
            </a:tbl>
          </a:graphicData>
        </a:graphic>
      </p:graphicFrame>
      <p:pic>
        <p:nvPicPr>
          <p:cNvPr id="15" name="Picture 14">
            <a:extLst>
              <a:ext uri="{FF2B5EF4-FFF2-40B4-BE49-F238E27FC236}">
                <a16:creationId xmlns:a16="http://schemas.microsoft.com/office/drawing/2014/main" id="{57FCEB84-49BB-138F-2CC9-989E39DEB5EB}"/>
              </a:ext>
            </a:extLst>
          </p:cNvPr>
          <p:cNvPicPr>
            <a:picLocks noChangeAspect="1"/>
          </p:cNvPicPr>
          <p:nvPr/>
        </p:nvPicPr>
        <p:blipFill>
          <a:blip r:embed="rId2"/>
          <a:stretch>
            <a:fillRect/>
          </a:stretch>
        </p:blipFill>
        <p:spPr>
          <a:xfrm>
            <a:off x="5763071" y="2111685"/>
            <a:ext cx="2103805" cy="924370"/>
          </a:xfrm>
          <a:prstGeom prst="rect">
            <a:avLst/>
          </a:prstGeom>
        </p:spPr>
      </p:pic>
      <p:pic>
        <p:nvPicPr>
          <p:cNvPr id="17" name="Picture 16">
            <a:extLst>
              <a:ext uri="{FF2B5EF4-FFF2-40B4-BE49-F238E27FC236}">
                <a16:creationId xmlns:a16="http://schemas.microsoft.com/office/drawing/2014/main" id="{4184DE41-93BB-FC4F-414B-B0FD773445E2}"/>
              </a:ext>
            </a:extLst>
          </p:cNvPr>
          <p:cNvPicPr>
            <a:picLocks noChangeAspect="1"/>
          </p:cNvPicPr>
          <p:nvPr/>
        </p:nvPicPr>
        <p:blipFill>
          <a:blip r:embed="rId3"/>
          <a:stretch>
            <a:fillRect/>
          </a:stretch>
        </p:blipFill>
        <p:spPr>
          <a:xfrm>
            <a:off x="5792236" y="1091013"/>
            <a:ext cx="2045477" cy="905530"/>
          </a:xfrm>
          <a:prstGeom prst="rect">
            <a:avLst/>
          </a:prstGeom>
        </p:spPr>
      </p:pic>
      <p:pic>
        <p:nvPicPr>
          <p:cNvPr id="19" name="Picture 18">
            <a:extLst>
              <a:ext uri="{FF2B5EF4-FFF2-40B4-BE49-F238E27FC236}">
                <a16:creationId xmlns:a16="http://schemas.microsoft.com/office/drawing/2014/main" id="{B79B9F27-2B09-BA6B-953B-6AC45D1880DC}"/>
              </a:ext>
            </a:extLst>
          </p:cNvPr>
          <p:cNvPicPr>
            <a:picLocks noChangeAspect="1"/>
          </p:cNvPicPr>
          <p:nvPr/>
        </p:nvPicPr>
        <p:blipFill>
          <a:blip r:embed="rId2"/>
          <a:stretch>
            <a:fillRect/>
          </a:stretch>
        </p:blipFill>
        <p:spPr>
          <a:xfrm>
            <a:off x="5800967" y="5315709"/>
            <a:ext cx="2103805" cy="978302"/>
          </a:xfrm>
          <a:prstGeom prst="rect">
            <a:avLst/>
          </a:prstGeom>
        </p:spPr>
      </p:pic>
      <p:pic>
        <p:nvPicPr>
          <p:cNvPr id="21" name="Picture 20">
            <a:extLst>
              <a:ext uri="{FF2B5EF4-FFF2-40B4-BE49-F238E27FC236}">
                <a16:creationId xmlns:a16="http://schemas.microsoft.com/office/drawing/2014/main" id="{59A1B7F3-47DB-075F-4FAC-E07B065EB6D9}"/>
              </a:ext>
            </a:extLst>
          </p:cNvPr>
          <p:cNvPicPr>
            <a:picLocks noChangeAspect="1"/>
          </p:cNvPicPr>
          <p:nvPr/>
        </p:nvPicPr>
        <p:blipFill>
          <a:blip r:embed="rId3"/>
          <a:stretch>
            <a:fillRect/>
          </a:stretch>
        </p:blipFill>
        <p:spPr>
          <a:xfrm>
            <a:off x="5763070" y="3192253"/>
            <a:ext cx="2045477" cy="905530"/>
          </a:xfrm>
          <a:prstGeom prst="rect">
            <a:avLst/>
          </a:prstGeom>
        </p:spPr>
      </p:pic>
      <p:pic>
        <p:nvPicPr>
          <p:cNvPr id="23" name="图片 4">
            <a:extLst>
              <a:ext uri="{FF2B5EF4-FFF2-40B4-BE49-F238E27FC236}">
                <a16:creationId xmlns:a16="http://schemas.microsoft.com/office/drawing/2014/main" id="{012A271E-9235-2DC3-9187-022B5ADBB6B6}"/>
              </a:ext>
            </a:extLst>
          </p:cNvPr>
          <p:cNvPicPr>
            <a:picLocks noChangeAspect="1"/>
          </p:cNvPicPr>
          <p:nvPr/>
        </p:nvPicPr>
        <p:blipFill>
          <a:blip r:embed="rId4"/>
          <a:stretch>
            <a:fillRect/>
          </a:stretch>
        </p:blipFill>
        <p:spPr>
          <a:xfrm>
            <a:off x="5758705" y="4253981"/>
            <a:ext cx="2112536" cy="978302"/>
          </a:xfrm>
          <a:prstGeom prst="rect">
            <a:avLst/>
          </a:prstGeom>
        </p:spPr>
      </p:pic>
      <p:sp>
        <p:nvSpPr>
          <p:cNvPr id="2" name="左大括号 1">
            <a:extLst>
              <a:ext uri="{FF2B5EF4-FFF2-40B4-BE49-F238E27FC236}">
                <a16:creationId xmlns:a16="http://schemas.microsoft.com/office/drawing/2014/main" id="{3E8116A7-9F8F-4D63-AE77-A9F3E690DF63}"/>
              </a:ext>
            </a:extLst>
          </p:cNvPr>
          <p:cNvSpPr/>
          <p:nvPr/>
        </p:nvSpPr>
        <p:spPr>
          <a:xfrm>
            <a:off x="2085589" y="3208224"/>
            <a:ext cx="231349" cy="1842550"/>
          </a:xfrm>
          <a:prstGeom prst="leftBrace">
            <a:avLst/>
          </a:prstGeom>
          <a:ln w="2222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4400" b="1" dirty="0"/>
          </a:p>
        </p:txBody>
      </p:sp>
    </p:spTree>
    <p:extLst>
      <p:ext uri="{BB962C8B-B14F-4D97-AF65-F5344CB8AC3E}">
        <p14:creationId xmlns:p14="http://schemas.microsoft.com/office/powerpoint/2010/main" val="132260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291548" y="404677"/>
            <a:ext cx="8560904" cy="1018003"/>
          </a:xfrm>
        </p:spPr>
        <p:txBody>
          <a:bodyPr>
            <a:noAutofit/>
          </a:bodyPr>
          <a:lstStyle/>
          <a:p>
            <a:pPr algn="ctr"/>
            <a:r>
              <a:rPr lang="en-MY" altLang="zh-CN" sz="4000" b="1" dirty="0">
                <a:solidFill>
                  <a:srgbClr val="002060"/>
                </a:solidFill>
                <a:latin typeface="Times New Roman" panose="02020603050405020304" pitchFamily="18" charset="0"/>
                <a:cs typeface="Times New Roman" panose="02020603050405020304" pitchFamily="18" charset="0"/>
              </a:rPr>
              <a:t>Pictures in social media</a:t>
            </a:r>
            <a:br>
              <a:rPr lang="en-MY" sz="4000" b="1" dirty="0">
                <a:solidFill>
                  <a:srgbClr val="002060"/>
                </a:solidFill>
                <a:latin typeface="Times New Roman" panose="02020603050405020304" pitchFamily="18" charset="0"/>
                <a:cs typeface="Times New Roman" panose="02020603050405020304" pitchFamily="18" charset="0"/>
              </a:rPr>
            </a:br>
            <a:r>
              <a:rPr lang="en-MY" sz="3200" b="1" dirty="0">
                <a:solidFill>
                  <a:srgbClr val="002060"/>
                </a:solidFill>
                <a:latin typeface="Times New Roman" panose="02020603050405020304" pitchFamily="18" charset="0"/>
                <a:cs typeface="Times New Roman" panose="02020603050405020304" pitchFamily="18" charset="0"/>
              </a:rPr>
              <a:t>EUD </a:t>
            </a:r>
            <a:r>
              <a:rPr lang="en-MY" altLang="zh-CN" sz="2800" b="1" dirty="0">
                <a:solidFill>
                  <a:srgbClr val="002060"/>
                </a:solidFill>
                <a:latin typeface="Times New Roman" panose="02020603050405020304" pitchFamily="18" charset="0"/>
                <a:cs typeface="Times New Roman" panose="02020603050405020304" pitchFamily="18" charset="0"/>
              </a:rPr>
              <a:t>2020 versus 2021</a:t>
            </a:r>
            <a:endParaRPr lang="zh-HK" altLang="en-US" sz="2800" b="1"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5A2AA543-1D0D-9D4B-96AE-978D40C03A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0" y="3891472"/>
            <a:ext cx="3842777" cy="2561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472650A1-533F-0E49-BBF0-0A3AD87E65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4136" y="1550505"/>
            <a:ext cx="3844143" cy="2162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A534DAF5-FDE1-4F64-8D75-1FBDA26E4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820" y="1550505"/>
            <a:ext cx="3844144" cy="2162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BCBEFC71-301C-494A-80C7-1564DF7107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479" y="3891472"/>
            <a:ext cx="3850485" cy="2613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618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291548" y="532502"/>
            <a:ext cx="8560904" cy="1018003"/>
          </a:xfrm>
        </p:spPr>
        <p:txBody>
          <a:bodyPr>
            <a:noAutofit/>
          </a:bodyPr>
          <a:lstStyle/>
          <a:p>
            <a:pPr algn="ctr"/>
            <a:r>
              <a:rPr lang="en-MY" sz="4000" b="1" dirty="0">
                <a:solidFill>
                  <a:srgbClr val="002060"/>
                </a:solidFill>
                <a:latin typeface="Times New Roman" panose="02020603050405020304" pitchFamily="18" charset="0"/>
                <a:cs typeface="Times New Roman" panose="02020603050405020304" pitchFamily="18" charset="0"/>
              </a:rPr>
              <a:t>Videos in social media</a:t>
            </a:r>
            <a:br>
              <a:rPr lang="en-MY" sz="4000" b="1" dirty="0">
                <a:solidFill>
                  <a:srgbClr val="002060"/>
                </a:solidFill>
                <a:latin typeface="Times New Roman" panose="02020603050405020304" pitchFamily="18" charset="0"/>
                <a:cs typeface="Times New Roman" panose="02020603050405020304" pitchFamily="18" charset="0"/>
              </a:rPr>
            </a:br>
            <a:r>
              <a:rPr lang="en-MY" sz="3200" b="1" dirty="0">
                <a:solidFill>
                  <a:srgbClr val="002060"/>
                </a:solidFill>
                <a:latin typeface="Times New Roman" panose="02020603050405020304" pitchFamily="18" charset="0"/>
                <a:cs typeface="Times New Roman" panose="02020603050405020304" pitchFamily="18" charset="0"/>
              </a:rPr>
              <a:t>EUD </a:t>
            </a:r>
            <a:r>
              <a:rPr lang="en-MY" altLang="zh-CN" sz="3200" b="1" dirty="0">
                <a:solidFill>
                  <a:srgbClr val="002060"/>
                </a:solidFill>
                <a:latin typeface="Times New Roman" panose="02020603050405020304" pitchFamily="18" charset="0"/>
                <a:cs typeface="Times New Roman" panose="02020603050405020304" pitchFamily="18" charset="0"/>
              </a:rPr>
              <a:t>2020 versus 2021</a:t>
            </a:r>
            <a:endParaRPr lang="zh-HK" altLang="en-US" sz="3200" b="1" dirty="0">
              <a:solidFill>
                <a:srgbClr val="002060"/>
              </a:solidFill>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0A8356AA-6A8C-6740-9686-C970744E7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55" y="1550505"/>
            <a:ext cx="3811363" cy="2382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79D23B95-1A5D-114F-93DE-F78AE7DD4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54" y="4242466"/>
            <a:ext cx="3811363" cy="2382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43E0670B-056B-478E-B0CD-6E9E26EADB59}"/>
              </a:ext>
            </a:extLst>
          </p:cNvPr>
          <p:cNvPicPr>
            <a:picLocks noChangeAspect="1"/>
          </p:cNvPicPr>
          <p:nvPr/>
        </p:nvPicPr>
        <p:blipFill>
          <a:blip r:embed="rId5"/>
          <a:stretch>
            <a:fillRect/>
          </a:stretch>
        </p:blipFill>
        <p:spPr>
          <a:xfrm>
            <a:off x="4940053" y="1550504"/>
            <a:ext cx="4064319" cy="2382103"/>
          </a:xfrm>
          <a:prstGeom prst="rect">
            <a:avLst/>
          </a:prstGeom>
        </p:spPr>
      </p:pic>
      <p:pic>
        <p:nvPicPr>
          <p:cNvPr id="9" name="图片 8">
            <a:extLst>
              <a:ext uri="{FF2B5EF4-FFF2-40B4-BE49-F238E27FC236}">
                <a16:creationId xmlns:a16="http://schemas.microsoft.com/office/drawing/2014/main" id="{7CC17861-DC30-460C-90F1-3BE803BC7733}"/>
              </a:ext>
            </a:extLst>
          </p:cNvPr>
          <p:cNvPicPr>
            <a:picLocks noChangeAspect="1"/>
          </p:cNvPicPr>
          <p:nvPr/>
        </p:nvPicPr>
        <p:blipFill>
          <a:blip r:embed="rId6"/>
          <a:stretch>
            <a:fillRect/>
          </a:stretch>
        </p:blipFill>
        <p:spPr>
          <a:xfrm>
            <a:off x="4940053" y="4242464"/>
            <a:ext cx="4064319" cy="2382104"/>
          </a:xfrm>
          <a:prstGeom prst="rect">
            <a:avLst/>
          </a:prstGeom>
        </p:spPr>
      </p:pic>
    </p:spTree>
    <p:extLst>
      <p:ext uri="{BB962C8B-B14F-4D97-AF65-F5344CB8AC3E}">
        <p14:creationId xmlns:p14="http://schemas.microsoft.com/office/powerpoint/2010/main" val="355242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291548" y="433712"/>
            <a:ext cx="8560904" cy="1018003"/>
          </a:xfrm>
        </p:spPr>
        <p:txBody>
          <a:bodyPr>
            <a:noAutofit/>
          </a:bodyPr>
          <a:lstStyle/>
          <a:p>
            <a:pPr algn="ctr"/>
            <a:r>
              <a:rPr lang="en-MY" sz="4000" b="1" dirty="0">
                <a:solidFill>
                  <a:srgbClr val="002060"/>
                </a:solidFill>
                <a:latin typeface="Times New Roman" panose="02020603050405020304" pitchFamily="18" charset="0"/>
                <a:cs typeface="Times New Roman" panose="02020603050405020304" pitchFamily="18" charset="0"/>
              </a:rPr>
              <a:t>Pictures in social media</a:t>
            </a:r>
            <a:br>
              <a:rPr lang="en-MY" sz="4000" b="1" dirty="0">
                <a:solidFill>
                  <a:srgbClr val="002060"/>
                </a:solidFill>
                <a:latin typeface="Times New Roman" panose="02020603050405020304" pitchFamily="18" charset="0"/>
                <a:cs typeface="Times New Roman" panose="02020603050405020304" pitchFamily="18" charset="0"/>
              </a:rPr>
            </a:br>
            <a:r>
              <a:rPr lang="en-MY" sz="3200" b="1" dirty="0">
                <a:solidFill>
                  <a:srgbClr val="002060"/>
                </a:solidFill>
                <a:latin typeface="Times New Roman" panose="02020603050405020304" pitchFamily="18" charset="0"/>
                <a:cs typeface="Times New Roman" panose="02020603050405020304" pitchFamily="18" charset="0"/>
              </a:rPr>
              <a:t>Chinese MFA </a:t>
            </a:r>
            <a:r>
              <a:rPr lang="en-MY" sz="2800" b="1" dirty="0">
                <a:solidFill>
                  <a:srgbClr val="002060"/>
                </a:solidFill>
                <a:latin typeface="Times New Roman" panose="02020603050405020304" pitchFamily="18" charset="0"/>
                <a:cs typeface="Times New Roman" panose="02020603050405020304" pitchFamily="18" charset="0"/>
              </a:rPr>
              <a:t>2020 versus 2021</a:t>
            </a:r>
            <a:endParaRPr lang="zh-HK" altLang="en-US" sz="2800" b="1"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599E6681-B15B-45F0-AE76-AF9B79548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30" y="1729143"/>
            <a:ext cx="3806141" cy="2162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CC9FF1D2-CDBE-4D72-A4F7-9B40E0771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691" y="4283242"/>
            <a:ext cx="3839880" cy="2351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a:extLst>
              <a:ext uri="{FF2B5EF4-FFF2-40B4-BE49-F238E27FC236}">
                <a16:creationId xmlns:a16="http://schemas.microsoft.com/office/drawing/2014/main" id="{496F766D-11CB-4E93-B400-6B4BFB5E70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05786" y="1451715"/>
            <a:ext cx="2320551" cy="2930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A6F05DE4-483D-4590-8B85-A0FE6F0F05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12572" y="4536262"/>
            <a:ext cx="3839880" cy="2098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755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291548" y="532502"/>
            <a:ext cx="8560904" cy="1018003"/>
          </a:xfrm>
        </p:spPr>
        <p:txBody>
          <a:bodyPr>
            <a:noAutofit/>
          </a:bodyPr>
          <a:lstStyle/>
          <a:p>
            <a:pPr algn="ctr"/>
            <a:r>
              <a:rPr lang="en-MY" sz="4000" b="1" dirty="0">
                <a:solidFill>
                  <a:srgbClr val="002060"/>
                </a:solidFill>
                <a:latin typeface="Times New Roman" panose="02020603050405020304" pitchFamily="18" charset="0"/>
                <a:cs typeface="Times New Roman" panose="02020603050405020304" pitchFamily="18" charset="0"/>
              </a:rPr>
              <a:t>Videos in social media</a:t>
            </a:r>
            <a:br>
              <a:rPr lang="en-MY" sz="4000" b="1" dirty="0">
                <a:solidFill>
                  <a:srgbClr val="002060"/>
                </a:solidFill>
                <a:latin typeface="Times New Roman" panose="02020603050405020304" pitchFamily="18" charset="0"/>
                <a:cs typeface="Times New Roman" panose="02020603050405020304" pitchFamily="18" charset="0"/>
              </a:rPr>
            </a:br>
            <a:r>
              <a:rPr lang="en-MY" sz="3200" b="1" dirty="0">
                <a:solidFill>
                  <a:srgbClr val="002060"/>
                </a:solidFill>
                <a:latin typeface="Times New Roman" panose="02020603050405020304" pitchFamily="18" charset="0"/>
                <a:cs typeface="Times New Roman" panose="02020603050405020304" pitchFamily="18" charset="0"/>
              </a:rPr>
              <a:t>Chinese MFA </a:t>
            </a:r>
            <a:r>
              <a:rPr lang="en-MY" altLang="zh-CN" sz="3200" b="1" dirty="0">
                <a:solidFill>
                  <a:srgbClr val="002060"/>
                </a:solidFill>
                <a:latin typeface="Times New Roman" panose="02020603050405020304" pitchFamily="18" charset="0"/>
                <a:cs typeface="Times New Roman" panose="02020603050405020304" pitchFamily="18" charset="0"/>
              </a:rPr>
              <a:t>2020 versus 2021</a:t>
            </a:r>
            <a:endParaRPr lang="zh-HK" alt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内容占位符 3">
            <a:extLst>
              <a:ext uri="{FF2B5EF4-FFF2-40B4-BE49-F238E27FC236}">
                <a16:creationId xmlns:a16="http://schemas.microsoft.com/office/drawing/2014/main" id="{52E087DD-21C9-EF4F-9A0D-F442135A352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6894" y="1675821"/>
            <a:ext cx="3601969" cy="2251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2118FE53-89AC-6448-AFE4-3CBBA9D0D6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894" y="4276569"/>
            <a:ext cx="3601969" cy="2268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04BABFE9-B789-425B-B0E3-C05DE98B811C}"/>
              </a:ext>
            </a:extLst>
          </p:cNvPr>
          <p:cNvPicPr>
            <a:picLocks noChangeAspect="1"/>
          </p:cNvPicPr>
          <p:nvPr/>
        </p:nvPicPr>
        <p:blipFill>
          <a:blip r:embed="rId6"/>
          <a:stretch>
            <a:fillRect/>
          </a:stretch>
        </p:blipFill>
        <p:spPr>
          <a:xfrm>
            <a:off x="4544499" y="1613162"/>
            <a:ext cx="4307953" cy="2376547"/>
          </a:xfrm>
          <a:prstGeom prst="rect">
            <a:avLst/>
          </a:prstGeom>
        </p:spPr>
      </p:pic>
      <p:pic>
        <p:nvPicPr>
          <p:cNvPr id="7" name="图片 6">
            <a:extLst>
              <a:ext uri="{FF2B5EF4-FFF2-40B4-BE49-F238E27FC236}">
                <a16:creationId xmlns:a16="http://schemas.microsoft.com/office/drawing/2014/main" id="{554EFB7F-9093-4C62-957A-397D3C66272D}"/>
              </a:ext>
            </a:extLst>
          </p:cNvPr>
          <p:cNvPicPr>
            <a:picLocks noChangeAspect="1"/>
          </p:cNvPicPr>
          <p:nvPr/>
        </p:nvPicPr>
        <p:blipFill>
          <a:blip r:embed="rId7"/>
          <a:stretch>
            <a:fillRect/>
          </a:stretch>
        </p:blipFill>
        <p:spPr>
          <a:xfrm>
            <a:off x="4572000" y="4257836"/>
            <a:ext cx="4307953" cy="2287669"/>
          </a:xfrm>
          <a:prstGeom prst="rect">
            <a:avLst/>
          </a:prstGeom>
        </p:spPr>
      </p:pic>
    </p:spTree>
    <p:extLst>
      <p:ext uri="{BB962C8B-B14F-4D97-AF65-F5344CB8AC3E}">
        <p14:creationId xmlns:p14="http://schemas.microsoft.com/office/powerpoint/2010/main" val="2632253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106018" y="425951"/>
            <a:ext cx="8931964" cy="788642"/>
          </a:xfrm>
        </p:spPr>
        <p:txBody>
          <a:bodyPr>
            <a:noAutofit/>
          </a:bodyPr>
          <a:lstStyle/>
          <a:p>
            <a:pPr algn="ctr"/>
            <a:r>
              <a:rPr lang="en-MY" altLang="zh-CN" sz="3600" b="1" dirty="0">
                <a:solidFill>
                  <a:srgbClr val="002060"/>
                </a:solidFill>
                <a:latin typeface="Times New Roman" panose="02020603050405020304" pitchFamily="18" charset="0"/>
                <a:cs typeface="Times New Roman" panose="02020603050405020304" pitchFamily="18" charset="0"/>
              </a:rPr>
              <a:t>Conclusions </a:t>
            </a:r>
            <a:endParaRPr lang="zh-HK" altLang="en-US" sz="2800" b="1"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0F0332F-9538-73BA-C9E0-6FC5DD72F498}"/>
              </a:ext>
            </a:extLst>
          </p:cNvPr>
          <p:cNvSpPr>
            <a:spLocks noGrp="1"/>
          </p:cNvSpPr>
          <p:nvPr>
            <p:ph idx="1"/>
          </p:nvPr>
        </p:nvSpPr>
        <p:spPr>
          <a:xfrm>
            <a:off x="462036" y="1214593"/>
            <a:ext cx="8219928" cy="4747004"/>
          </a:xfrm>
        </p:spPr>
        <p:txBody>
          <a:bodyPr>
            <a:noAutofit/>
          </a:bodyPr>
          <a:lstStyle/>
          <a:p>
            <a:pPr marL="457200" indent="-457200" algn="just">
              <a:lnSpc>
                <a:spcPct val="110000"/>
              </a:lnSpc>
              <a:buAutoNum type="arabicPeriod"/>
            </a:pPr>
            <a:r>
              <a:rPr lang="en-US" sz="2000" dirty="0">
                <a:solidFill>
                  <a:srgbClr val="002060"/>
                </a:solidFill>
                <a:latin typeface="Times New Roman" panose="02020603050405020304" pitchFamily="18" charset="0"/>
                <a:cs typeface="Times New Roman" panose="02020603050405020304" pitchFamily="18" charset="0"/>
              </a:rPr>
              <a:t>Both EUD and MFA are less active on Weibo in 2021, and the change of EUD is more pronounced despite two accounts were monitored in 2021. </a:t>
            </a:r>
          </a:p>
          <a:p>
            <a:pPr marL="457200" indent="-457200" algn="just">
              <a:lnSpc>
                <a:spcPct val="110000"/>
              </a:lnSpc>
              <a:buAutoNum type="arabicPeriod"/>
            </a:pPr>
            <a:r>
              <a:rPr lang="en-US" sz="2000" dirty="0">
                <a:solidFill>
                  <a:srgbClr val="002060"/>
                </a:solidFill>
                <a:latin typeface="Times New Roman" panose="02020603050405020304" pitchFamily="18" charset="0"/>
                <a:cs typeface="Times New Roman" panose="02020603050405020304" pitchFamily="18" charset="0"/>
              </a:rPr>
              <a:t>Hot issue(covid19) in 2020 was quite consistent between EUD and MFA, but in 2021 MFA concerned more on political issues while EUD posted more on environmental sustainability.</a:t>
            </a:r>
          </a:p>
          <a:p>
            <a:pPr marL="457200" indent="-457200" algn="just">
              <a:lnSpc>
                <a:spcPct val="110000"/>
              </a:lnSpc>
              <a:buAutoNum type="arabicPeriod"/>
            </a:pPr>
            <a:r>
              <a:rPr lang="en-US" sz="2000" dirty="0">
                <a:solidFill>
                  <a:srgbClr val="002060"/>
                </a:solidFill>
                <a:latin typeface="Times New Roman" panose="02020603050405020304" pitchFamily="18" charset="0"/>
                <a:cs typeface="Times New Roman" panose="02020603050405020304" pitchFamily="18" charset="0"/>
              </a:rPr>
              <a:t>MFA posts received less shares or comments in 2021 when compared to 2020.</a:t>
            </a:r>
          </a:p>
          <a:p>
            <a:pPr marL="457200" indent="-457200" algn="just">
              <a:lnSpc>
                <a:spcPct val="110000"/>
              </a:lnSpc>
              <a:buAutoNum type="arabicPeriod"/>
            </a:pPr>
            <a:r>
              <a:rPr lang="en-US" sz="2000" dirty="0">
                <a:solidFill>
                  <a:srgbClr val="002060"/>
                </a:solidFill>
                <a:latin typeface="Times New Roman" panose="02020603050405020304" pitchFamily="18" charset="0"/>
                <a:cs typeface="Times New Roman" panose="02020603050405020304" pitchFamily="18" charset="0"/>
              </a:rPr>
              <a:t>Member states, rather than EU, are more frequently posted in MFA account </a:t>
            </a:r>
            <a:r>
              <a:rPr lang="en-US" altLang="zh-CN" sz="2000" dirty="0">
                <a:solidFill>
                  <a:srgbClr val="002060"/>
                </a:solidFill>
                <a:latin typeface="Times New Roman" panose="02020603050405020304" pitchFamily="18" charset="0"/>
                <a:cs typeface="Times New Roman" panose="02020603050405020304" pitchFamily="18" charset="0"/>
              </a:rPr>
              <a:t>in 2021, and </a:t>
            </a:r>
            <a:r>
              <a:rPr lang="en-US" sz="2000" dirty="0">
                <a:solidFill>
                  <a:srgbClr val="002060"/>
                </a:solidFill>
                <a:latin typeface="Times New Roman" panose="02020603050405020304" pitchFamily="18" charset="0"/>
                <a:cs typeface="Times New Roman" panose="02020603050405020304" pitchFamily="18" charset="0"/>
              </a:rPr>
              <a:t>bilateral relations between countries are more concerned.</a:t>
            </a:r>
          </a:p>
          <a:p>
            <a:pPr marL="457200" indent="-457200" algn="just">
              <a:lnSpc>
                <a:spcPct val="110000"/>
              </a:lnSpc>
              <a:buAutoNum type="arabicPeriod"/>
            </a:pPr>
            <a:r>
              <a:rPr lang="en-US" sz="2000" dirty="0">
                <a:solidFill>
                  <a:srgbClr val="002060"/>
                </a:solidFill>
                <a:latin typeface="Times New Roman" panose="02020603050405020304" pitchFamily="18" charset="0"/>
                <a:cs typeface="Times New Roman" panose="02020603050405020304" pitchFamily="18" charset="0"/>
              </a:rPr>
              <a:t>Adding </a:t>
            </a:r>
            <a:r>
              <a:rPr lang="en-US" sz="2000" dirty="0" err="1">
                <a:solidFill>
                  <a:srgbClr val="002060"/>
                </a:solidFill>
                <a:latin typeface="Times New Roman" panose="02020603050405020304" pitchFamily="18" charset="0"/>
                <a:cs typeface="Times New Roman" panose="02020603050405020304" pitchFamily="18" charset="0"/>
              </a:rPr>
              <a:t>KeystoEurope</a:t>
            </a:r>
            <a:r>
              <a:rPr lang="en-US" sz="2000" dirty="0">
                <a:solidFill>
                  <a:srgbClr val="002060"/>
                </a:solidFill>
                <a:latin typeface="Times New Roman" panose="02020603050405020304" pitchFamily="18" charset="0"/>
                <a:cs typeface="Times New Roman" panose="02020603050405020304" pitchFamily="18" charset="0"/>
              </a:rPr>
              <a:t> in 2021, proportion of EUD </a:t>
            </a:r>
            <a:r>
              <a:rPr lang="en-US" sz="2000">
                <a:solidFill>
                  <a:srgbClr val="002060"/>
                </a:solidFill>
                <a:latin typeface="Times New Roman" panose="02020603050405020304" pitchFamily="18" charset="0"/>
                <a:cs typeface="Times New Roman" panose="02020603050405020304" pitchFamily="18" charset="0"/>
              </a:rPr>
              <a:t>personal posts </a:t>
            </a:r>
            <a:r>
              <a:rPr lang="en-US" sz="2000" dirty="0">
                <a:solidFill>
                  <a:srgbClr val="002060"/>
                </a:solidFill>
                <a:latin typeface="Times New Roman" panose="02020603050405020304" pitchFamily="18" charset="0"/>
                <a:cs typeface="Times New Roman" panose="02020603050405020304" pitchFamily="18" charset="0"/>
              </a:rPr>
              <a:t>increased, as it’s not a government official account and aims at promoting the “soft” image of EU.</a:t>
            </a:r>
          </a:p>
        </p:txBody>
      </p:sp>
    </p:spTree>
    <p:extLst>
      <p:ext uri="{BB962C8B-B14F-4D97-AF65-F5344CB8AC3E}">
        <p14:creationId xmlns:p14="http://schemas.microsoft.com/office/powerpoint/2010/main" val="374685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106018" y="710572"/>
            <a:ext cx="8931964" cy="940904"/>
          </a:xfrm>
        </p:spPr>
        <p:txBody>
          <a:bodyPr>
            <a:noAutofit/>
          </a:bodyPr>
          <a:lstStyle/>
          <a:p>
            <a:pPr algn="ctr"/>
            <a:r>
              <a:rPr lang="en-MY" altLang="zh-CN" sz="3600" b="1" dirty="0">
                <a:solidFill>
                  <a:srgbClr val="002060"/>
                </a:solidFill>
                <a:latin typeface="Times New Roman" panose="02020603050405020304" pitchFamily="18" charset="0"/>
                <a:cs typeface="Times New Roman" panose="02020603050405020304" pitchFamily="18" charset="0"/>
              </a:rPr>
              <a:t>Conclusions(2) </a:t>
            </a:r>
            <a:endParaRPr lang="zh-HK" altLang="en-US" sz="2800" b="1"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0F0332F-9538-73BA-C9E0-6FC5DD72F498}"/>
              </a:ext>
            </a:extLst>
          </p:cNvPr>
          <p:cNvSpPr>
            <a:spLocks noGrp="1"/>
          </p:cNvSpPr>
          <p:nvPr>
            <p:ph idx="1"/>
          </p:nvPr>
        </p:nvSpPr>
        <p:spPr>
          <a:xfrm>
            <a:off x="386862" y="1465426"/>
            <a:ext cx="8370276" cy="4682002"/>
          </a:xfrm>
        </p:spPr>
        <p:txBody>
          <a:bodyPr>
            <a:noAutofit/>
          </a:bodyPr>
          <a:lstStyle/>
          <a:p>
            <a:pPr marL="457200" indent="-457200" algn="just">
              <a:lnSpc>
                <a:spcPct val="110000"/>
              </a:lnSpc>
              <a:buFont typeface="+mj-lt"/>
              <a:buAutoNum type="arabicPeriod" startAt="6"/>
            </a:pPr>
            <a:r>
              <a:rPr lang="en-US" sz="2000" dirty="0">
                <a:solidFill>
                  <a:srgbClr val="002060"/>
                </a:solidFill>
                <a:latin typeface="Times New Roman" panose="02020603050405020304" pitchFamily="18" charset="0"/>
                <a:cs typeface="Times New Roman" panose="02020603050405020304" pitchFamily="18" charset="0"/>
              </a:rPr>
              <a:t>Chinese MFA posted only EU extra actions in 2021, focusing mostly on bilateral relations. MFA concentrated more on global cooperation rather than EU internal news. </a:t>
            </a:r>
          </a:p>
          <a:p>
            <a:pPr marL="457200" indent="-457200" algn="just">
              <a:lnSpc>
                <a:spcPct val="110000"/>
              </a:lnSpc>
              <a:buFont typeface="+mj-lt"/>
              <a:buAutoNum type="arabicPeriod" startAt="6"/>
            </a:pPr>
            <a:r>
              <a:rPr lang="en-US" sz="2000" dirty="0">
                <a:solidFill>
                  <a:srgbClr val="002060"/>
                </a:solidFill>
                <a:latin typeface="Times New Roman" panose="02020603050405020304" pitchFamily="18" charset="0"/>
                <a:cs typeface="Times New Roman" panose="02020603050405020304" pitchFamily="18" charset="0"/>
              </a:rPr>
              <a:t>No negative news posted by MFA despite conflicts in 2021,</a:t>
            </a:r>
            <a:r>
              <a:rPr lang="zh-CN" altLang="en-US" sz="2000" dirty="0">
                <a:solidFill>
                  <a:srgbClr val="002060"/>
                </a:solidFill>
                <a:latin typeface="Times New Roman" panose="02020603050405020304" pitchFamily="18" charset="0"/>
                <a:cs typeface="Times New Roman" panose="02020603050405020304" pitchFamily="18" charset="0"/>
              </a:rPr>
              <a:t> </a:t>
            </a:r>
            <a:r>
              <a:rPr lang="en-US" altLang="zh-CN" sz="2000" dirty="0">
                <a:solidFill>
                  <a:srgbClr val="002060"/>
                </a:solidFill>
                <a:latin typeface="Times New Roman" panose="02020603050405020304" pitchFamily="18" charset="0"/>
                <a:cs typeface="Times New Roman" panose="02020603050405020304" pitchFamily="18" charset="0"/>
              </a:rPr>
              <a:t>but</a:t>
            </a:r>
            <a:r>
              <a:rPr lang="zh-CN" altLang="en-US" sz="2000" dirty="0">
                <a:solidFill>
                  <a:srgbClr val="002060"/>
                </a:solidFill>
                <a:latin typeface="Times New Roman" panose="02020603050405020304" pitchFamily="18" charset="0"/>
                <a:cs typeface="Times New Roman" panose="02020603050405020304" pitchFamily="18" charset="0"/>
              </a:rPr>
              <a:t> </a:t>
            </a:r>
            <a:r>
              <a:rPr lang="en-US" altLang="zh-CN" sz="2000" dirty="0">
                <a:solidFill>
                  <a:srgbClr val="002060"/>
                </a:solidFill>
                <a:latin typeface="Times New Roman" panose="02020603050405020304" pitchFamily="18" charset="0"/>
                <a:cs typeface="Times New Roman" panose="02020603050405020304" pitchFamily="18" charset="0"/>
              </a:rPr>
              <a:t>m</a:t>
            </a:r>
            <a:r>
              <a:rPr lang="en-US" sz="2000" dirty="0">
                <a:solidFill>
                  <a:srgbClr val="002060"/>
                </a:solidFill>
                <a:latin typeface="Times New Roman" panose="02020603050405020304" pitchFamily="18" charset="0"/>
                <a:cs typeface="Times New Roman" panose="02020603050405020304" pitchFamily="18" charset="0"/>
              </a:rPr>
              <a:t>ore neutral posts-Chinese official social media account tries to be objective and convincing by expressing less emotion.</a:t>
            </a:r>
          </a:p>
          <a:p>
            <a:pPr marL="457200" indent="-457200" algn="just">
              <a:lnSpc>
                <a:spcPct val="110000"/>
              </a:lnSpc>
              <a:buFont typeface="+mj-lt"/>
              <a:buAutoNum type="arabicPeriod" startAt="6"/>
            </a:pPr>
            <a:r>
              <a:rPr lang="en-US" sz="2000" dirty="0">
                <a:solidFill>
                  <a:srgbClr val="002060"/>
                </a:solidFill>
                <a:latin typeface="Times New Roman" panose="02020603050405020304" pitchFamily="18" charset="0"/>
                <a:cs typeface="Times New Roman" panose="02020603050405020304" pitchFamily="18" charset="0"/>
              </a:rPr>
              <a:t>Many posts by EUD did not receive positive comments. Instead, lots of comments were negative or even irrelevant. –many netizens stick to their previous opinions no matter what has been posted.</a:t>
            </a:r>
          </a:p>
          <a:p>
            <a:pPr marL="457200" indent="-457200" algn="just">
              <a:lnSpc>
                <a:spcPct val="110000"/>
              </a:lnSpc>
              <a:buFont typeface="+mj-lt"/>
              <a:buAutoNum type="arabicPeriod" startAt="6"/>
            </a:pPr>
            <a:r>
              <a:rPr lang="en-US" sz="2000" dirty="0">
                <a:solidFill>
                  <a:srgbClr val="002060"/>
                </a:solidFill>
                <a:latin typeface="Times New Roman" panose="02020603050405020304" pitchFamily="18" charset="0"/>
                <a:cs typeface="Times New Roman" panose="02020603050405020304" pitchFamily="18" charset="0"/>
              </a:rPr>
              <a:t>Developing partnership and politically as well as economically cooperation dominated China’s expectation on EU’s global role, while EU stressed on promoting norms, although sometimes being criticized by Chinese netizens due to value conflicts.</a:t>
            </a:r>
          </a:p>
        </p:txBody>
      </p:sp>
    </p:spTree>
    <p:extLst>
      <p:ext uri="{BB962C8B-B14F-4D97-AF65-F5344CB8AC3E}">
        <p14:creationId xmlns:p14="http://schemas.microsoft.com/office/powerpoint/2010/main" val="27493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6D34884-4A27-46E5-8983-28C67D06E7A9}"/>
              </a:ext>
            </a:extLst>
          </p:cNvPr>
          <p:cNvSpPr>
            <a:spLocks noGrp="1"/>
          </p:cNvSpPr>
          <p:nvPr>
            <p:ph idx="1"/>
          </p:nvPr>
        </p:nvSpPr>
        <p:spPr>
          <a:xfrm>
            <a:off x="3001819" y="2728728"/>
            <a:ext cx="4218380" cy="1400543"/>
          </a:xfrm>
        </p:spPr>
        <p:txBody>
          <a:bodyPr>
            <a:noAutofit/>
          </a:bodyPr>
          <a:lstStyle/>
          <a:p>
            <a:pPr marL="0" indent="0">
              <a:buNone/>
            </a:pPr>
            <a:r>
              <a:rPr lang="en-MY" sz="6600" b="1" dirty="0">
                <a:solidFill>
                  <a:srgbClr val="002060"/>
                </a:solidFill>
                <a:latin typeface="Times New Roman" panose="02020603050405020304" pitchFamily="18" charset="0"/>
                <a:cs typeface="Times New Roman" panose="02020603050405020304" pitchFamily="18" charset="0"/>
              </a:rPr>
              <a:t>Thanks!</a:t>
            </a:r>
          </a:p>
        </p:txBody>
      </p:sp>
    </p:spTree>
    <p:extLst>
      <p:ext uri="{BB962C8B-B14F-4D97-AF65-F5344CB8AC3E}">
        <p14:creationId xmlns:p14="http://schemas.microsoft.com/office/powerpoint/2010/main" val="144161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C769A-941D-4847-8627-B9C09961CE5D}"/>
              </a:ext>
            </a:extLst>
          </p:cNvPr>
          <p:cNvSpPr>
            <a:spLocks noGrp="1"/>
          </p:cNvSpPr>
          <p:nvPr>
            <p:ph type="title"/>
          </p:nvPr>
        </p:nvSpPr>
        <p:spPr>
          <a:xfrm>
            <a:off x="245994" y="619951"/>
            <a:ext cx="8507895" cy="723280"/>
          </a:xfrm>
        </p:spPr>
        <p:txBody>
          <a:bodyPr>
            <a:no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2. Activeness of Monitored Accounts</a:t>
            </a:r>
          </a:p>
        </p:txBody>
      </p:sp>
      <p:sp>
        <p:nvSpPr>
          <p:cNvPr id="3" name="标注: 线形 2">
            <a:extLst>
              <a:ext uri="{FF2B5EF4-FFF2-40B4-BE49-F238E27FC236}">
                <a16:creationId xmlns:a16="http://schemas.microsoft.com/office/drawing/2014/main" id="{35B9DC60-BB96-4979-B6C4-918F01C5B141}"/>
              </a:ext>
            </a:extLst>
          </p:cNvPr>
          <p:cNvSpPr/>
          <p:nvPr/>
        </p:nvSpPr>
        <p:spPr>
          <a:xfrm>
            <a:off x="4438064" y="4554812"/>
            <a:ext cx="828330" cy="450325"/>
          </a:xfrm>
          <a:prstGeom prst="borderCallout1">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EU in China</a:t>
            </a:r>
            <a:endParaRPr lang="zh-CN" altLang="en-US" sz="1400" dirty="0">
              <a:solidFill>
                <a:schemeClr val="tx1"/>
              </a:solidFill>
            </a:endParaRPr>
          </a:p>
        </p:txBody>
      </p:sp>
      <p:sp>
        <p:nvSpPr>
          <p:cNvPr id="8" name="标注: 线形 7">
            <a:extLst>
              <a:ext uri="{FF2B5EF4-FFF2-40B4-BE49-F238E27FC236}">
                <a16:creationId xmlns:a16="http://schemas.microsoft.com/office/drawing/2014/main" id="{3FB46123-69B5-4ED2-A57A-ECA8C5AF9914}"/>
              </a:ext>
            </a:extLst>
          </p:cNvPr>
          <p:cNvSpPr/>
          <p:nvPr/>
        </p:nvSpPr>
        <p:spPr>
          <a:xfrm>
            <a:off x="4321186" y="3081222"/>
            <a:ext cx="1062086" cy="450325"/>
          </a:xfrm>
          <a:prstGeom prst="borderCallout1">
            <a:avLst/>
          </a:prstGeom>
          <a:solidFill>
            <a:schemeClr val="accent1">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err="1">
                <a:solidFill>
                  <a:schemeClr val="tx1"/>
                </a:solidFill>
              </a:rPr>
              <a:t>KeystoEurope</a:t>
            </a:r>
            <a:endParaRPr lang="zh-CN" altLang="en-US" sz="1200" dirty="0">
              <a:solidFill>
                <a:schemeClr val="tx1"/>
              </a:solidFill>
            </a:endParaRPr>
          </a:p>
        </p:txBody>
      </p:sp>
      <p:graphicFrame>
        <p:nvGraphicFramePr>
          <p:cNvPr id="7" name="图表 6">
            <a:extLst>
              <a:ext uri="{FF2B5EF4-FFF2-40B4-BE49-F238E27FC236}">
                <a16:creationId xmlns:a16="http://schemas.microsoft.com/office/drawing/2014/main" id="{C155A159-B81E-40CA-B50B-9E5F4C67CD16}"/>
              </a:ext>
            </a:extLst>
          </p:cNvPr>
          <p:cNvGraphicFramePr>
            <a:graphicFrameLocks/>
          </p:cNvGraphicFramePr>
          <p:nvPr>
            <p:extLst>
              <p:ext uri="{D42A27DB-BD31-4B8C-83A1-F6EECF244321}">
                <p14:modId xmlns:p14="http://schemas.microsoft.com/office/powerpoint/2010/main" val="640193327"/>
              </p:ext>
            </p:extLst>
          </p:nvPr>
        </p:nvGraphicFramePr>
        <p:xfrm>
          <a:off x="1035808" y="1506201"/>
          <a:ext cx="7296919" cy="47318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59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C769A-941D-4847-8627-B9C09961CE5D}"/>
              </a:ext>
            </a:extLst>
          </p:cNvPr>
          <p:cNvSpPr>
            <a:spLocks noGrp="1"/>
          </p:cNvSpPr>
          <p:nvPr>
            <p:ph type="title"/>
          </p:nvPr>
        </p:nvSpPr>
        <p:spPr>
          <a:xfrm>
            <a:off x="245994" y="619951"/>
            <a:ext cx="8507895" cy="723280"/>
          </a:xfrm>
        </p:spPr>
        <p:txBody>
          <a:bodyPr>
            <a:noAutofit/>
          </a:bodyPr>
          <a:lstStyle/>
          <a:p>
            <a:pPr algn="ctr"/>
            <a:r>
              <a:rPr lang="en-US" altLang="zh-CN" sz="3200" b="1" dirty="0">
                <a:solidFill>
                  <a:srgbClr val="002060"/>
                </a:solidFill>
                <a:latin typeface="Times New Roman" panose="02020603050405020304" pitchFamily="18" charset="0"/>
                <a:cs typeface="Times New Roman" panose="02020603050405020304" pitchFamily="18" charset="0"/>
              </a:rPr>
              <a:t>Activeness</a:t>
            </a:r>
            <a:r>
              <a:rPr lang="en-US" sz="3200" b="1" dirty="0">
                <a:solidFill>
                  <a:srgbClr val="002060"/>
                </a:solidFill>
                <a:latin typeface="Times New Roman" panose="02020603050405020304" pitchFamily="18" charset="0"/>
                <a:cs typeface="Times New Roman" panose="02020603050405020304" pitchFamily="18" charset="0"/>
              </a:rPr>
              <a:t> of across time, EUD</a:t>
            </a:r>
          </a:p>
        </p:txBody>
      </p:sp>
      <p:graphicFrame>
        <p:nvGraphicFramePr>
          <p:cNvPr id="4" name="Chart 2">
            <a:extLst>
              <a:ext uri="{FF2B5EF4-FFF2-40B4-BE49-F238E27FC236}">
                <a16:creationId xmlns:a16="http://schemas.microsoft.com/office/drawing/2014/main" id="{2FF30A84-9BB9-936B-0AB2-CE53E03838BC}"/>
              </a:ext>
            </a:extLst>
          </p:cNvPr>
          <p:cNvGraphicFramePr>
            <a:graphicFrameLocks/>
          </p:cNvGraphicFramePr>
          <p:nvPr>
            <p:extLst>
              <p:ext uri="{D42A27DB-BD31-4B8C-83A1-F6EECF244321}">
                <p14:modId xmlns:p14="http://schemas.microsoft.com/office/powerpoint/2010/main" val="657910110"/>
              </p:ext>
            </p:extLst>
          </p:nvPr>
        </p:nvGraphicFramePr>
        <p:xfrm>
          <a:off x="520505" y="1589649"/>
          <a:ext cx="8046720" cy="49377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877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AC769A-941D-4847-8627-B9C09961CE5D}"/>
              </a:ext>
            </a:extLst>
          </p:cNvPr>
          <p:cNvSpPr>
            <a:spLocks noGrp="1"/>
          </p:cNvSpPr>
          <p:nvPr>
            <p:ph type="title"/>
          </p:nvPr>
        </p:nvSpPr>
        <p:spPr>
          <a:xfrm>
            <a:off x="245994" y="619951"/>
            <a:ext cx="8507895" cy="723280"/>
          </a:xfrm>
        </p:spPr>
        <p:txBody>
          <a:bodyPr>
            <a:noAutofit/>
          </a:bodyPr>
          <a:lstStyle/>
          <a:p>
            <a:pPr algn="ctr"/>
            <a:r>
              <a:rPr lang="en-US" altLang="zh-CN" sz="3200" b="1" dirty="0">
                <a:solidFill>
                  <a:srgbClr val="002060"/>
                </a:solidFill>
                <a:latin typeface="Times New Roman" panose="02020603050405020304" pitchFamily="18" charset="0"/>
                <a:cs typeface="Times New Roman" panose="02020603050405020304" pitchFamily="18" charset="0"/>
              </a:rPr>
              <a:t>Activeness</a:t>
            </a:r>
            <a:r>
              <a:rPr lang="en-US" sz="3200" b="1" dirty="0">
                <a:solidFill>
                  <a:srgbClr val="002060"/>
                </a:solidFill>
                <a:latin typeface="Times New Roman" panose="02020603050405020304" pitchFamily="18" charset="0"/>
                <a:cs typeface="Times New Roman" panose="02020603050405020304" pitchFamily="18" charset="0"/>
              </a:rPr>
              <a:t> across time, China-EU Messenger</a:t>
            </a:r>
          </a:p>
        </p:txBody>
      </p:sp>
      <p:graphicFrame>
        <p:nvGraphicFramePr>
          <p:cNvPr id="6" name="Chart 3">
            <a:extLst>
              <a:ext uri="{FF2B5EF4-FFF2-40B4-BE49-F238E27FC236}">
                <a16:creationId xmlns:a16="http://schemas.microsoft.com/office/drawing/2014/main" id="{E6C6EC69-8BCD-0B1A-297D-5633B45576C9}"/>
              </a:ext>
            </a:extLst>
          </p:cNvPr>
          <p:cNvGraphicFramePr>
            <a:graphicFrameLocks/>
          </p:cNvGraphicFramePr>
          <p:nvPr>
            <p:extLst>
              <p:ext uri="{D42A27DB-BD31-4B8C-83A1-F6EECF244321}">
                <p14:modId xmlns:p14="http://schemas.microsoft.com/office/powerpoint/2010/main" val="1777455880"/>
              </p:ext>
            </p:extLst>
          </p:nvPr>
        </p:nvGraphicFramePr>
        <p:xfrm>
          <a:off x="914806" y="1546918"/>
          <a:ext cx="7466049" cy="48402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20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A9AADB-C974-48D6-8C98-153DFF34CB32}"/>
              </a:ext>
            </a:extLst>
          </p:cNvPr>
          <p:cNvSpPr>
            <a:spLocks noGrp="1"/>
          </p:cNvSpPr>
          <p:nvPr>
            <p:ph type="title"/>
          </p:nvPr>
        </p:nvSpPr>
        <p:spPr>
          <a:xfrm>
            <a:off x="291548" y="602475"/>
            <a:ext cx="8560904" cy="1160601"/>
          </a:xfrm>
        </p:spPr>
        <p:txBody>
          <a:bodyPr>
            <a:noAutofit/>
          </a:bodyPr>
          <a:lstStyle/>
          <a:p>
            <a:pPr algn="ctr"/>
            <a:r>
              <a:rPr lang="en-MY" sz="4000" b="1" dirty="0">
                <a:solidFill>
                  <a:srgbClr val="002060"/>
                </a:solidFill>
                <a:latin typeface="Times New Roman" panose="02020603050405020304" pitchFamily="18" charset="0"/>
                <a:cs typeface="Times New Roman" panose="02020603050405020304" pitchFamily="18" charset="0"/>
              </a:rPr>
              <a:t>Hot issues</a:t>
            </a:r>
            <a:endParaRPr lang="zh-HK" altLang="en-US" sz="28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7" name="表格 7">
            <a:extLst>
              <a:ext uri="{FF2B5EF4-FFF2-40B4-BE49-F238E27FC236}">
                <a16:creationId xmlns:a16="http://schemas.microsoft.com/office/drawing/2014/main" id="{DDFD6A13-3B74-41EE-9D3C-C035978314EE}"/>
              </a:ext>
            </a:extLst>
          </p:cNvPr>
          <p:cNvGraphicFramePr>
            <a:graphicFrameLocks noGrp="1"/>
          </p:cNvGraphicFramePr>
          <p:nvPr>
            <p:extLst>
              <p:ext uri="{D42A27DB-BD31-4B8C-83A1-F6EECF244321}">
                <p14:modId xmlns:p14="http://schemas.microsoft.com/office/powerpoint/2010/main" val="1985903653"/>
              </p:ext>
            </p:extLst>
          </p:nvPr>
        </p:nvGraphicFramePr>
        <p:xfrm>
          <a:off x="556890" y="1567542"/>
          <a:ext cx="8208976" cy="4001360"/>
        </p:xfrm>
        <a:graphic>
          <a:graphicData uri="http://schemas.openxmlformats.org/drawingml/2006/table">
            <a:tbl>
              <a:tblPr firstRow="1" bandRow="1">
                <a:tableStyleId>{7DF18680-E054-41AD-8BC1-D1AEF772440D}</a:tableStyleId>
              </a:tblPr>
              <a:tblGrid>
                <a:gridCol w="1980054">
                  <a:extLst>
                    <a:ext uri="{9D8B030D-6E8A-4147-A177-3AD203B41FA5}">
                      <a16:colId xmlns:a16="http://schemas.microsoft.com/office/drawing/2014/main" val="2190841465"/>
                    </a:ext>
                  </a:extLst>
                </a:gridCol>
                <a:gridCol w="1870051">
                  <a:extLst>
                    <a:ext uri="{9D8B030D-6E8A-4147-A177-3AD203B41FA5}">
                      <a16:colId xmlns:a16="http://schemas.microsoft.com/office/drawing/2014/main" val="521083310"/>
                    </a:ext>
                  </a:extLst>
                </a:gridCol>
                <a:gridCol w="2064143">
                  <a:extLst>
                    <a:ext uri="{9D8B030D-6E8A-4147-A177-3AD203B41FA5}">
                      <a16:colId xmlns:a16="http://schemas.microsoft.com/office/drawing/2014/main" val="3429278021"/>
                    </a:ext>
                  </a:extLst>
                </a:gridCol>
                <a:gridCol w="2294728">
                  <a:extLst>
                    <a:ext uri="{9D8B030D-6E8A-4147-A177-3AD203B41FA5}">
                      <a16:colId xmlns:a16="http://schemas.microsoft.com/office/drawing/2014/main" val="459869810"/>
                    </a:ext>
                  </a:extLst>
                </a:gridCol>
              </a:tblGrid>
              <a:tr h="760257">
                <a:tc gridSpan="2">
                  <a:txBody>
                    <a:bodyPr/>
                    <a:lstStyle/>
                    <a:p>
                      <a:pPr algn="ctr"/>
                      <a:r>
                        <a:rPr lang="en-US" altLang="zh-CN" sz="2400" dirty="0">
                          <a:latin typeface="Times New Roman" panose="02020603050405020304" pitchFamily="18" charset="0"/>
                          <a:cs typeface="Times New Roman" panose="02020603050405020304" pitchFamily="18" charset="0"/>
                        </a:rPr>
                        <a:t>2020</a:t>
                      </a:r>
                      <a:endParaRPr lang="zh-CN" altLang="en-US" sz="2400" dirty="0">
                        <a:latin typeface="Times New Roman" panose="02020603050405020304" pitchFamily="18" charset="0"/>
                        <a:cs typeface="Times New Roman" panose="02020603050405020304" pitchFamily="18" charset="0"/>
                      </a:endParaRPr>
                    </a:p>
                  </a:txBody>
                  <a:tcPr anchor="ctr"/>
                </a:tc>
                <a:tc hMerge="1">
                  <a:txBody>
                    <a:bodyPr/>
                    <a:lstStyle/>
                    <a:p>
                      <a:endParaRPr lang="zh-CN" altLang="en-US"/>
                    </a:p>
                  </a:txBody>
                  <a:tcPr/>
                </a:tc>
                <a:tc gridSpan="2">
                  <a:txBody>
                    <a:bodyPr/>
                    <a:lstStyle/>
                    <a:p>
                      <a:pPr algn="ctr"/>
                      <a:r>
                        <a:rPr lang="en-US" altLang="zh-CN" sz="2400" dirty="0">
                          <a:latin typeface="Times New Roman" panose="02020603050405020304" pitchFamily="18" charset="0"/>
                          <a:cs typeface="Times New Roman" panose="02020603050405020304" pitchFamily="18" charset="0"/>
                        </a:rPr>
                        <a:t>2021</a:t>
                      </a:r>
                      <a:endParaRPr lang="zh-CN" altLang="en-US" sz="2400" dirty="0">
                        <a:latin typeface="Times New Roman" panose="02020603050405020304" pitchFamily="18" charset="0"/>
                        <a:cs typeface="Times New Roman" panose="02020603050405020304" pitchFamily="18" charset="0"/>
                      </a:endParaRPr>
                    </a:p>
                  </a:txBody>
                  <a:tcPr anchor="ctr"/>
                </a:tc>
                <a:tc hMerge="1">
                  <a:txBody>
                    <a:bodyPr/>
                    <a:lstStyle/>
                    <a:p>
                      <a:endParaRPr lang="zh-CN" altLang="en-US"/>
                    </a:p>
                  </a:txBody>
                  <a:tcPr/>
                </a:tc>
                <a:extLst>
                  <a:ext uri="{0D108BD9-81ED-4DB2-BD59-A6C34878D82A}">
                    <a16:rowId xmlns:a16="http://schemas.microsoft.com/office/drawing/2014/main" val="4198653349"/>
                  </a:ext>
                </a:extLst>
              </a:tr>
              <a:tr h="1264342">
                <a:tc>
                  <a:txBody>
                    <a:bodyPr/>
                    <a:lstStyle/>
                    <a:p>
                      <a:pPr algn="ctr" fontAlgn="b"/>
                      <a:r>
                        <a:rPr lang="en-US" sz="2400" b="0" u="none" strike="noStrike" kern="1200" dirty="0">
                          <a:solidFill>
                            <a:srgbClr val="002060"/>
                          </a:solidFill>
                          <a:effectLst/>
                          <a:latin typeface="Times New Roman" panose="02020603050405020304" pitchFamily="18" charset="0"/>
                          <a:ea typeface="+mn-ea"/>
                          <a:cs typeface="Times New Roman" panose="02020603050405020304" pitchFamily="18" charset="0"/>
                        </a:rPr>
                        <a:t>EUD</a:t>
                      </a:r>
                    </a:p>
                  </a:txBody>
                  <a:tcPr marL="9525" marR="9525" marT="9525" marB="0" anchor="ctr"/>
                </a:tc>
                <a:tc>
                  <a:txBody>
                    <a:bodyPr/>
                    <a:lstStyle/>
                    <a:p>
                      <a:pPr algn="ctr" fontAlgn="b"/>
                      <a:r>
                        <a:rPr lang="en-US" sz="2400" b="0" u="none" strike="noStrike" kern="1200" dirty="0">
                          <a:solidFill>
                            <a:srgbClr val="002060"/>
                          </a:solidFill>
                          <a:effectLst/>
                          <a:latin typeface="Times New Roman" panose="02020603050405020304" pitchFamily="18" charset="0"/>
                          <a:ea typeface="+mn-ea"/>
                          <a:cs typeface="Times New Roman" panose="02020603050405020304" pitchFamily="18" charset="0"/>
                        </a:rPr>
                        <a:t>MFA</a:t>
                      </a:r>
                    </a:p>
                  </a:txBody>
                  <a:tcPr marL="9525" marR="9525" marT="9525" marB="0" anchor="ctr"/>
                </a:tc>
                <a:tc>
                  <a:txBody>
                    <a:bodyPr/>
                    <a:lstStyle/>
                    <a:p>
                      <a:pPr algn="ctr"/>
                      <a:r>
                        <a:rPr lang="en-US" altLang="zh-CN" sz="2400" b="0" u="none" strike="noStrike" kern="1200" dirty="0">
                          <a:solidFill>
                            <a:srgbClr val="002060"/>
                          </a:solidFill>
                          <a:effectLst/>
                          <a:latin typeface="Times New Roman" panose="02020603050405020304" pitchFamily="18" charset="0"/>
                          <a:ea typeface="+mn-ea"/>
                          <a:cs typeface="Times New Roman" panose="02020603050405020304" pitchFamily="18" charset="0"/>
                        </a:rPr>
                        <a:t>EUD</a:t>
                      </a:r>
                    </a:p>
                  </a:txBody>
                  <a:tcPr anchor="ctr"/>
                </a:tc>
                <a:tc>
                  <a:txBody>
                    <a:bodyPr/>
                    <a:lstStyle/>
                    <a:p>
                      <a:pPr algn="ctr"/>
                      <a:r>
                        <a:rPr lang="en-US" altLang="zh-CN" sz="2400" b="0" u="none" strike="noStrike" kern="1200" dirty="0">
                          <a:solidFill>
                            <a:srgbClr val="002060"/>
                          </a:solidFill>
                          <a:effectLst/>
                          <a:latin typeface="Times New Roman" panose="02020603050405020304" pitchFamily="18" charset="0"/>
                          <a:ea typeface="+mn-ea"/>
                          <a:cs typeface="Times New Roman" panose="02020603050405020304" pitchFamily="18" charset="0"/>
                        </a:rPr>
                        <a:t>MFA</a:t>
                      </a:r>
                    </a:p>
                  </a:txBody>
                  <a:tcPr anchor="ctr"/>
                </a:tc>
                <a:extLst>
                  <a:ext uri="{0D108BD9-81ED-4DB2-BD59-A6C34878D82A}">
                    <a16:rowId xmlns:a16="http://schemas.microsoft.com/office/drawing/2014/main" val="2732495484"/>
                  </a:ext>
                </a:extLst>
              </a:tr>
              <a:tr h="1976761">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CN" sz="2400" b="1" u="none" strike="noStrike" kern="1200" dirty="0">
                          <a:solidFill>
                            <a:srgbClr val="002060"/>
                          </a:solidFill>
                          <a:effectLst/>
                          <a:latin typeface="Times New Roman" panose="02020603050405020304" pitchFamily="18" charset="0"/>
                          <a:ea typeface="+mn-ea"/>
                          <a:cs typeface="Times New Roman" panose="02020603050405020304" pitchFamily="18" charset="0"/>
                        </a:rPr>
                        <a:t>Covid19 </a:t>
                      </a:r>
                    </a:p>
                    <a:p>
                      <a:pPr algn="ctr" fontAlgn="b"/>
                      <a:endParaRPr lang="en-US" sz="2400" b="1" u="none" strike="noStrike" kern="1200" dirty="0">
                        <a:solidFill>
                          <a:srgbClr val="002060"/>
                        </a:solidFill>
                        <a:effectLst/>
                        <a:latin typeface="Times New Roman" panose="02020603050405020304" pitchFamily="18" charset="0"/>
                        <a:ea typeface="+mn-ea"/>
                        <a:cs typeface="Times New Roman" panose="02020603050405020304" pitchFamily="18" charset="0"/>
                      </a:endParaRPr>
                    </a:p>
                  </a:txBody>
                  <a:tcPr marL="9525" marR="9525" marT="9525" marB="0" anchor="ctr"/>
                </a:tc>
                <a:tc hMerge="1">
                  <a:txBody>
                    <a:bodyPr/>
                    <a:lstStyle/>
                    <a:p>
                      <a:endParaRPr lang="zh-CN" altLang="en-US"/>
                    </a:p>
                  </a:txBody>
                  <a:tcPr/>
                </a:tc>
                <a:tc>
                  <a:txBody>
                    <a:bodyPr/>
                    <a:lstStyle/>
                    <a:p>
                      <a:pPr algn="ctr"/>
                      <a:r>
                        <a:rPr lang="en-US" altLang="zh-CN" sz="2400" b="1" u="none" strike="noStrike" kern="1200" dirty="0">
                          <a:solidFill>
                            <a:srgbClr val="002060"/>
                          </a:solidFill>
                          <a:effectLst/>
                          <a:latin typeface="Times New Roman" panose="02020603050405020304" pitchFamily="18" charset="0"/>
                          <a:ea typeface="+mn-ea"/>
                          <a:cs typeface="Times New Roman" panose="02020603050405020304" pitchFamily="18" charset="0"/>
                        </a:rPr>
                        <a:t>Covid19</a:t>
                      </a:r>
                    </a:p>
                  </a:txBody>
                  <a:tcPr anchor="ctr"/>
                </a:tc>
                <a:tc>
                  <a:txBody>
                    <a:bodyPr/>
                    <a:lstStyle/>
                    <a:p>
                      <a:pPr algn="ctr"/>
                      <a:r>
                        <a:rPr lang="en-US" altLang="zh-CN" sz="2400" b="1" u="none" strike="noStrike" kern="1200" dirty="0">
                          <a:solidFill>
                            <a:srgbClr val="002060"/>
                          </a:solidFill>
                          <a:effectLst/>
                          <a:latin typeface="Times New Roman" panose="02020603050405020304" pitchFamily="18" charset="0"/>
                          <a:ea typeface="+mn-ea"/>
                          <a:cs typeface="Times New Roman" panose="02020603050405020304" pitchFamily="18" charset="0"/>
                        </a:rPr>
                        <a:t>Xinjiang,</a:t>
                      </a:r>
                    </a:p>
                    <a:p>
                      <a:pPr algn="ctr"/>
                      <a:r>
                        <a:rPr lang="en-US" altLang="zh-CN" sz="2400" b="1" u="none" strike="noStrike" kern="1200" dirty="0">
                          <a:solidFill>
                            <a:srgbClr val="002060"/>
                          </a:solidFill>
                          <a:effectLst/>
                          <a:latin typeface="Times New Roman" panose="02020603050405020304" pitchFamily="18" charset="0"/>
                          <a:ea typeface="+mn-ea"/>
                          <a:cs typeface="Times New Roman" panose="02020603050405020304" pitchFamily="18" charset="0"/>
                        </a:rPr>
                        <a:t>Covid19</a:t>
                      </a:r>
                    </a:p>
                  </a:txBody>
                  <a:tcPr anchor="ctr"/>
                </a:tc>
                <a:extLst>
                  <a:ext uri="{0D108BD9-81ED-4DB2-BD59-A6C34878D82A}">
                    <a16:rowId xmlns:a16="http://schemas.microsoft.com/office/drawing/2014/main" val="558869681"/>
                  </a:ext>
                </a:extLst>
              </a:tr>
            </a:tbl>
          </a:graphicData>
        </a:graphic>
      </p:graphicFrame>
    </p:spTree>
    <p:extLst>
      <p:ext uri="{BB962C8B-B14F-4D97-AF65-F5344CB8AC3E}">
        <p14:creationId xmlns:p14="http://schemas.microsoft.com/office/powerpoint/2010/main" val="45789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8E6502-A88A-823F-AE5B-211ECB3989AF}"/>
              </a:ext>
            </a:extLst>
          </p:cNvPr>
          <p:cNvSpPr txBox="1"/>
          <p:nvPr/>
        </p:nvSpPr>
        <p:spPr>
          <a:xfrm>
            <a:off x="880023" y="462535"/>
            <a:ext cx="7175977" cy="1261884"/>
          </a:xfrm>
          <a:prstGeom prst="rect">
            <a:avLst/>
          </a:prstGeom>
          <a:noFill/>
        </p:spPr>
        <p:txBody>
          <a:bodyPr wrap="square">
            <a:spAutoFit/>
          </a:bodyPr>
          <a:lstStyle/>
          <a:p>
            <a:pPr algn="ctr" rtl="0">
              <a:defRPr sz="2400" b="1" i="0" u="none" strike="noStrike" kern="1200" spc="0" baseline="0">
                <a:solidFill>
                  <a:srgbClr val="002060"/>
                </a:solidFill>
                <a:latin typeface="Times New Roman" panose="02020603050405020304" pitchFamily="18" charset="0"/>
                <a:ea typeface="+mn-ea"/>
                <a:cs typeface="Times New Roman" panose="02020603050405020304" pitchFamily="18" charset="0"/>
              </a:defRPr>
            </a:pPr>
            <a:r>
              <a:rPr lang="en-US" sz="2800" b="1" dirty="0">
                <a:solidFill>
                  <a:srgbClr val="002060"/>
                </a:solidFill>
                <a:latin typeface="+mj-lt"/>
                <a:ea typeface="+mj-ea"/>
                <a:cs typeface="+mj-cs"/>
              </a:rPr>
              <a:t>Social media Activity on Covid-19</a:t>
            </a:r>
          </a:p>
          <a:p>
            <a:pPr algn="ctr" rtl="0">
              <a:defRPr sz="2400" b="1" i="0" u="none" strike="noStrike" kern="1200" spc="0" baseline="0">
                <a:solidFill>
                  <a:srgbClr val="002060"/>
                </a:solidFill>
                <a:latin typeface="Times New Roman" panose="02020603050405020304" pitchFamily="18" charset="0"/>
                <a:ea typeface="+mn-ea"/>
                <a:cs typeface="Times New Roman" panose="02020603050405020304" pitchFamily="18" charset="0"/>
              </a:defRPr>
            </a:pPr>
            <a:r>
              <a:rPr lang="en-US" sz="2400" b="1" dirty="0">
                <a:solidFill>
                  <a:srgbClr val="002060"/>
                </a:solidFill>
                <a:latin typeface="+mj-lt"/>
                <a:ea typeface="+mj-ea"/>
                <a:cs typeface="+mj-cs"/>
              </a:rPr>
              <a:t>Proportion of posts on Covid-19 from 2020 to 2021</a:t>
            </a:r>
          </a:p>
          <a:p>
            <a:pPr algn="ctr" rtl="0">
              <a:defRPr sz="2400" b="1" i="0" u="none" strike="noStrike" kern="1200" spc="0" baseline="0">
                <a:solidFill>
                  <a:srgbClr val="002060"/>
                </a:solidFill>
                <a:latin typeface="Times New Roman" panose="02020603050405020304" pitchFamily="18" charset="0"/>
                <a:ea typeface="+mn-ea"/>
                <a:cs typeface="Times New Roman" panose="02020603050405020304" pitchFamily="18" charset="0"/>
              </a:defRPr>
            </a:pPr>
            <a:r>
              <a:rPr lang="en-US" sz="2400" b="1" dirty="0">
                <a:solidFill>
                  <a:srgbClr val="002060"/>
                </a:solidFill>
                <a:latin typeface="+mj-lt"/>
                <a:ea typeface="+mj-ea"/>
                <a:cs typeface="+mj-cs"/>
              </a:rPr>
              <a:t>EUD</a:t>
            </a:r>
          </a:p>
        </p:txBody>
      </p:sp>
      <p:graphicFrame>
        <p:nvGraphicFramePr>
          <p:cNvPr id="5" name="图表 4">
            <a:extLst>
              <a:ext uri="{FF2B5EF4-FFF2-40B4-BE49-F238E27FC236}">
                <a16:creationId xmlns:a16="http://schemas.microsoft.com/office/drawing/2014/main" id="{01598362-465B-4765-8B45-05F2ED0E851D}"/>
              </a:ext>
            </a:extLst>
          </p:cNvPr>
          <p:cNvGraphicFramePr>
            <a:graphicFrameLocks/>
          </p:cNvGraphicFramePr>
          <p:nvPr>
            <p:extLst>
              <p:ext uri="{D42A27DB-BD31-4B8C-83A1-F6EECF244321}">
                <p14:modId xmlns:p14="http://schemas.microsoft.com/office/powerpoint/2010/main" val="134688312"/>
              </p:ext>
            </p:extLst>
          </p:nvPr>
        </p:nvGraphicFramePr>
        <p:xfrm>
          <a:off x="1204015" y="1801299"/>
          <a:ext cx="7273092" cy="44843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0271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8E6502-A88A-823F-AE5B-211ECB3989AF}"/>
              </a:ext>
            </a:extLst>
          </p:cNvPr>
          <p:cNvSpPr txBox="1"/>
          <p:nvPr/>
        </p:nvSpPr>
        <p:spPr>
          <a:xfrm>
            <a:off x="880023" y="462535"/>
            <a:ext cx="7175977" cy="1261884"/>
          </a:xfrm>
          <a:prstGeom prst="rect">
            <a:avLst/>
          </a:prstGeom>
          <a:noFill/>
        </p:spPr>
        <p:txBody>
          <a:bodyPr wrap="square">
            <a:spAutoFit/>
          </a:bodyPr>
          <a:lstStyle/>
          <a:p>
            <a:pPr algn="ctr" rtl="0">
              <a:defRPr sz="2400" b="1" i="0" u="none" strike="noStrike" kern="1200" spc="0" baseline="0">
                <a:solidFill>
                  <a:srgbClr val="002060"/>
                </a:solidFill>
                <a:latin typeface="Times New Roman" panose="02020603050405020304" pitchFamily="18" charset="0"/>
                <a:ea typeface="+mn-ea"/>
                <a:cs typeface="Times New Roman" panose="02020603050405020304" pitchFamily="18" charset="0"/>
              </a:defRPr>
            </a:pPr>
            <a:r>
              <a:rPr lang="en-US" sz="2800" b="1" dirty="0">
                <a:solidFill>
                  <a:srgbClr val="002060"/>
                </a:solidFill>
                <a:latin typeface="+mj-lt"/>
                <a:ea typeface="+mj-ea"/>
                <a:cs typeface="+mj-cs"/>
              </a:rPr>
              <a:t>Social media Activity on Covid-19</a:t>
            </a:r>
          </a:p>
          <a:p>
            <a:pPr algn="ctr" rtl="0">
              <a:defRPr sz="2400" b="1" i="0" u="none" strike="noStrike" kern="1200" spc="0" baseline="0">
                <a:solidFill>
                  <a:srgbClr val="002060"/>
                </a:solidFill>
                <a:latin typeface="Times New Roman" panose="02020603050405020304" pitchFamily="18" charset="0"/>
                <a:ea typeface="+mn-ea"/>
                <a:cs typeface="Times New Roman" panose="02020603050405020304" pitchFamily="18" charset="0"/>
              </a:defRPr>
            </a:pPr>
            <a:r>
              <a:rPr lang="en-US" sz="2400" b="1" dirty="0">
                <a:solidFill>
                  <a:srgbClr val="002060"/>
                </a:solidFill>
                <a:latin typeface="+mj-lt"/>
                <a:ea typeface="+mj-ea"/>
                <a:cs typeface="+mj-cs"/>
              </a:rPr>
              <a:t>Proportion of posts on Covid-19 from 2020 to 2021</a:t>
            </a:r>
          </a:p>
          <a:p>
            <a:pPr algn="ctr" rtl="0">
              <a:defRPr sz="2400" b="1" i="0" u="none" strike="noStrike" kern="1200" spc="0" baseline="0">
                <a:solidFill>
                  <a:srgbClr val="002060"/>
                </a:solidFill>
                <a:latin typeface="Times New Roman" panose="02020603050405020304" pitchFamily="18" charset="0"/>
                <a:ea typeface="+mn-ea"/>
                <a:cs typeface="Times New Roman" panose="02020603050405020304" pitchFamily="18" charset="0"/>
              </a:defRPr>
            </a:pPr>
            <a:r>
              <a:rPr lang="en-US" sz="2400" b="1" dirty="0">
                <a:solidFill>
                  <a:srgbClr val="002060"/>
                </a:solidFill>
                <a:latin typeface="+mj-lt"/>
                <a:ea typeface="+mj-ea"/>
                <a:cs typeface="+mj-cs"/>
              </a:rPr>
              <a:t>MFA</a:t>
            </a:r>
          </a:p>
        </p:txBody>
      </p:sp>
      <p:graphicFrame>
        <p:nvGraphicFramePr>
          <p:cNvPr id="5" name="图表 4">
            <a:extLst>
              <a:ext uri="{FF2B5EF4-FFF2-40B4-BE49-F238E27FC236}">
                <a16:creationId xmlns:a16="http://schemas.microsoft.com/office/drawing/2014/main" id="{9611C8F5-2B3D-4046-B92A-913032CA305D}"/>
              </a:ext>
            </a:extLst>
          </p:cNvPr>
          <p:cNvGraphicFramePr>
            <a:graphicFrameLocks/>
          </p:cNvGraphicFramePr>
          <p:nvPr>
            <p:extLst>
              <p:ext uri="{D42A27DB-BD31-4B8C-83A1-F6EECF244321}">
                <p14:modId xmlns:p14="http://schemas.microsoft.com/office/powerpoint/2010/main" val="4123517155"/>
              </p:ext>
            </p:extLst>
          </p:nvPr>
        </p:nvGraphicFramePr>
        <p:xfrm>
          <a:off x="1211751" y="1724419"/>
          <a:ext cx="7244729"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2205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roject Document" ma:contentTypeID="0x010100BD80C5A6E3BE6B41A2427F16147D47A40053312233075A4069A30329A9D6153650009586967373366D408193C318443E5EA6" ma:contentTypeVersion="27" ma:contentTypeDescription="Solar Project Document Content Type - extends Solar Document; published by the Content Type Hub" ma:contentTypeScope="" ma:versionID="7eae6a073d63c4fe4b45dfbfa865ac1f">
  <xsd:schema xmlns:xsd="http://www.w3.org/2001/XMLSchema" xmlns:xs="http://www.w3.org/2001/XMLSchema" xmlns:p="http://schemas.microsoft.com/office/2006/metadata/properties" xmlns:ns2="6f562838-09de-4b65-939a-432777c5c6ca" targetNamespace="http://schemas.microsoft.com/office/2006/metadata/properties" ma:root="true" ma:fieldsID="3d15cd97b99b53dcbe5cc11303294add" ns2:_="">
    <xsd:import namespace="6f562838-09de-4b65-939a-432777c5c6ca"/>
    <xsd:element name="properties">
      <xsd:complexType>
        <xsd:sequence>
          <xsd:element name="documentManagement">
            <xsd:complexType>
              <xsd:all>
                <xsd:element ref="ns2:c2d7d53541144364bb9d71f286b51f7e" minOccurs="0"/>
                <xsd:element ref="ns2:TaxCatchAll" minOccurs="0"/>
                <xsd:element ref="ns2:TaxCatchAllLabel" minOccurs="0"/>
                <xsd:element ref="ns2:jb15094b84d04db39a8de0b202a5649b" minOccurs="0"/>
                <xsd:element ref="ns2:a01561942c7d47699e3a361a6a580934" minOccurs="0"/>
                <xsd:element ref="ns2:SolarAuthor" minOccurs="0"/>
                <xsd:element ref="ns2:ece120804c3e4f2e81afd96eec8909f4" minOccurs="0"/>
                <xsd:element ref="ns2:i7a4717f7d5d4c169373d4bfa77876ba" minOccurs="0"/>
                <xsd:element ref="ns2:b0b6db7483f14678a4ad7fdce99521be" minOccurs="0"/>
                <xsd:element ref="ns2:beaf417fcb4a4faab8ee781c2aab7105"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562838-09de-4b65-939a-432777c5c6ca" elementFormDefault="qualified">
    <xsd:import namespace="http://schemas.microsoft.com/office/2006/documentManagement/types"/>
    <xsd:import namespace="http://schemas.microsoft.com/office/infopath/2007/PartnerControls"/>
    <xsd:element name="c2d7d53541144364bb9d71f286b51f7e" ma:index="8" ma:taxonomy="true" ma:internalName="c2d7d53541144364bb9d71f286b51f7e" ma:taxonomyFieldName="SolarLocation" ma:displayName="Location" ma:readOnly="false" ma:fieldId="{c2d7d535-4114-4364-bb9d-71f286b51f7e}" ma:taxonomyMulti="true" ma:sspId="b9d2b188-b8f0-4527-ab9c-6ed07e2b5a47" ma:termSetId="91c000f1-3349-4c42-8265-e80d17e1367e"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25b267e-f454-459f-aa78-71222e61a69d}" ma:internalName="TaxCatchAll" ma:showField="CatchAllData" ma:web="f2116379-9b18-4ff7-9c13-0eb7c38425b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25b267e-f454-459f-aa78-71222e61a69d}" ma:internalName="TaxCatchAllLabel" ma:readOnly="true" ma:showField="CatchAllDataLabel" ma:web="f2116379-9b18-4ff7-9c13-0eb7c38425b0">
      <xsd:complexType>
        <xsd:complexContent>
          <xsd:extension base="dms:MultiChoiceLookup">
            <xsd:sequence>
              <xsd:element name="Value" type="dms:Lookup" maxOccurs="unbounded" minOccurs="0" nillable="true"/>
            </xsd:sequence>
          </xsd:extension>
        </xsd:complexContent>
      </xsd:complexType>
    </xsd:element>
    <xsd:element name="jb15094b84d04db39a8de0b202a5649b" ma:index="12" nillable="true" ma:taxonomy="true" ma:internalName="jb15094b84d04db39a8de0b202a5649b" ma:taxonomyFieldName="SolarBusinessUnit" ma:displayName="Business Unit" ma:readOnly="false" ma:fieldId="{3b15094b-84d0-4db3-9a8d-e0b202a5649b}" ma:taxonomyMulti="true" ma:sspId="b9d2b188-b8f0-4527-ab9c-6ed07e2b5a47" ma:termSetId="9862a471-922d-4dbf-86ff-7f9443f4b69d" ma:anchorId="00000000-0000-0000-0000-000000000000" ma:open="false" ma:isKeyword="false">
      <xsd:complexType>
        <xsd:sequence>
          <xsd:element ref="pc:Terms" minOccurs="0" maxOccurs="1"/>
        </xsd:sequence>
      </xsd:complexType>
    </xsd:element>
    <xsd:element name="a01561942c7d47699e3a361a6a580934" ma:index="14" ma:taxonomy="true" ma:internalName="a01561942c7d47699e3a361a6a580934" ma:taxonomyFieldName="SolarDepartment" ma:displayName="Department" ma:readOnly="false" ma:fieldId="{a0156194-2c7d-4769-9e3a-361a6a580934}" ma:taxonomyMulti="true" ma:sspId="b9d2b188-b8f0-4527-ab9c-6ed07e2b5a47" ma:termSetId="a2a9cd89-8956-43cd-8902-c890ec3194cb" ma:anchorId="00000000-0000-0000-0000-000000000000" ma:open="false" ma:isKeyword="false">
      <xsd:complexType>
        <xsd:sequence>
          <xsd:element ref="pc:Terms" minOccurs="0" maxOccurs="1"/>
        </xsd:sequence>
      </xsd:complexType>
    </xsd:element>
    <xsd:element name="SolarAuthor" ma:index="16" nillable="true" ma:displayName="Content Author" ma:description="Please specify the author of the content" ma:SharePointGroup="0" ma:internalName="Solar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ce120804c3e4f2e81afd96eec8909f4" ma:index="17" ma:taxonomy="true" ma:internalName="ece120804c3e4f2e81afd96eec8909f4" ma:taxonomyFieldName="SolarCategory" ma:displayName="Category" ma:readOnly="false" ma:fieldId="{ece12080-4c3e-4f2e-81af-d96eec8909f4}" ma:sspId="b9d2b188-b8f0-4527-ab9c-6ed07e2b5a47" ma:termSetId="af3054d5-0efb-4d05-9185-ffb492b046bd" ma:anchorId="00000000-0000-0000-0000-000000000000" ma:open="false" ma:isKeyword="false">
      <xsd:complexType>
        <xsd:sequence>
          <xsd:element ref="pc:Terms" minOccurs="0" maxOccurs="1"/>
        </xsd:sequence>
      </xsd:complexType>
    </xsd:element>
    <xsd:element name="i7a4717f7d5d4c169373d4bfa77876ba" ma:index="19" ma:taxonomy="true" ma:internalName="i7a4717f7d5d4c169373d4bfa77876ba" ma:taxonomyFieldName="SolarDocumentType" ma:displayName="Document Type" ma:fieldId="{27a4717f-7d5d-4c16-9373-d4bfa77876ba}" ma:sspId="b9d2b188-b8f0-4527-ab9c-6ed07e2b5a47" ma:termSetId="3becb80b-35bf-4675-a7f1-fd97918282bf" ma:anchorId="00000000-0000-0000-0000-000000000000" ma:open="false" ma:isKeyword="false">
      <xsd:complexType>
        <xsd:sequence>
          <xsd:element ref="pc:Terms" minOccurs="0" maxOccurs="1"/>
        </xsd:sequence>
      </xsd:complexType>
    </xsd:element>
    <xsd:element name="b0b6db7483f14678a4ad7fdce99521be" ma:index="21" nillable="true" ma:taxonomy="true" ma:internalName="b0b6db7483f14678a4ad7fdce99521be" ma:taxonomyFieldName="InformationValue" ma:displayName="Information Value" ma:default="" ma:fieldId="{b0b6db74-83f1-4678-a4ad-7fdce99521be}" ma:sspId="b9d2b188-b8f0-4527-ab9c-6ed07e2b5a47" ma:termSetId="34b0f4c5-defa-4470-bf4b-1423e5dab3a3" ma:anchorId="00000000-0000-0000-0000-000000000000" ma:open="false" ma:isKeyword="false">
      <xsd:complexType>
        <xsd:sequence>
          <xsd:element ref="pc:Terms" minOccurs="0" maxOccurs="1"/>
        </xsd:sequence>
      </xsd:complexType>
    </xsd:element>
    <xsd:element name="beaf417fcb4a4faab8ee781c2aab7105" ma:index="23" nillable="true" ma:taxonomy="true" ma:internalName="beaf417fcb4a4faab8ee781c2aab7105" ma:taxonomyFieldName="SolarRecordOutcome" ma:displayName="Record Outcome" ma:fieldId="{beaf417f-cb4a-4faa-b8ee-781c2aab7105}" ma:sspId="b9d2b188-b8f0-4527-ab9c-6ed07e2b5a47" ma:termSetId="1c7376b3-8ddf-4288-95f1-75a2960d122d"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b9d2b188-b8f0-4527-ab9c-6ed07e2b5a47" ContentTypeId="0x010100BD80C5A6E3BE6B41A2427F16147D47A40053312233075A4069A30329A9D6153650" PreviousValue="true" LastSyncTimeStamp="2021-10-07T20:07:13.39Z"/>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2d7d53541144364bb9d71f286b51f7e xmlns="6f562838-09de-4b65-939a-432777c5c6ca">
      <Terms xmlns="http://schemas.microsoft.com/office/infopath/2007/PartnerControls">
        <TermInfo xmlns="http://schemas.microsoft.com/office/infopath/2007/PartnerControls">
          <TermName xmlns="http://schemas.microsoft.com/office/infopath/2007/PartnerControls">Ilam</TermName>
          <TermId xmlns="http://schemas.microsoft.com/office/infopath/2007/PartnerControls">17015150-e7d5-4990-b358-e90ea571f1b0</TermId>
        </TermInfo>
      </Terms>
    </c2d7d53541144364bb9d71f286b51f7e>
    <b0b6db7483f14678a4ad7fdce99521be xmlns="6f562838-09de-4b65-939a-432777c5c6ca">
      <Terms xmlns="http://schemas.microsoft.com/office/infopath/2007/PartnerControls"/>
    </b0b6db7483f14678a4ad7fdce99521be>
    <beaf417fcb4a4faab8ee781c2aab7105 xmlns="6f562838-09de-4b65-939a-432777c5c6ca">
      <Terms xmlns="http://schemas.microsoft.com/office/infopath/2007/PartnerControls"/>
    </beaf417fcb4a4faab8ee781c2aab7105>
    <a01561942c7d47699e3a361a6a580934 xmlns="6f562838-09de-4b65-939a-432777c5c6ca">
      <Terms xmlns="http://schemas.microsoft.com/office/infopath/2007/PartnerControls">
        <TermInfo xmlns="http://schemas.microsoft.com/office/infopath/2007/PartnerControls">
          <TermName xmlns="http://schemas.microsoft.com/office/infopath/2007/PartnerControls">Arts</TermName>
          <TermId xmlns="http://schemas.microsoft.com/office/infopath/2007/PartnerControls">0bab0b67-4c47-44f0-b6c4-3d9931187703</TermId>
        </TermInfo>
      </Terms>
    </a01561942c7d47699e3a361a6a580934>
    <i7a4717f7d5d4c169373d4bfa77876ba xmlns="6f562838-09de-4b65-939a-432777c5c6ca">
      <Terms xmlns="http://schemas.microsoft.com/office/infopath/2007/PartnerControls">
        <TermInfo xmlns="http://schemas.microsoft.com/office/infopath/2007/PartnerControls">
          <TermName xmlns="http://schemas.microsoft.com/office/infopath/2007/PartnerControls">Project Document [Information]</TermName>
          <TermId xmlns="http://schemas.microsoft.com/office/infopath/2007/PartnerControls">1d129e84-9db2-4df6-a74b-09dd873e3970</TermId>
        </TermInfo>
      </Terms>
    </i7a4717f7d5d4c169373d4bfa77876ba>
    <jb15094b84d04db39a8de0b202a5649b xmlns="6f562838-09de-4b65-939a-432777c5c6ca">
      <Terms xmlns="http://schemas.microsoft.com/office/infopath/2007/PartnerControls"/>
    </jb15094b84d04db39a8de0b202a5649b>
    <SolarAuthor xmlns="6f562838-09de-4b65-939a-432777c5c6ca">
      <UserInfo>
        <DisplayName/>
        <AccountId xsi:nil="true"/>
        <AccountType/>
      </UserInfo>
    </SolarAuthor>
    <TaxCatchAll xmlns="6f562838-09de-4b65-939a-432777c5c6ca">
      <Value>4</Value>
      <Value>3</Value>
      <Value>2</Value>
      <Value>1</Value>
    </TaxCatchAll>
    <ece120804c3e4f2e81afd96eec8909f4 xmlns="6f562838-09de-4b65-939a-432777c5c6ca">
      <Terms xmlns="http://schemas.microsoft.com/office/infopath/2007/PartnerControls">
        <TermInfo xmlns="http://schemas.microsoft.com/office/infopath/2007/PartnerControls">
          <TermName xmlns="http://schemas.microsoft.com/office/infopath/2007/PartnerControls">Project</TermName>
          <TermId xmlns="http://schemas.microsoft.com/office/infopath/2007/PartnerControls">1b523ed0-c261-4ad9-b790-ca7c80e7725e</TermId>
        </TermInfo>
      </Terms>
    </ece120804c3e4f2e81afd96eec8909f4>
  </documentManagement>
</p:properties>
</file>

<file path=customXml/itemProps1.xml><?xml version="1.0" encoding="utf-8"?>
<ds:datastoreItem xmlns:ds="http://schemas.openxmlformats.org/officeDocument/2006/customXml" ds:itemID="{24CE5934-62C4-48F8-BA62-E23D82D8E63D}"/>
</file>

<file path=customXml/itemProps2.xml><?xml version="1.0" encoding="utf-8"?>
<ds:datastoreItem xmlns:ds="http://schemas.openxmlformats.org/officeDocument/2006/customXml" ds:itemID="{0BFE78E0-35E7-438A-88E5-475A1B85045D}"/>
</file>

<file path=customXml/itemProps3.xml><?xml version="1.0" encoding="utf-8"?>
<ds:datastoreItem xmlns:ds="http://schemas.openxmlformats.org/officeDocument/2006/customXml" ds:itemID="{6949CD88-79D1-41D0-8A8C-3B4CDE4F477C}"/>
</file>

<file path=customXml/itemProps4.xml><?xml version="1.0" encoding="utf-8"?>
<ds:datastoreItem xmlns:ds="http://schemas.openxmlformats.org/officeDocument/2006/customXml" ds:itemID="{BDB30091-51BD-43BB-BA79-D1057849AA50}"/>
</file>

<file path=docProps/app.xml><?xml version="1.0" encoding="utf-8"?>
<Properties xmlns="http://schemas.openxmlformats.org/officeDocument/2006/extended-properties" xmlns:vt="http://schemas.openxmlformats.org/officeDocument/2006/docPropsVTypes">
  <Template/>
  <TotalTime>4737</TotalTime>
  <Words>1207</Words>
  <Application>Microsoft Office PowerPoint</Application>
  <PresentationFormat>On-screen Show (4:3)</PresentationFormat>
  <Paragraphs>297</Paragraphs>
  <Slides>36</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Times New Roman</vt:lpstr>
      <vt:lpstr>Office Theme</vt:lpstr>
      <vt:lpstr>EXPECT: China’s Perception and Expectations of EU The case of Social Media</vt:lpstr>
      <vt:lpstr>PowerPoint Presentation</vt:lpstr>
      <vt:lpstr>PowerPoint Presentation</vt:lpstr>
      <vt:lpstr>2. Activeness of Monitored Accounts</vt:lpstr>
      <vt:lpstr>Activeness of across time, EUD</vt:lpstr>
      <vt:lpstr>Activeness across time, China-EU Messenger</vt:lpstr>
      <vt:lpstr>Hot issues</vt:lpstr>
      <vt:lpstr>PowerPoint Presentation</vt:lpstr>
      <vt:lpstr>PowerPoint Presentation</vt:lpstr>
      <vt:lpstr>Other hot issues in EUD accounts</vt:lpstr>
      <vt:lpstr>Sources of EU posts</vt:lpstr>
      <vt:lpstr>4. Centrality of EU (n=876)</vt:lpstr>
      <vt:lpstr>Level of Focus in EUD (Main/2nd focus)</vt:lpstr>
      <vt:lpstr>Domesticity in MFA (Main/2nd focus)</vt:lpstr>
      <vt:lpstr>6. EU actions (Main/2nd focus, n= 285)</vt:lpstr>
      <vt:lpstr>Leading #hashtag (Major/2nd)</vt:lpstr>
      <vt:lpstr>Intra-EU actions (Major/2nd)</vt:lpstr>
      <vt:lpstr>Sub-frame of intra-EU actions  (Main/2nd focus)</vt:lpstr>
      <vt:lpstr>Extra-EU actions (Major/2nd)</vt:lpstr>
      <vt:lpstr>Sub-frame of extra-EU actions  (Main/2nd focus)</vt:lpstr>
      <vt:lpstr>7. Bilateral relation (Main/2nd focus)</vt:lpstr>
      <vt:lpstr>Bilateral relation with China (Main/2nd focus)</vt:lpstr>
      <vt:lpstr>8. Evaluation of EU  (Major/2nd, n= 285)</vt:lpstr>
      <vt:lpstr>Evaluation of EU action (Main/2nd focus)</vt:lpstr>
      <vt:lpstr>Most popular posts of intra-EU story</vt:lpstr>
      <vt:lpstr>Most popular posts of extra-EU story</vt:lpstr>
      <vt:lpstr>9. Self-image built by EUD (Main/2nd)</vt:lpstr>
      <vt:lpstr>Expectation in MFA account (Main/2nd)</vt:lpstr>
      <vt:lpstr>China’s Expectation on EU</vt:lpstr>
      <vt:lpstr>Pictures in social media EUD 2020 versus 2021</vt:lpstr>
      <vt:lpstr>Videos in social media EUD 2020 versus 2021</vt:lpstr>
      <vt:lpstr>Pictures in social media Chinese MFA 2020 versus 2021</vt:lpstr>
      <vt:lpstr>Videos in social media Chinese MFA 2020 versus 2021</vt:lpstr>
      <vt:lpstr>Conclusions </vt:lpstr>
      <vt:lpstr>Conclusions(2)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 Global Influence …                                                                                  PERCEPTIONS &amp;                                           EXPECTATIONS                                          of the EU from                                         10 Strategic Partners</dc:title>
  <dc:creator>LAI</dc:creator>
  <cp:lastModifiedBy>C</cp:lastModifiedBy>
  <cp:revision>1770</cp:revision>
  <dcterms:created xsi:type="dcterms:W3CDTF">2020-01-18T04:31:39Z</dcterms:created>
  <dcterms:modified xsi:type="dcterms:W3CDTF">2022-11-21T05:15:05Z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0x010100BD80C5A6E3BE6B41A2427F16147D47A40053312233075A4069A30329A9D6153650009586967373366D408193C318443E5EA6</vt:lpwstr>
  </property>
  <property fmtid="{D5CDD505-2E9C-101B-9397-08002B2CF9AE}" pid="3" name="SolarRecordOutcome">
    <vt:lpwstr/>
  </property>
  <property fmtid="{D5CDD505-2E9C-101B-9397-08002B2CF9AE}" pid="4" name="InformationValue">
    <vt:lpwstr/>
  </property>
  <property fmtid="{D5CDD505-2E9C-101B-9397-08002B2CF9AE}" pid="5" name="SolarDocumentType">
    <vt:lpwstr>4;#Project Document [Information]|1d129e84-9db2-4df6-a74b-09dd873e3970</vt:lpwstr>
  </property>
  <property fmtid="{D5CDD505-2E9C-101B-9397-08002B2CF9AE}" pid="6" name="MediaServiceImageTags">
    <vt:lpwstr/>
  </property>
  <property fmtid="{D5CDD505-2E9C-101B-9397-08002B2CF9AE}" pid="7" name="SolarCategory">
    <vt:lpwstr>3;#Project|1b523ed0-c261-4ad9-b790-ca7c80e7725e</vt:lpwstr>
  </property>
  <property fmtid="{D5CDD505-2E9C-101B-9397-08002B2CF9AE}" pid="8" name="lcf76f155ced4ddcb4097134ff3c332f">
    <vt:lpwstr/>
  </property>
  <property fmtid="{D5CDD505-2E9C-101B-9397-08002B2CF9AE}" pid="9" name="SolarLocation">
    <vt:lpwstr>1;#Ilam|17015150-e7d5-4990-b358-e90ea571f1b0</vt:lpwstr>
  </property>
  <property fmtid="{D5CDD505-2E9C-101B-9397-08002B2CF9AE}" pid="10" name="SolarDepartment">
    <vt:lpwstr>2;#Arts|0bab0b67-4c47-44f0-b6c4-3d9931187703</vt:lpwstr>
  </property>
  <property fmtid="{D5CDD505-2E9C-101B-9397-08002B2CF9AE}" pid="11" name="SolarBusinessUnit">
    <vt:lpwstr/>
  </property>
</Properties>
</file>