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98" r:id="rId3"/>
  </p:sldMasterIdLst>
  <p:notesMasterIdLst>
    <p:notesMasterId r:id="rId26"/>
  </p:notesMasterIdLst>
  <p:sldIdLst>
    <p:sldId id="319" r:id="rId4"/>
    <p:sldId id="256" r:id="rId5"/>
    <p:sldId id="286" r:id="rId6"/>
    <p:sldId id="287" r:id="rId7"/>
    <p:sldId id="289" r:id="rId8"/>
    <p:sldId id="292" r:id="rId9"/>
    <p:sldId id="303" r:id="rId10"/>
    <p:sldId id="299" r:id="rId11"/>
    <p:sldId id="294" r:id="rId12"/>
    <p:sldId id="261" r:id="rId13"/>
    <p:sldId id="320" r:id="rId14"/>
    <p:sldId id="304" r:id="rId15"/>
    <p:sldId id="307" r:id="rId16"/>
    <p:sldId id="308" r:id="rId17"/>
    <p:sldId id="315" r:id="rId18"/>
    <p:sldId id="309" r:id="rId19"/>
    <p:sldId id="316" r:id="rId20"/>
    <p:sldId id="311" r:id="rId21"/>
    <p:sldId id="310" r:id="rId22"/>
    <p:sldId id="312" r:id="rId23"/>
    <p:sldId id="313" r:id="rId24"/>
    <p:sldId id="314" r:id="rId25"/>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494" autoAdjust="0"/>
  </p:normalViewPr>
  <p:slideViewPr>
    <p:cSldViewPr>
      <p:cViewPr varScale="1">
        <p:scale>
          <a:sx n="100" d="100"/>
          <a:sy n="100" d="100"/>
        </p:scale>
        <p:origin x="35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AF91B-E78B-4E69-BC62-0186BE37F8CC}" type="doc">
      <dgm:prSet loTypeId="urn:microsoft.com/office/officeart/2005/8/layout/arrow2" loCatId="process" qsTypeId="urn:microsoft.com/office/officeart/2005/8/quickstyle/simple1#4" qsCatId="simple" csTypeId="urn:microsoft.com/office/officeart/2005/8/colors/accent1_2#4" csCatId="accent1" phldr="1"/>
      <dgm:spPr/>
    </dgm:pt>
    <dgm:pt modelId="{AD040D81-6E10-48C9-907E-47916A0C5030}">
      <dgm:prSet phldrT="[Text]" custT="1"/>
      <dgm:spPr>
        <a:solidFill>
          <a:schemeClr val="bg2">
            <a:lumMod val="50000"/>
            <a:lumOff val="50000"/>
          </a:schemeClr>
        </a:solidFill>
      </dgm:spPr>
      <dgm:t>
        <a:bodyPr/>
        <a:lstStyle/>
        <a:p>
          <a:pPr algn="ctr"/>
          <a:r>
            <a:rPr lang="en-AU" sz="2400" b="1" dirty="0" smtClean="0">
              <a:solidFill>
                <a:srgbClr val="000000"/>
              </a:solidFill>
            </a:rPr>
            <a:t>Benefit</a:t>
          </a:r>
        </a:p>
        <a:p>
          <a:pPr algn="ctr"/>
          <a:r>
            <a:rPr lang="en-AU" sz="2400" dirty="0" smtClean="0">
              <a:solidFill>
                <a:srgbClr val="000000"/>
              </a:solidFill>
            </a:rPr>
            <a:t>The outcome sought by a consumer that motivates buying behaviour – that satisfies a need or want</a:t>
          </a:r>
          <a:endParaRPr lang="en-AU" sz="2400" dirty="0">
            <a:solidFill>
              <a:srgbClr val="000000"/>
            </a:solidFill>
          </a:endParaRPr>
        </a:p>
      </dgm:t>
    </dgm:pt>
    <dgm:pt modelId="{8F655B02-1CE3-444D-996E-5AAAED7FB239}" type="parTrans" cxnId="{E4AAE876-4C37-464D-A392-D39B7F5F0157}">
      <dgm:prSet/>
      <dgm:spPr/>
      <dgm:t>
        <a:bodyPr/>
        <a:lstStyle/>
        <a:p>
          <a:endParaRPr lang="en-AU"/>
        </a:p>
      </dgm:t>
    </dgm:pt>
    <dgm:pt modelId="{29C96CFB-E83C-4A24-BAD2-765DBF294C19}" type="sibTrans" cxnId="{E4AAE876-4C37-464D-A392-D39B7F5F0157}">
      <dgm:prSet/>
      <dgm:spPr/>
      <dgm:t>
        <a:bodyPr/>
        <a:lstStyle/>
        <a:p>
          <a:endParaRPr lang="en-AU"/>
        </a:p>
      </dgm:t>
    </dgm:pt>
    <dgm:pt modelId="{AC70392D-9EF3-47A5-AFC7-7DC5F66C7AFE}">
      <dgm:prSet phldrT="[Text]" custT="1"/>
      <dgm:spPr>
        <a:solidFill>
          <a:srgbClr val="CC66FF"/>
        </a:solidFill>
      </dgm:spPr>
      <dgm:t>
        <a:bodyPr/>
        <a:lstStyle/>
        <a:p>
          <a:pPr algn="ctr"/>
          <a:r>
            <a:rPr lang="en-AU" sz="2400" b="1" dirty="0" smtClean="0">
              <a:solidFill>
                <a:srgbClr val="000000"/>
              </a:solidFill>
            </a:rPr>
            <a:t>Demand   </a:t>
          </a:r>
        </a:p>
        <a:p>
          <a:pPr algn="ctr"/>
          <a:r>
            <a:rPr lang="en-AU" sz="2400" dirty="0" smtClean="0">
              <a:solidFill>
                <a:srgbClr val="000000"/>
              </a:solidFill>
            </a:rPr>
            <a:t>Consumers’ desire for products coupled with the resources to obtain them</a:t>
          </a:r>
          <a:endParaRPr lang="en-AU" sz="2400" dirty="0">
            <a:solidFill>
              <a:srgbClr val="000000"/>
            </a:solidFill>
          </a:endParaRPr>
        </a:p>
      </dgm:t>
    </dgm:pt>
    <dgm:pt modelId="{8025F7F6-4B93-49E3-AECE-B4636ADBAA14}" type="parTrans" cxnId="{CC13C4E2-66E4-4512-854C-C1044D8A90FE}">
      <dgm:prSet/>
      <dgm:spPr/>
      <dgm:t>
        <a:bodyPr/>
        <a:lstStyle/>
        <a:p>
          <a:endParaRPr lang="en-AU"/>
        </a:p>
      </dgm:t>
    </dgm:pt>
    <dgm:pt modelId="{F320D04F-CF6F-47BA-9B95-AF549D534010}" type="sibTrans" cxnId="{CC13C4E2-66E4-4512-854C-C1044D8A90FE}">
      <dgm:prSet/>
      <dgm:spPr/>
      <dgm:t>
        <a:bodyPr/>
        <a:lstStyle/>
        <a:p>
          <a:endParaRPr lang="en-AU"/>
        </a:p>
      </dgm:t>
    </dgm:pt>
    <dgm:pt modelId="{8757F843-B609-470E-A4CC-92DD0790D6F8}" type="pres">
      <dgm:prSet presAssocID="{320AF91B-E78B-4E69-BC62-0186BE37F8CC}" presName="arrowDiagram" presStyleCnt="0">
        <dgm:presLayoutVars>
          <dgm:chMax val="5"/>
          <dgm:dir/>
          <dgm:resizeHandles val="exact"/>
        </dgm:presLayoutVars>
      </dgm:prSet>
      <dgm:spPr/>
    </dgm:pt>
    <dgm:pt modelId="{AA72BEF0-4102-4051-ACD9-CC7E8B11BEEE}" type="pres">
      <dgm:prSet presAssocID="{320AF91B-E78B-4E69-BC62-0186BE37F8CC}" presName="arrow" presStyleLbl="bgShp" presStyleIdx="0" presStyleCnt="1"/>
      <dgm:spPr>
        <a:solidFill>
          <a:srgbClr val="FFC000"/>
        </a:solidFill>
      </dgm:spPr>
    </dgm:pt>
    <dgm:pt modelId="{FB0D7F2F-4008-449A-BFBF-1C8AD1470157}" type="pres">
      <dgm:prSet presAssocID="{320AF91B-E78B-4E69-BC62-0186BE37F8CC}" presName="arrowDiagram2" presStyleCnt="0"/>
      <dgm:spPr/>
    </dgm:pt>
    <dgm:pt modelId="{28D583FA-338D-4EB5-8285-48EF9AE4FF7A}" type="pres">
      <dgm:prSet presAssocID="{AD040D81-6E10-48C9-907E-47916A0C5030}" presName="bullet2a" presStyleLbl="node1" presStyleIdx="0" presStyleCnt="2" custLinFactNeighborX="85404" custLinFactNeighborY="-58802"/>
      <dgm:spPr>
        <a:solidFill>
          <a:srgbClr val="FF0000"/>
        </a:solidFill>
      </dgm:spPr>
    </dgm:pt>
    <dgm:pt modelId="{FAAE36CF-A3E3-4A60-B03A-CF1E9FE36B98}" type="pres">
      <dgm:prSet presAssocID="{AD040D81-6E10-48C9-907E-47916A0C5030}" presName="textBox2a" presStyleLbl="revTx" presStyleIdx="0" presStyleCnt="2" custScaleX="152056" custScaleY="92198" custLinFactNeighborX="-41777" custLinFactNeighborY="5515">
        <dgm:presLayoutVars>
          <dgm:bulletEnabled val="1"/>
        </dgm:presLayoutVars>
      </dgm:prSet>
      <dgm:spPr/>
      <dgm:t>
        <a:bodyPr/>
        <a:lstStyle/>
        <a:p>
          <a:endParaRPr lang="en-AU"/>
        </a:p>
      </dgm:t>
    </dgm:pt>
    <dgm:pt modelId="{47DEBFB8-BEA6-414F-B7B0-411A82252B5D}" type="pres">
      <dgm:prSet presAssocID="{AC70392D-9EF3-47A5-AFC7-7DC5F66C7AFE}" presName="bullet2b" presStyleLbl="node1" presStyleIdx="1" presStyleCnt="2" custLinFactX="100000" custLinFactNeighborX="107365" custLinFactNeighborY="-43462"/>
      <dgm:spPr>
        <a:solidFill>
          <a:srgbClr val="FF0000"/>
        </a:solidFill>
      </dgm:spPr>
    </dgm:pt>
    <dgm:pt modelId="{FD85E562-D886-4DB9-A00A-450383C3287E}" type="pres">
      <dgm:prSet presAssocID="{AC70392D-9EF3-47A5-AFC7-7DC5F66C7AFE}" presName="textBox2b" presStyleLbl="revTx" presStyleIdx="1" presStyleCnt="2" custScaleX="137150" custScaleY="55725" custLinFactNeighborX="5968">
        <dgm:presLayoutVars>
          <dgm:bulletEnabled val="1"/>
        </dgm:presLayoutVars>
      </dgm:prSet>
      <dgm:spPr/>
      <dgm:t>
        <a:bodyPr/>
        <a:lstStyle/>
        <a:p>
          <a:endParaRPr lang="en-AU"/>
        </a:p>
      </dgm:t>
    </dgm:pt>
  </dgm:ptLst>
  <dgm:cxnLst>
    <dgm:cxn modelId="{5CBA9441-2A86-4911-9000-F711D3CA40D5}" type="presOf" srcId="{AD040D81-6E10-48C9-907E-47916A0C5030}" destId="{FAAE36CF-A3E3-4A60-B03A-CF1E9FE36B98}" srcOrd="0" destOrd="0" presId="urn:microsoft.com/office/officeart/2005/8/layout/arrow2"/>
    <dgm:cxn modelId="{E4AAE876-4C37-464D-A392-D39B7F5F0157}" srcId="{320AF91B-E78B-4E69-BC62-0186BE37F8CC}" destId="{AD040D81-6E10-48C9-907E-47916A0C5030}" srcOrd="0" destOrd="0" parTransId="{8F655B02-1CE3-444D-996E-5AAAED7FB239}" sibTransId="{29C96CFB-E83C-4A24-BAD2-765DBF294C19}"/>
    <dgm:cxn modelId="{F6E75C8C-1010-487D-AA2D-F01F03A60DDC}" type="presOf" srcId="{AC70392D-9EF3-47A5-AFC7-7DC5F66C7AFE}" destId="{FD85E562-D886-4DB9-A00A-450383C3287E}" srcOrd="0" destOrd="0" presId="urn:microsoft.com/office/officeart/2005/8/layout/arrow2"/>
    <dgm:cxn modelId="{CC13C4E2-66E4-4512-854C-C1044D8A90FE}" srcId="{320AF91B-E78B-4E69-BC62-0186BE37F8CC}" destId="{AC70392D-9EF3-47A5-AFC7-7DC5F66C7AFE}" srcOrd="1" destOrd="0" parTransId="{8025F7F6-4B93-49E3-AECE-B4636ADBAA14}" sibTransId="{F320D04F-CF6F-47BA-9B95-AF549D534010}"/>
    <dgm:cxn modelId="{1F4798C6-59E4-4C25-9F3B-990023464082}" type="presOf" srcId="{320AF91B-E78B-4E69-BC62-0186BE37F8CC}" destId="{8757F843-B609-470E-A4CC-92DD0790D6F8}" srcOrd="0" destOrd="0" presId="urn:microsoft.com/office/officeart/2005/8/layout/arrow2"/>
    <dgm:cxn modelId="{AA775438-0908-4955-B623-A00CAAC5BE70}" type="presParOf" srcId="{8757F843-B609-470E-A4CC-92DD0790D6F8}" destId="{AA72BEF0-4102-4051-ACD9-CC7E8B11BEEE}" srcOrd="0" destOrd="0" presId="urn:microsoft.com/office/officeart/2005/8/layout/arrow2"/>
    <dgm:cxn modelId="{83240B8A-50A6-43B3-92B8-2AB171990E97}" type="presParOf" srcId="{8757F843-B609-470E-A4CC-92DD0790D6F8}" destId="{FB0D7F2F-4008-449A-BFBF-1C8AD1470157}" srcOrd="1" destOrd="0" presId="urn:microsoft.com/office/officeart/2005/8/layout/arrow2"/>
    <dgm:cxn modelId="{4D8F2959-A4E2-4A9A-9588-4850CAA49EE1}" type="presParOf" srcId="{FB0D7F2F-4008-449A-BFBF-1C8AD1470157}" destId="{28D583FA-338D-4EB5-8285-48EF9AE4FF7A}" srcOrd="0" destOrd="0" presId="urn:microsoft.com/office/officeart/2005/8/layout/arrow2"/>
    <dgm:cxn modelId="{EBD7EB06-7F89-40F8-9D08-01418005F71C}" type="presParOf" srcId="{FB0D7F2F-4008-449A-BFBF-1C8AD1470157}" destId="{FAAE36CF-A3E3-4A60-B03A-CF1E9FE36B98}" srcOrd="1" destOrd="0" presId="urn:microsoft.com/office/officeart/2005/8/layout/arrow2"/>
    <dgm:cxn modelId="{5C315D24-1CB1-4719-BE38-7416326F40D9}" type="presParOf" srcId="{FB0D7F2F-4008-449A-BFBF-1C8AD1470157}" destId="{47DEBFB8-BEA6-414F-B7B0-411A82252B5D}" srcOrd="2" destOrd="0" presId="urn:microsoft.com/office/officeart/2005/8/layout/arrow2"/>
    <dgm:cxn modelId="{54FF5127-4039-427A-8A5C-7C995A9D06E8}" type="presParOf" srcId="{FB0D7F2F-4008-449A-BFBF-1C8AD1470157}" destId="{FD85E562-D886-4DB9-A00A-450383C3287E}"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2BEF0-4102-4051-ACD9-CC7E8B11BEEE}">
      <dsp:nvSpPr>
        <dsp:cNvPr id="0" name=""/>
        <dsp:cNvSpPr/>
      </dsp:nvSpPr>
      <dsp:spPr>
        <a:xfrm>
          <a:off x="281794" y="0"/>
          <a:ext cx="7366028" cy="4603768"/>
        </a:xfrm>
        <a:prstGeom prst="swooshArrow">
          <a:avLst>
            <a:gd name="adj1" fmla="val 25000"/>
            <a:gd name="adj2" fmla="val 25000"/>
          </a:avLst>
        </a:prstGeom>
        <a:solidFill>
          <a:srgbClr val="FFC000"/>
        </a:solidFill>
        <a:ln>
          <a:noFill/>
        </a:ln>
        <a:effectLst/>
      </dsp:spPr>
      <dsp:style>
        <a:lnRef idx="0">
          <a:scrgbClr r="0" g="0" b="0"/>
        </a:lnRef>
        <a:fillRef idx="1">
          <a:scrgbClr r="0" g="0" b="0"/>
        </a:fillRef>
        <a:effectRef idx="0">
          <a:scrgbClr r="0" g="0" b="0"/>
        </a:effectRef>
        <a:fontRef idx="minor"/>
      </dsp:style>
    </dsp:sp>
    <dsp:sp modelId="{28D583FA-338D-4EB5-8285-48EF9AE4FF7A}">
      <dsp:nvSpPr>
        <dsp:cNvPr id="0" name=""/>
        <dsp:cNvSpPr/>
      </dsp:nvSpPr>
      <dsp:spPr>
        <a:xfrm>
          <a:off x="2214577" y="2357455"/>
          <a:ext cx="257811" cy="25781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E36CF-A3E3-4A60-B03A-CF1E9FE36B98}">
      <dsp:nvSpPr>
        <dsp:cNvPr id="0" name=""/>
        <dsp:cNvSpPr/>
      </dsp:nvSpPr>
      <dsp:spPr>
        <a:xfrm>
          <a:off x="500077" y="2791331"/>
          <a:ext cx="3640158" cy="1812436"/>
        </a:xfrm>
        <a:prstGeom prst="rect">
          <a:avLst/>
        </a:prstGeom>
        <a:solidFill>
          <a:schemeClr val="bg2">
            <a:lumMod val="50000"/>
            <a:lumOff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6609" tIns="0" rIns="0" bIns="0" numCol="1" spcCol="1270" anchor="t" anchorCtr="0">
          <a:noAutofit/>
        </a:bodyPr>
        <a:lstStyle/>
        <a:p>
          <a:pPr lvl="0" algn="ctr" defTabSz="1066800">
            <a:lnSpc>
              <a:spcPct val="90000"/>
            </a:lnSpc>
            <a:spcBef>
              <a:spcPct val="0"/>
            </a:spcBef>
            <a:spcAft>
              <a:spcPct val="35000"/>
            </a:spcAft>
          </a:pPr>
          <a:r>
            <a:rPr lang="en-AU" sz="2400" b="1" kern="1200" dirty="0" smtClean="0">
              <a:solidFill>
                <a:srgbClr val="000000"/>
              </a:solidFill>
            </a:rPr>
            <a:t>Benefit</a:t>
          </a:r>
        </a:p>
        <a:p>
          <a:pPr lvl="0" algn="ctr" defTabSz="1066800">
            <a:lnSpc>
              <a:spcPct val="90000"/>
            </a:lnSpc>
            <a:spcBef>
              <a:spcPct val="0"/>
            </a:spcBef>
            <a:spcAft>
              <a:spcPct val="35000"/>
            </a:spcAft>
          </a:pPr>
          <a:r>
            <a:rPr lang="en-AU" sz="2400" kern="1200" dirty="0" smtClean="0">
              <a:solidFill>
                <a:srgbClr val="000000"/>
              </a:solidFill>
            </a:rPr>
            <a:t>The outcome sought by a consumer that motivates buying behaviour – that satisfies a need or want</a:t>
          </a:r>
          <a:endParaRPr lang="en-AU" sz="2400" kern="1200" dirty="0">
            <a:solidFill>
              <a:srgbClr val="000000"/>
            </a:solidFill>
          </a:endParaRPr>
        </a:p>
      </dsp:txBody>
      <dsp:txXfrm>
        <a:off x="500077" y="2791331"/>
        <a:ext cx="3640158" cy="1812436"/>
      </dsp:txXfrm>
    </dsp:sp>
    <dsp:sp modelId="{47DEBFB8-BEA6-414F-B7B0-411A82252B5D}">
      <dsp:nvSpPr>
        <dsp:cNvPr id="0" name=""/>
        <dsp:cNvSpPr/>
      </dsp:nvSpPr>
      <dsp:spPr>
        <a:xfrm>
          <a:off x="5286414" y="1143007"/>
          <a:ext cx="441961" cy="44196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5E562-D886-4DB9-A00A-450383C3287E}">
      <dsp:nvSpPr>
        <dsp:cNvPr id="0" name=""/>
        <dsp:cNvSpPr/>
      </dsp:nvSpPr>
      <dsp:spPr>
        <a:xfrm>
          <a:off x="4289114" y="2230756"/>
          <a:ext cx="3283315" cy="1698327"/>
        </a:xfrm>
        <a:prstGeom prst="rect">
          <a:avLst/>
        </a:prstGeom>
        <a:solidFill>
          <a:srgbClr val="CC66FF"/>
        </a:solidFill>
        <a:ln>
          <a:noFill/>
        </a:ln>
        <a:effectLst/>
      </dsp:spPr>
      <dsp:style>
        <a:lnRef idx="0">
          <a:scrgbClr r="0" g="0" b="0"/>
        </a:lnRef>
        <a:fillRef idx="0">
          <a:scrgbClr r="0" g="0" b="0"/>
        </a:fillRef>
        <a:effectRef idx="0">
          <a:scrgbClr r="0" g="0" b="0"/>
        </a:effectRef>
        <a:fontRef idx="minor"/>
      </dsp:style>
      <dsp:txBody>
        <a:bodyPr spcFirstLastPara="0" vert="horz" wrap="square" lIns="234186" tIns="0" rIns="0" bIns="0" numCol="1" spcCol="1270" anchor="t" anchorCtr="0">
          <a:noAutofit/>
        </a:bodyPr>
        <a:lstStyle/>
        <a:p>
          <a:pPr lvl="0" algn="ctr" defTabSz="1066800">
            <a:lnSpc>
              <a:spcPct val="90000"/>
            </a:lnSpc>
            <a:spcBef>
              <a:spcPct val="0"/>
            </a:spcBef>
            <a:spcAft>
              <a:spcPct val="35000"/>
            </a:spcAft>
          </a:pPr>
          <a:r>
            <a:rPr lang="en-AU" sz="2400" b="1" kern="1200" dirty="0" smtClean="0">
              <a:solidFill>
                <a:srgbClr val="000000"/>
              </a:solidFill>
            </a:rPr>
            <a:t>Demand   </a:t>
          </a:r>
        </a:p>
        <a:p>
          <a:pPr lvl="0" algn="ctr" defTabSz="1066800">
            <a:lnSpc>
              <a:spcPct val="90000"/>
            </a:lnSpc>
            <a:spcBef>
              <a:spcPct val="0"/>
            </a:spcBef>
            <a:spcAft>
              <a:spcPct val="35000"/>
            </a:spcAft>
          </a:pPr>
          <a:r>
            <a:rPr lang="en-AU" sz="2400" kern="1200" dirty="0" smtClean="0">
              <a:solidFill>
                <a:srgbClr val="000000"/>
              </a:solidFill>
            </a:rPr>
            <a:t>Consumers’ desire for products coupled with the resources to obtain them</a:t>
          </a:r>
          <a:endParaRPr lang="en-AU" sz="2400" kern="1200" dirty="0">
            <a:solidFill>
              <a:srgbClr val="000000"/>
            </a:solidFill>
          </a:endParaRPr>
        </a:p>
      </dsp:txBody>
      <dsp:txXfrm>
        <a:off x="4289114" y="2230756"/>
        <a:ext cx="3283315" cy="16983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7FEB3B5-D9F3-4420-8CFD-B8FA0F488213}" type="datetimeFigureOut">
              <a:rPr lang="en-GB" smtClean="0"/>
              <a:pPr/>
              <a:t>27/03/2020</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2502E5D-57E6-41DC-8B3D-86DD4F449A68}" type="slidenum">
              <a:rPr lang="en-GB" smtClean="0"/>
              <a:pPr/>
              <a:t>‹#›</a:t>
            </a:fld>
            <a:endParaRPr lang="en-GB"/>
          </a:p>
        </p:txBody>
      </p:sp>
    </p:spTree>
    <p:extLst>
      <p:ext uri="{BB962C8B-B14F-4D97-AF65-F5344CB8AC3E}">
        <p14:creationId xmlns:p14="http://schemas.microsoft.com/office/powerpoint/2010/main" val="122589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Hong_Kong"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en.wikipedia.org/wiki/Hutchison_Whampoa" TargetMode="External"/><Relationship Id="rId4" Type="http://schemas.openxmlformats.org/officeDocument/2006/relationships/hyperlink" Target="http://en.wikipedia.org/wiki/A.S._Watson_Group"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2502E5D-57E6-41DC-8B3D-86DD4F449A68}" type="slidenum">
              <a:rPr lang="en-GB" smtClean="0"/>
              <a:pPr/>
              <a:t>1</a:t>
            </a:fld>
            <a:endParaRPr lang="en-GB"/>
          </a:p>
        </p:txBody>
      </p:sp>
    </p:spTree>
    <p:extLst>
      <p:ext uri="{BB962C8B-B14F-4D97-AF65-F5344CB8AC3E}">
        <p14:creationId xmlns:p14="http://schemas.microsoft.com/office/powerpoint/2010/main" val="41600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95239" indent="-495239">
              <a:lnSpc>
                <a:spcPct val="90000"/>
              </a:lnSpc>
              <a:buFont typeface="Wingdings" pitchFamily="2" charset="2"/>
              <a:buAutoNum type="arabicPeriod"/>
            </a:pPr>
            <a:r>
              <a:rPr lang="en-NZ" sz="1300" dirty="0"/>
              <a:t>Identify customer needs</a:t>
            </a:r>
          </a:p>
          <a:p>
            <a:pPr marL="495239" indent="-495239">
              <a:lnSpc>
                <a:spcPct val="90000"/>
              </a:lnSpc>
              <a:buFont typeface="Wingdings" pitchFamily="2" charset="2"/>
              <a:buAutoNum type="arabicPeriod"/>
            </a:pPr>
            <a:r>
              <a:rPr lang="en-NZ" sz="1300" dirty="0"/>
              <a:t>Design goods/services that meet those needs</a:t>
            </a:r>
          </a:p>
          <a:p>
            <a:pPr marL="495239" indent="-495239">
              <a:lnSpc>
                <a:spcPct val="90000"/>
              </a:lnSpc>
              <a:buFont typeface="Wingdings" pitchFamily="2" charset="2"/>
              <a:buAutoNum type="arabicPeriod"/>
            </a:pPr>
            <a:r>
              <a:rPr lang="en-NZ" sz="1300" dirty="0"/>
              <a:t>Communicate information about those goods/services to prospective buyers</a:t>
            </a:r>
          </a:p>
          <a:p>
            <a:pPr marL="495239" indent="-495239">
              <a:lnSpc>
                <a:spcPct val="90000"/>
              </a:lnSpc>
              <a:buFont typeface="Wingdings" pitchFamily="2" charset="2"/>
              <a:buAutoNum type="arabicPeriod"/>
            </a:pPr>
            <a:r>
              <a:rPr lang="en-NZ" sz="1300" dirty="0"/>
              <a:t>Make goods/services available at times and places that meet customer needs</a:t>
            </a:r>
          </a:p>
          <a:p>
            <a:pPr marL="495239" indent="-495239">
              <a:lnSpc>
                <a:spcPct val="90000"/>
              </a:lnSpc>
              <a:buFont typeface="Wingdings" pitchFamily="2" charset="2"/>
              <a:buAutoNum type="arabicPeriod"/>
            </a:pPr>
            <a:r>
              <a:rPr lang="en-NZ" sz="1300" dirty="0"/>
              <a:t>Price goods and services to reflect costs, competition, and consumers’ ability to buy</a:t>
            </a:r>
          </a:p>
          <a:p>
            <a:pPr marL="495239" indent="-495239">
              <a:lnSpc>
                <a:spcPct val="90000"/>
              </a:lnSpc>
              <a:buFont typeface="Wingdings" pitchFamily="2" charset="2"/>
              <a:buAutoNum type="arabicPeriod"/>
            </a:pPr>
            <a:r>
              <a:rPr lang="en-NZ" sz="1300" dirty="0"/>
              <a:t>Provide the necessary service and follow up care to ensure customer satisfaction after the purchase</a:t>
            </a:r>
            <a:endParaRPr lang="en-GB" sz="1300" dirty="0"/>
          </a:p>
          <a:p>
            <a:endParaRPr lang="en-GB" dirty="0"/>
          </a:p>
        </p:txBody>
      </p:sp>
      <p:sp>
        <p:nvSpPr>
          <p:cNvPr id="4" name="Slide Number Placeholder 3"/>
          <p:cNvSpPr>
            <a:spLocks noGrp="1"/>
          </p:cNvSpPr>
          <p:nvPr>
            <p:ph type="sldNum" sz="quarter" idx="10"/>
          </p:nvPr>
        </p:nvSpPr>
        <p:spPr/>
        <p:txBody>
          <a:bodyPr/>
          <a:lstStyle/>
          <a:p>
            <a:fld id="{D2502E5D-57E6-41DC-8B3D-86DD4F449A68}" type="slidenum">
              <a:rPr lang="en-GB" smtClean="0"/>
              <a:pPr/>
              <a:t>10</a:t>
            </a:fld>
            <a:endParaRPr lang="en-GB"/>
          </a:p>
        </p:txBody>
      </p:sp>
    </p:spTree>
    <p:extLst>
      <p:ext uri="{BB962C8B-B14F-4D97-AF65-F5344CB8AC3E}">
        <p14:creationId xmlns:p14="http://schemas.microsoft.com/office/powerpoint/2010/main" val="182478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95239" indent="-495239">
              <a:lnSpc>
                <a:spcPct val="90000"/>
              </a:lnSpc>
              <a:buFont typeface="Wingdings" pitchFamily="2" charset="2"/>
              <a:buAutoNum type="arabicPeriod"/>
            </a:pPr>
            <a:r>
              <a:rPr lang="en-NZ" sz="1300" dirty="0"/>
              <a:t>Identify customer needs</a:t>
            </a:r>
          </a:p>
          <a:p>
            <a:pPr marL="495239" indent="-495239">
              <a:lnSpc>
                <a:spcPct val="90000"/>
              </a:lnSpc>
              <a:buFont typeface="Wingdings" pitchFamily="2" charset="2"/>
              <a:buAutoNum type="arabicPeriod"/>
            </a:pPr>
            <a:r>
              <a:rPr lang="en-NZ" sz="1300" dirty="0"/>
              <a:t>Design goods/services that meet those needs</a:t>
            </a:r>
          </a:p>
          <a:p>
            <a:pPr marL="495239" indent="-495239">
              <a:lnSpc>
                <a:spcPct val="90000"/>
              </a:lnSpc>
              <a:buFont typeface="Wingdings" pitchFamily="2" charset="2"/>
              <a:buAutoNum type="arabicPeriod"/>
            </a:pPr>
            <a:r>
              <a:rPr lang="en-NZ" sz="1300" dirty="0"/>
              <a:t>Communicate information about those goods/services to prospective buyers</a:t>
            </a:r>
          </a:p>
          <a:p>
            <a:pPr marL="495239" indent="-495239">
              <a:lnSpc>
                <a:spcPct val="90000"/>
              </a:lnSpc>
              <a:buFont typeface="Wingdings" pitchFamily="2" charset="2"/>
              <a:buAutoNum type="arabicPeriod"/>
            </a:pPr>
            <a:r>
              <a:rPr lang="en-NZ" sz="1300" dirty="0"/>
              <a:t>Make goods/services available at times and places that meet customer needs</a:t>
            </a:r>
          </a:p>
          <a:p>
            <a:pPr marL="495239" indent="-495239">
              <a:lnSpc>
                <a:spcPct val="90000"/>
              </a:lnSpc>
              <a:buFont typeface="Wingdings" pitchFamily="2" charset="2"/>
              <a:buAutoNum type="arabicPeriod"/>
            </a:pPr>
            <a:r>
              <a:rPr lang="en-NZ" sz="1300" dirty="0"/>
              <a:t>Price goods and services to reflect costs, competition, and consumers’ ability to buy</a:t>
            </a:r>
          </a:p>
          <a:p>
            <a:pPr marL="495239" indent="-495239">
              <a:lnSpc>
                <a:spcPct val="90000"/>
              </a:lnSpc>
              <a:buFont typeface="Wingdings" pitchFamily="2" charset="2"/>
              <a:buAutoNum type="arabicPeriod"/>
            </a:pPr>
            <a:r>
              <a:rPr lang="en-NZ" sz="1300" dirty="0"/>
              <a:t>Provide the necessary service and follow up care to ensure customer satisfaction after the purchase</a:t>
            </a:r>
            <a:endParaRPr lang="en-GB" sz="1300" dirty="0"/>
          </a:p>
          <a:p>
            <a:endParaRPr lang="en-GB" dirty="0"/>
          </a:p>
        </p:txBody>
      </p:sp>
      <p:sp>
        <p:nvSpPr>
          <p:cNvPr id="4" name="Slide Number Placeholder 3"/>
          <p:cNvSpPr>
            <a:spLocks noGrp="1"/>
          </p:cNvSpPr>
          <p:nvPr>
            <p:ph type="sldNum" sz="quarter" idx="10"/>
          </p:nvPr>
        </p:nvSpPr>
        <p:spPr/>
        <p:txBody>
          <a:bodyPr/>
          <a:lstStyle/>
          <a:p>
            <a:fld id="{D2502E5D-57E6-41DC-8B3D-86DD4F449A68}" type="slidenum">
              <a:rPr lang="en-GB" smtClean="0"/>
              <a:pPr/>
              <a:t>11</a:t>
            </a:fld>
            <a:endParaRPr lang="en-GB"/>
          </a:p>
        </p:txBody>
      </p:sp>
    </p:spTree>
    <p:extLst>
      <p:ext uri="{BB962C8B-B14F-4D97-AF65-F5344CB8AC3E}">
        <p14:creationId xmlns:p14="http://schemas.microsoft.com/office/powerpoint/2010/main" val="200308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2502E5D-57E6-41DC-8B3D-86DD4F449A68}" type="slidenum">
              <a:rPr lang="en-GB" smtClean="0"/>
              <a:pPr/>
              <a:t>12</a:t>
            </a:fld>
            <a:endParaRPr lang="en-GB"/>
          </a:p>
        </p:txBody>
      </p:sp>
    </p:spTree>
    <p:extLst>
      <p:ext uri="{BB962C8B-B14F-4D97-AF65-F5344CB8AC3E}">
        <p14:creationId xmlns:p14="http://schemas.microsoft.com/office/powerpoint/2010/main" val="106379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endParaRPr lang="en-GB" smtClean="0"/>
          </a:p>
        </p:txBody>
      </p:sp>
    </p:spTree>
    <p:extLst>
      <p:ext uri="{BB962C8B-B14F-4D97-AF65-F5344CB8AC3E}">
        <p14:creationId xmlns:p14="http://schemas.microsoft.com/office/powerpoint/2010/main" val="70409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p:spPr>
        <p:txBody>
          <a:bodyPr/>
          <a:lstStyle/>
          <a:p>
            <a:pPr eaLnBrk="1" hangingPunct="1">
              <a:spcBef>
                <a:spcPct val="0"/>
              </a:spcBef>
              <a:buFontTx/>
              <a:buChar char="•"/>
            </a:pPr>
            <a:r>
              <a:rPr lang="en-AU" smtClean="0"/>
              <a:t>Brand refers to a collection of symbols, such as the name, logo, slogan and design, intended to create an image in the customer’s mind that differentiates a product from competitors’ products. A brand can identify one item, a family of items, or all the items of a seller. Brands play a particularly important role in high involvement purchase decisions. Most consumers will prefer a well-known, reputed brand over a cheaper, unknown brand when making high-involvement purchases. For consumers, the brand helps speed up consumer purchases by identifying specific preferred products. The brand can provide a form of self-expression and status, as well as denote product quality. It can also arouse a collection of images in the customer’s mind. </a:t>
            </a:r>
          </a:p>
          <a:p>
            <a:pPr eaLnBrk="1" hangingPunct="1">
              <a:spcBef>
                <a:spcPct val="0"/>
              </a:spcBef>
              <a:buFontTx/>
              <a:buChar char="•"/>
            </a:pPr>
            <a:r>
              <a:rPr lang="en-AU" smtClean="0"/>
              <a:t>Brand image is the set of beliefs that a consumer has regarding a particular brand. People can have a positive or negative brand image for a given brand, depending on things like past experience or word-of-mouth, which can substantially influence whether they would be willing to buy the product or not. When marketers make decisions about products, the decisions must relate to the product’s brand and brand image.</a:t>
            </a:r>
          </a:p>
        </p:txBody>
      </p:sp>
      <p:sp>
        <p:nvSpPr>
          <p:cNvPr id="77828" name="Slide Number Placeholder 3"/>
          <p:cNvSpPr>
            <a:spLocks noGrp="1"/>
          </p:cNvSpPr>
          <p:nvPr>
            <p:ph type="sldNum" sz="quarter" idx="4294967295"/>
          </p:nvPr>
        </p:nvSpPr>
        <p:spPr bwMode="auto">
          <a:xfrm>
            <a:off x="4021294" y="9720971"/>
            <a:ext cx="3076363" cy="511980"/>
          </a:xfrm>
          <a:prstGeom prst="rect">
            <a:avLst/>
          </a:prstGeom>
          <a:noFill/>
          <a:ln>
            <a:miter lim="800000"/>
            <a:headEnd/>
            <a:tailEnd/>
          </a:ln>
        </p:spPr>
        <p:txBody>
          <a:bodyPr/>
          <a:lstStyle/>
          <a:p>
            <a:fld id="{7BDC2251-96BA-477B-AF50-5BA6902314CC}" type="slidenum">
              <a:rPr lang="en-AU"/>
              <a:pPr/>
              <a:t>14</a:t>
            </a:fld>
            <a:endParaRPr lang="en-AU"/>
          </a:p>
        </p:txBody>
      </p:sp>
    </p:spTree>
    <p:extLst>
      <p:ext uri="{BB962C8B-B14F-4D97-AF65-F5344CB8AC3E}">
        <p14:creationId xmlns:p14="http://schemas.microsoft.com/office/powerpoint/2010/main" val="333351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2502E5D-57E6-41DC-8B3D-86DD4F449A68}" type="slidenum">
              <a:rPr lang="en-GB" smtClean="0"/>
              <a:pPr/>
              <a:t>15</a:t>
            </a:fld>
            <a:endParaRPr lang="en-GB"/>
          </a:p>
        </p:txBody>
      </p:sp>
    </p:spTree>
    <p:extLst>
      <p:ext uri="{BB962C8B-B14F-4D97-AF65-F5344CB8AC3E}">
        <p14:creationId xmlns:p14="http://schemas.microsoft.com/office/powerpoint/2010/main" val="2734198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2502E5D-57E6-41DC-8B3D-86DD4F449A68}" type="slidenum">
              <a:rPr lang="en-GB" smtClean="0"/>
              <a:pPr/>
              <a:t>16</a:t>
            </a:fld>
            <a:endParaRPr lang="en-GB"/>
          </a:p>
        </p:txBody>
      </p:sp>
    </p:spTree>
    <p:extLst>
      <p:ext uri="{BB962C8B-B14F-4D97-AF65-F5344CB8AC3E}">
        <p14:creationId xmlns:p14="http://schemas.microsoft.com/office/powerpoint/2010/main" val="1743552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478">
              <a:defRPr/>
            </a:pPr>
            <a:r>
              <a:rPr lang="en-NZ" dirty="0" smtClean="0"/>
              <a:t>) It should be distinctive: The market is filled with over-worked names and over-used symbols. A unique and distinctive symbol is not only easy to remember but also a distinguishing feature. “</a:t>
            </a:r>
            <a:r>
              <a:rPr lang="en-NZ" dirty="0" err="1" smtClean="0"/>
              <a:t>Northstar</a:t>
            </a:r>
            <a:r>
              <a:rPr lang="en-NZ" dirty="0" smtClean="0"/>
              <a:t>” shoes have a distinct name.2) It should be suggestive: A well-chosen name or symbol should be suggestive of quality, or may be associated with superiority or a great personality. The name VIP Classic for </a:t>
            </a:r>
            <a:r>
              <a:rPr lang="en-NZ" dirty="0" err="1" smtClean="0"/>
              <a:t>travelers</a:t>
            </a:r>
            <a:r>
              <a:rPr lang="en-NZ" dirty="0" smtClean="0"/>
              <a:t> is suggestive of a superior quality for a distinct class of people. Promise is suggestive of an assurance of tooth health.</a:t>
            </a:r>
            <a:br>
              <a:rPr lang="en-NZ" dirty="0" smtClean="0"/>
            </a:br>
            <a:r>
              <a:rPr lang="en-NZ" dirty="0" smtClean="0"/>
              <a:t>3) It should be appropriate: Many products are surrounded by a certain mystique in the minds of the consumers. Carefree is an appropriate brand name of a sanitary towel.</a:t>
            </a:r>
            <a:br>
              <a:rPr lang="en-NZ" dirty="0" smtClean="0"/>
            </a:br>
            <a:r>
              <a:rPr lang="en-NZ" dirty="0" smtClean="0"/>
              <a:t>4) It should be easy to remember: It should be easy to read, pronounce and spell. Tide, Surf, Gold Spot are examples of such brand names.</a:t>
            </a:r>
            <a:br>
              <a:rPr lang="en-NZ" dirty="0" smtClean="0"/>
            </a:br>
            <a:r>
              <a:rPr lang="en-NZ" dirty="0" smtClean="0"/>
              <a:t>5) It should be adaptable to new products: Videocon is was good brand name for TVs and VCRs but when it is extended to refrigerators and washing machines, some of the sales appeal is lost. Hotline was a good name for gas stoves, but definitely not a suitable name for TVs.</a:t>
            </a:r>
            <a:br>
              <a:rPr lang="en-NZ" dirty="0" smtClean="0"/>
            </a:br>
            <a:r>
              <a:rPr lang="en-NZ" dirty="0" smtClean="0"/>
              <a:t>6) It should be </a:t>
            </a:r>
            <a:r>
              <a:rPr lang="en-NZ" dirty="0" err="1" smtClean="0"/>
              <a:t>registerable</a:t>
            </a:r>
            <a:r>
              <a:rPr lang="en-NZ" dirty="0" smtClean="0"/>
              <a:t> under the Indian laws of Trade Marks and Copyrights.</a:t>
            </a:r>
            <a:endParaRPr lang="en-NZ" smtClean="0"/>
          </a:p>
          <a:p>
            <a:endParaRPr lang="en-NZ"/>
          </a:p>
        </p:txBody>
      </p:sp>
      <p:sp>
        <p:nvSpPr>
          <p:cNvPr id="4" name="Slide Number Placeholder 3"/>
          <p:cNvSpPr>
            <a:spLocks noGrp="1"/>
          </p:cNvSpPr>
          <p:nvPr>
            <p:ph type="sldNum" sz="quarter" idx="10"/>
          </p:nvPr>
        </p:nvSpPr>
        <p:spPr/>
        <p:txBody>
          <a:bodyPr/>
          <a:lstStyle/>
          <a:p>
            <a:fld id="{D2502E5D-57E6-41DC-8B3D-86DD4F449A68}" type="slidenum">
              <a:rPr lang="en-GB" smtClean="0"/>
              <a:pPr/>
              <a:t>17</a:t>
            </a:fld>
            <a:endParaRPr lang="en-GB"/>
          </a:p>
        </p:txBody>
      </p:sp>
    </p:spTree>
    <p:extLst>
      <p:ext uri="{BB962C8B-B14F-4D97-AF65-F5344CB8AC3E}">
        <p14:creationId xmlns:p14="http://schemas.microsoft.com/office/powerpoint/2010/main" val="259764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4294967295"/>
          </p:nvPr>
        </p:nvSpPr>
        <p:spPr bwMode="auto">
          <a:xfrm>
            <a:off x="4021294" y="9722633"/>
            <a:ext cx="3076363" cy="510317"/>
          </a:xfrm>
          <a:prstGeom prst="rect">
            <a:avLst/>
          </a:prstGeom>
          <a:noFill/>
          <a:ln>
            <a:miter lim="800000"/>
            <a:headEnd/>
            <a:tailEnd/>
          </a:ln>
        </p:spPr>
        <p:txBody>
          <a:bodyPr/>
          <a:lstStyle/>
          <a:p>
            <a:fld id="{83CF7846-0029-4039-8291-177AA384DEF3}" type="slidenum">
              <a:rPr lang="en-US"/>
              <a:pPr/>
              <a:t>18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p:spPr>
        <p:txBody>
          <a:bodyPr/>
          <a:lstStyle/>
          <a:p>
            <a:pPr eaLnBrk="1" hangingPunct="1">
              <a:lnSpc>
                <a:spcPct val="80000"/>
              </a:lnSpc>
            </a:pPr>
            <a:r>
              <a:rPr lang="en-US" b="1" smtClean="0"/>
              <a:t>Relationship with the product (brand, packaging, and advertising...)</a:t>
            </a:r>
            <a:endParaRPr lang="en-US" smtClean="0"/>
          </a:p>
          <a:p>
            <a:pPr eaLnBrk="1" hangingPunct="1">
              <a:lnSpc>
                <a:spcPct val="80000"/>
              </a:lnSpc>
            </a:pPr>
            <a:r>
              <a:rPr lang="en-US" smtClean="0"/>
              <a:t>When packaging, branding, and advertising began to be used together, the impact was greater than the sum of the parts.  Branding is the manufacturer’s assertion of standardization and quality.  Packaging is both a physical protection that enable the manufacturer to maintain control over the contents, and thus assure its standards.  But it is also an expression of identity.  Advertising lets people know about the manufacturer’s promise and makes them familiar with the package.  TRUST THE PACKAGE!</a:t>
            </a:r>
          </a:p>
          <a:p>
            <a:pPr eaLnBrk="1" hangingPunct="1">
              <a:lnSpc>
                <a:spcPct val="80000"/>
              </a:lnSpc>
            </a:pPr>
            <a:r>
              <a:rPr lang="en-US" smtClean="0"/>
              <a:t>Perhaps one of the first products to be packaged and marketed in a way that we can recognize as wholly modern was the </a:t>
            </a:r>
            <a:r>
              <a:rPr lang="en-US" b="1" smtClean="0"/>
              <a:t>unpretentious, uncharismatic--oatmeal</a:t>
            </a:r>
            <a:r>
              <a:rPr lang="en-US" smtClean="0"/>
              <a:t>.  What began in 1870 as a food for horses and a few stray Scots, became known in two short decades as “a delicacy for the epicure, a nutritious dainty for the invalid, a delight to the children.” </a:t>
            </a:r>
            <a:r>
              <a:rPr lang="en-US" b="1" smtClean="0"/>
              <a:t>(QUAKER OATS CEREAL--throw handsfuls)</a:t>
            </a:r>
            <a:endParaRPr lang="en-US" smtClean="0"/>
          </a:p>
          <a:p>
            <a:pPr eaLnBrk="1" hangingPunct="1">
              <a:lnSpc>
                <a:spcPct val="80000"/>
              </a:lnSpc>
            </a:pPr>
            <a:r>
              <a:rPr lang="en-US" smtClean="0"/>
              <a:t>A base substance had been put in a </a:t>
            </a:r>
            <a:r>
              <a:rPr lang="en-US" b="1" smtClean="0"/>
              <a:t>small box</a:t>
            </a:r>
            <a:r>
              <a:rPr lang="en-US" smtClean="0"/>
              <a:t>, invested with a </a:t>
            </a:r>
            <a:r>
              <a:rPr lang="en-US" b="1" smtClean="0"/>
              <a:t>personality</a:t>
            </a:r>
            <a:r>
              <a:rPr lang="en-US" smtClean="0"/>
              <a:t>, outfitted with </a:t>
            </a:r>
            <a:r>
              <a:rPr lang="en-US" b="1" smtClean="0"/>
              <a:t>recipes</a:t>
            </a:r>
            <a:r>
              <a:rPr lang="en-US" smtClean="0"/>
              <a:t> that increased its usefulness, and turned into a profitable brand.  The Quaker image was a stout friendly Quaker carrying a scroll that said pure.</a:t>
            </a:r>
            <a:endParaRPr lang="en-US" b="1" smtClean="0"/>
          </a:p>
          <a:p>
            <a:pPr eaLnBrk="1" hangingPunct="1">
              <a:lnSpc>
                <a:spcPct val="80000"/>
              </a:lnSpc>
            </a:pPr>
            <a:r>
              <a:rPr lang="en-US" b="1" smtClean="0"/>
              <a:t>When powerful brand names are combined with distinctive packages and backed by promotion, this can be a strong combination.</a:t>
            </a:r>
          </a:p>
          <a:p>
            <a:pPr eaLnBrk="1" hangingPunct="1">
              <a:lnSpc>
                <a:spcPct val="80000"/>
              </a:lnSpc>
            </a:pPr>
            <a:r>
              <a:rPr lang="en-US" b="1" smtClean="0"/>
              <a:t>VI.	PACKAGING:  There is an intimate relationship.  Packaging innovation made branding possible.  Branding did not arise until technological innovations in packaging occurred (the folded box), that affected tranport, and made printing on the box possible.  125 years later, it is just as important.</a:t>
            </a:r>
            <a:endParaRPr lang="en-US" smtClean="0"/>
          </a:p>
        </p:txBody>
      </p:sp>
    </p:spTree>
    <p:extLst>
      <p:ext uri="{BB962C8B-B14F-4D97-AF65-F5344CB8AC3E}">
        <p14:creationId xmlns:p14="http://schemas.microsoft.com/office/powerpoint/2010/main" val="60643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2502E5D-57E6-41DC-8B3D-86DD4F449A68}" type="slidenum">
              <a:rPr lang="en-GB" smtClean="0"/>
              <a:pPr/>
              <a:t>19</a:t>
            </a:fld>
            <a:endParaRPr lang="en-GB"/>
          </a:p>
        </p:txBody>
      </p:sp>
    </p:spTree>
    <p:extLst>
      <p:ext uri="{BB962C8B-B14F-4D97-AF65-F5344CB8AC3E}">
        <p14:creationId xmlns:p14="http://schemas.microsoft.com/office/powerpoint/2010/main" val="2239808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2502E5D-57E6-41DC-8B3D-86DD4F449A68}" type="slidenum">
              <a:rPr lang="en-GB" smtClean="0"/>
              <a:pPr/>
              <a:t>2</a:t>
            </a:fld>
            <a:endParaRPr lang="en-GB"/>
          </a:p>
        </p:txBody>
      </p:sp>
    </p:spTree>
    <p:extLst>
      <p:ext uri="{BB962C8B-B14F-4D97-AF65-F5344CB8AC3E}">
        <p14:creationId xmlns:p14="http://schemas.microsoft.com/office/powerpoint/2010/main" val="3925328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300" dirty="0"/>
              <a:t>Could you do a lesson on branding?</a:t>
            </a:r>
          </a:p>
          <a:p>
            <a:endParaRPr lang="en-NZ" sz="1300" dirty="0"/>
          </a:p>
          <a:p>
            <a:r>
              <a:rPr lang="en-NZ" sz="1300" dirty="0"/>
              <a:t> Comparing NZ bottled water brands (pure, fresh, clean, green) versus Asian brands (health oriented e.g. with herbal extracts, company brands e.g. Watsons water in Hong Kong, foreign brands e.g. Evian). How marketing influences consumers?</a:t>
            </a:r>
          </a:p>
          <a:p>
            <a:r>
              <a:rPr lang="en-NZ" sz="1300" dirty="0"/>
              <a:t> </a:t>
            </a:r>
          </a:p>
          <a:p>
            <a:r>
              <a:rPr lang="en-NZ" sz="1300" dirty="0"/>
              <a:t>As these students are from overseas, we could get them to talk about marketing NZ products internationally. Then they actually come up with a brand/logo/label to promote NZ bottled water in their home country. I could get some adhesive label sheets, felt pens, scissors, so they have some fun, labelling their bottles. Then we get them to present or do a “commercial”. I could invite Laura and David from International Business to be the judges and we have prizes for best product and presentation.</a:t>
            </a:r>
          </a:p>
          <a:p>
            <a:endParaRPr lang="en-NZ" dirty="0"/>
          </a:p>
        </p:txBody>
      </p:sp>
      <p:sp>
        <p:nvSpPr>
          <p:cNvPr id="4" name="Slide Number Placeholder 3"/>
          <p:cNvSpPr>
            <a:spLocks noGrp="1"/>
          </p:cNvSpPr>
          <p:nvPr>
            <p:ph type="sldNum" sz="quarter" idx="10"/>
          </p:nvPr>
        </p:nvSpPr>
        <p:spPr/>
        <p:txBody>
          <a:bodyPr/>
          <a:lstStyle/>
          <a:p>
            <a:fld id="{D2502E5D-57E6-41DC-8B3D-86DD4F449A68}" type="slidenum">
              <a:rPr lang="en-GB" smtClean="0"/>
              <a:pPr/>
              <a:t>20</a:t>
            </a:fld>
            <a:endParaRPr lang="en-GB"/>
          </a:p>
        </p:txBody>
      </p:sp>
    </p:spTree>
    <p:extLst>
      <p:ext uri="{BB962C8B-B14F-4D97-AF65-F5344CB8AC3E}">
        <p14:creationId xmlns:p14="http://schemas.microsoft.com/office/powerpoint/2010/main" val="3166872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300" dirty="0"/>
              <a:t>(health oriented e.g. with herbal extracts, company brands e.g. Watsons water in Hong Kong, foreign brands e.g. Evian</a:t>
            </a:r>
            <a:endParaRPr lang="en-NZ" dirty="0" smtClean="0"/>
          </a:p>
          <a:p>
            <a:endParaRPr lang="en-NZ" dirty="0" smtClean="0"/>
          </a:p>
          <a:p>
            <a:r>
              <a:rPr lang="en-NZ" dirty="0" smtClean="0"/>
              <a:t>Watsons in Hong Kong  (store brand or retail brand)</a:t>
            </a:r>
          </a:p>
          <a:p>
            <a:endParaRPr lang="en-NZ" dirty="0" smtClean="0"/>
          </a:p>
          <a:p>
            <a:pPr defTabSz="990478">
              <a:defRPr/>
            </a:pPr>
            <a:r>
              <a:rPr lang="en-NZ" b="1" dirty="0" smtClean="0"/>
              <a:t>Watson's (Your Personal Store)</a:t>
            </a:r>
            <a:r>
              <a:rPr lang="en-NZ" dirty="0" smtClean="0"/>
              <a:t> or </a:t>
            </a:r>
            <a:r>
              <a:rPr lang="en-NZ" b="1" dirty="0" smtClean="0"/>
              <a:t>Watson's</a:t>
            </a:r>
            <a:r>
              <a:rPr lang="en-NZ" dirty="0" smtClean="0"/>
              <a:t> is part of the Health and Beauty retail and consumer division of the </a:t>
            </a:r>
            <a:r>
              <a:rPr lang="en-NZ" dirty="0" smtClean="0">
                <a:hlinkClick r:id="rId3" action="ppaction://hlinkfile" tooltip="Hong Kong"/>
              </a:rPr>
              <a:t>Hong Kong</a:t>
            </a:r>
            <a:r>
              <a:rPr lang="en-NZ" dirty="0" smtClean="0"/>
              <a:t>-based </a:t>
            </a:r>
            <a:r>
              <a:rPr lang="en-NZ" dirty="0" smtClean="0">
                <a:hlinkClick r:id="rId4" action="ppaction://hlinkfile" tooltip="A.S. Watson Group"/>
              </a:rPr>
              <a:t>A.S. Watson Group</a:t>
            </a:r>
            <a:r>
              <a:rPr lang="en-NZ" dirty="0" smtClean="0"/>
              <a:t>, which in turn is part of the world wide conglomerate </a:t>
            </a:r>
            <a:r>
              <a:rPr lang="en-NZ" dirty="0" smtClean="0">
                <a:hlinkClick r:id="rId5" action="ppaction://hlinkfile" tooltip="Hutchison Whampoa"/>
              </a:rPr>
              <a:t>Hutchison Whampoa</a:t>
            </a:r>
            <a:r>
              <a:rPr lang="en-NZ" dirty="0" smtClean="0"/>
              <a:t> Ltd. The Company operates over 2,200 stores in Asia and Europe, and has for the second year running been voted the No. 1 in retail - Pharmacy and Drugstore category of Asia's top 1,000 brands.</a:t>
            </a:r>
          </a:p>
          <a:p>
            <a:endParaRPr lang="en-NZ" dirty="0" smtClean="0"/>
          </a:p>
          <a:p>
            <a:endParaRPr lang="en-NZ" dirty="0" smtClean="0"/>
          </a:p>
          <a:p>
            <a:r>
              <a:rPr lang="en-NZ" dirty="0" smtClean="0"/>
              <a:t>Cyclist Sarah Lee </a:t>
            </a:r>
            <a:r>
              <a:rPr lang="en-NZ" dirty="0" err="1" smtClean="0"/>
              <a:t>Wai-sze</a:t>
            </a:r>
            <a:r>
              <a:rPr lang="en-NZ" dirty="0" smtClean="0"/>
              <a:t>, (</a:t>
            </a:r>
            <a:r>
              <a:rPr lang="ja-JP" altLang="en-US" dirty="0" smtClean="0"/>
              <a:t>李慧詩</a:t>
            </a:r>
            <a:r>
              <a:rPr lang="en-US" altLang="ja-JP" dirty="0" smtClean="0"/>
              <a:t>) </a:t>
            </a:r>
            <a:r>
              <a:rPr lang="en-NZ" dirty="0" smtClean="0"/>
              <a:t>became the face of Watsons Water last year after winning a bronze medal at the London Olympics.</a:t>
            </a:r>
            <a:br>
              <a:rPr lang="en-NZ" dirty="0" smtClean="0"/>
            </a:br>
            <a:r>
              <a:rPr lang="en-NZ" dirty="0" smtClean="0"/>
              <a:t/>
            </a:r>
            <a:br>
              <a:rPr lang="en-NZ" dirty="0" smtClean="0"/>
            </a:br>
            <a:endParaRPr lang="en-NZ" dirty="0"/>
          </a:p>
        </p:txBody>
      </p:sp>
      <p:sp>
        <p:nvSpPr>
          <p:cNvPr id="4" name="Slide Number Placeholder 3"/>
          <p:cNvSpPr>
            <a:spLocks noGrp="1"/>
          </p:cNvSpPr>
          <p:nvPr>
            <p:ph type="sldNum" sz="quarter" idx="10"/>
          </p:nvPr>
        </p:nvSpPr>
        <p:spPr/>
        <p:txBody>
          <a:bodyPr/>
          <a:lstStyle/>
          <a:p>
            <a:fld id="{D2502E5D-57E6-41DC-8B3D-86DD4F449A68}" type="slidenum">
              <a:rPr lang="en-GB" smtClean="0"/>
              <a:pPr/>
              <a:t>21</a:t>
            </a:fld>
            <a:endParaRPr lang="en-GB"/>
          </a:p>
        </p:txBody>
      </p:sp>
    </p:spTree>
    <p:extLst>
      <p:ext uri="{BB962C8B-B14F-4D97-AF65-F5344CB8AC3E}">
        <p14:creationId xmlns:p14="http://schemas.microsoft.com/office/powerpoint/2010/main" val="622625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Break into groups of</a:t>
            </a:r>
            <a:r>
              <a:rPr lang="en-NZ" baseline="0" dirty="0" smtClean="0"/>
              <a:t> three</a:t>
            </a:r>
            <a:endParaRPr lang="en-NZ" dirty="0"/>
          </a:p>
        </p:txBody>
      </p:sp>
      <p:sp>
        <p:nvSpPr>
          <p:cNvPr id="4" name="Slide Number Placeholder 3"/>
          <p:cNvSpPr>
            <a:spLocks noGrp="1"/>
          </p:cNvSpPr>
          <p:nvPr>
            <p:ph type="sldNum" sz="quarter" idx="10"/>
          </p:nvPr>
        </p:nvSpPr>
        <p:spPr/>
        <p:txBody>
          <a:bodyPr/>
          <a:lstStyle/>
          <a:p>
            <a:fld id="{D2502E5D-57E6-41DC-8B3D-86DD4F449A68}" type="slidenum">
              <a:rPr lang="en-GB" smtClean="0"/>
              <a:pPr/>
              <a:t>22</a:t>
            </a:fld>
            <a:endParaRPr lang="en-GB"/>
          </a:p>
        </p:txBody>
      </p:sp>
    </p:spTree>
    <p:extLst>
      <p:ext uri="{BB962C8B-B14F-4D97-AF65-F5344CB8AC3E}">
        <p14:creationId xmlns:p14="http://schemas.microsoft.com/office/powerpoint/2010/main" val="301864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noFill/>
          <a:ln/>
        </p:spPr>
        <p:txBody>
          <a:bodyPr/>
          <a:lstStyle/>
          <a:p>
            <a:r>
              <a:rPr lang="en-AU" sz="1700"/>
              <a:t>These are the common ideas that you receive when you ask the average person what marketing is</a:t>
            </a:r>
          </a:p>
          <a:p>
            <a:endParaRPr lang="en-AU" sz="1700"/>
          </a:p>
          <a:p>
            <a:r>
              <a:rPr lang="en-AU" sz="1700"/>
              <a:t>However, while these ideas encompass elements of marketing, they do not capture what marketing really is.</a:t>
            </a:r>
          </a:p>
        </p:txBody>
      </p:sp>
      <p:sp>
        <p:nvSpPr>
          <p:cNvPr id="9219" name="Rectangle 3"/>
          <p:cNvSpPr>
            <a:spLocks noGrp="1" noRot="1" noChangeAspect="1" noChangeArrowheads="1" noTextEdit="1"/>
          </p:cNvSpPr>
          <p:nvPr>
            <p:ph type="sldImg"/>
          </p:nvPr>
        </p:nvSpPr>
        <p:spPr>
          <a:xfrm>
            <a:off x="1087438" y="658813"/>
            <a:ext cx="4767262" cy="3576637"/>
          </a:xfrm>
          <a:ln cap="flat"/>
        </p:spPr>
      </p:sp>
    </p:spTree>
    <p:extLst>
      <p:ext uri="{BB962C8B-B14F-4D97-AF65-F5344CB8AC3E}">
        <p14:creationId xmlns:p14="http://schemas.microsoft.com/office/powerpoint/2010/main" val="418709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noFill/>
          <a:ln/>
        </p:spPr>
        <p:txBody>
          <a:bodyPr/>
          <a:lstStyle/>
          <a:p>
            <a:r>
              <a:rPr lang="en-AU" sz="1700"/>
              <a:t>Here are several definitions of marketing:</a:t>
            </a:r>
          </a:p>
          <a:p>
            <a:endParaRPr lang="en-AU" sz="1700"/>
          </a:p>
          <a:p>
            <a:r>
              <a:rPr lang="en-AU" sz="1700"/>
              <a:t>Alderson gives us one of the first definitions from the 50’s and a more recent definition from Stanton</a:t>
            </a:r>
          </a:p>
          <a:p>
            <a:endParaRPr lang="en-AU" sz="1700"/>
          </a:p>
          <a:p>
            <a:r>
              <a:rPr lang="en-AU" sz="1700"/>
              <a:t>Notice the common themes that begin to emerge</a:t>
            </a:r>
          </a:p>
          <a:p>
            <a:r>
              <a:rPr lang="en-AU" sz="1700"/>
              <a:t>needs and wants</a:t>
            </a:r>
          </a:p>
          <a:p>
            <a:r>
              <a:rPr lang="en-AU" sz="1700"/>
              <a:t>value</a:t>
            </a:r>
          </a:p>
          <a:p>
            <a:r>
              <a:rPr lang="en-AU" sz="1700"/>
              <a:t>exchange</a:t>
            </a:r>
          </a:p>
          <a:p>
            <a:endParaRPr lang="en-AU" sz="1700"/>
          </a:p>
        </p:txBody>
      </p:sp>
      <p:sp>
        <p:nvSpPr>
          <p:cNvPr id="11267" name="Rectangle 3"/>
          <p:cNvSpPr>
            <a:spLocks noGrp="1" noRot="1" noChangeAspect="1" noChangeArrowheads="1" noTextEdit="1"/>
          </p:cNvSpPr>
          <p:nvPr>
            <p:ph type="sldImg"/>
          </p:nvPr>
        </p:nvSpPr>
        <p:spPr>
          <a:xfrm>
            <a:off x="1087438" y="658813"/>
            <a:ext cx="4767262" cy="3576637"/>
          </a:xfrm>
          <a:ln cap="flat"/>
        </p:spPr>
      </p:sp>
    </p:spTree>
    <p:extLst>
      <p:ext uri="{BB962C8B-B14F-4D97-AF65-F5344CB8AC3E}">
        <p14:creationId xmlns:p14="http://schemas.microsoft.com/office/powerpoint/2010/main" val="399809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p:spPr>
        <p:txBody>
          <a:bodyPr/>
          <a:lstStyle/>
          <a:p>
            <a:r>
              <a:rPr lang="en-AU" sz="1700"/>
              <a:t>Exchange is the defining concept underlying marketing.</a:t>
            </a:r>
          </a:p>
          <a:p>
            <a:r>
              <a:rPr lang="en-AU" sz="1700"/>
              <a:t>Exchange is the act of obtaining a desired product from someone by offering something in return.</a:t>
            </a:r>
          </a:p>
          <a:p>
            <a:endParaRPr lang="en-AU" sz="1700"/>
          </a:p>
          <a:p>
            <a:r>
              <a:rPr lang="en-AU" sz="1700"/>
              <a:t>Let’s look at the concept of exchange more thoroughly</a:t>
            </a:r>
          </a:p>
        </p:txBody>
      </p:sp>
      <p:sp>
        <p:nvSpPr>
          <p:cNvPr id="15363" name="Rectangle 3"/>
          <p:cNvSpPr>
            <a:spLocks noGrp="1" noRot="1" noChangeAspect="1" noChangeArrowheads="1" noTextEdit="1"/>
          </p:cNvSpPr>
          <p:nvPr>
            <p:ph type="sldImg"/>
          </p:nvPr>
        </p:nvSpPr>
        <p:spPr>
          <a:xfrm>
            <a:off x="1087438" y="658813"/>
            <a:ext cx="4767262" cy="3576637"/>
          </a:xfrm>
          <a:ln cap="flat"/>
        </p:spPr>
      </p:sp>
    </p:spTree>
    <p:extLst>
      <p:ext uri="{BB962C8B-B14F-4D97-AF65-F5344CB8AC3E}">
        <p14:creationId xmlns:p14="http://schemas.microsoft.com/office/powerpoint/2010/main" val="56214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183217" y="4411902"/>
            <a:ext cx="5206153" cy="4029702"/>
          </a:xfrm>
          <a:noFill/>
          <a:ln/>
        </p:spPr>
        <p:txBody>
          <a:bodyPr>
            <a:normAutofit fontScale="92500" lnSpcReduction="10000"/>
          </a:bodyPr>
          <a:lstStyle/>
          <a:p>
            <a:r>
              <a:rPr lang="en-AU" sz="1700"/>
              <a:t>Manufacturers often make the mistake of paying more attention to the physical products than what it is these products provide.  </a:t>
            </a:r>
          </a:p>
          <a:p>
            <a:r>
              <a:rPr lang="en-AU" sz="1700"/>
              <a:t>They see themselves as selling a product rather than providing a solution to a need.</a:t>
            </a:r>
          </a:p>
          <a:p>
            <a:r>
              <a:rPr lang="en-AU" sz="1700"/>
              <a:t>Consumers are not buying physical products , what they are buying is solutions to problems they have</a:t>
            </a:r>
          </a:p>
          <a:p>
            <a:r>
              <a:rPr lang="en-AU" sz="1700"/>
              <a:t>They are purchasing the benefits these product can provide.</a:t>
            </a:r>
          </a:p>
          <a:p>
            <a:r>
              <a:rPr lang="en-AU" sz="1700"/>
              <a:t>So when a woman buys makeup, she is buying hope</a:t>
            </a:r>
          </a:p>
          <a:p>
            <a:r>
              <a:rPr lang="en-AU" sz="1700"/>
              <a:t>A carpenter isn’t buying a drill, be is buying a hole</a:t>
            </a:r>
          </a:p>
          <a:p>
            <a:r>
              <a:rPr lang="en-AU" sz="1700"/>
              <a:t>A middle age man who buys a sports car, is buying sex appeal</a:t>
            </a:r>
          </a:p>
          <a:p>
            <a:r>
              <a:rPr lang="en-AU" sz="1700"/>
              <a:t>The mktrs’s job then is to sell the benefits built into physical product rather than just their physical features</a:t>
            </a:r>
          </a:p>
          <a:p>
            <a:r>
              <a:rPr lang="en-AU" sz="1700"/>
              <a:t>* Sellers who concentrate their thinking on the physical product instead of on the benefits are said to suffer from </a:t>
            </a:r>
            <a:r>
              <a:rPr lang="en-AU" sz="1700" b="1"/>
              <a:t>Marketing Myopia</a:t>
            </a:r>
          </a:p>
        </p:txBody>
      </p:sp>
      <p:sp>
        <p:nvSpPr>
          <p:cNvPr id="21507" name="Rectangle 3"/>
          <p:cNvSpPr>
            <a:spLocks noGrp="1" noRot="1" noChangeAspect="1" noChangeArrowheads="1" noTextEdit="1"/>
          </p:cNvSpPr>
          <p:nvPr>
            <p:ph type="sldImg"/>
          </p:nvPr>
        </p:nvSpPr>
        <p:spPr>
          <a:xfrm>
            <a:off x="1087438" y="658813"/>
            <a:ext cx="4767262" cy="3576637"/>
          </a:xfrm>
          <a:ln cap="flat"/>
        </p:spPr>
      </p:sp>
    </p:spTree>
    <p:extLst>
      <p:ext uri="{BB962C8B-B14F-4D97-AF65-F5344CB8AC3E}">
        <p14:creationId xmlns:p14="http://schemas.microsoft.com/office/powerpoint/2010/main" val="232828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2502E5D-57E6-41DC-8B3D-86DD4F449A68}" type="slidenum">
              <a:rPr lang="en-GB" smtClean="0"/>
              <a:pPr/>
              <a:t>7</a:t>
            </a:fld>
            <a:endParaRPr lang="en-GB"/>
          </a:p>
        </p:txBody>
      </p:sp>
    </p:spTree>
    <p:extLst>
      <p:ext uri="{BB962C8B-B14F-4D97-AF65-F5344CB8AC3E}">
        <p14:creationId xmlns:p14="http://schemas.microsoft.com/office/powerpoint/2010/main" val="11446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AU" dirty="0" smtClean="0"/>
              <a:t>To be considered a successful marketing exchange, the transaction must satisfy the following conditions.</a:t>
            </a:r>
          </a:p>
          <a:p>
            <a:pPr eaLnBrk="1" hangingPunct="1">
              <a:spcBef>
                <a:spcPct val="0"/>
              </a:spcBef>
            </a:pPr>
            <a:endParaRPr lang="en-AU" dirty="0" smtClean="0"/>
          </a:p>
          <a:p>
            <a:pPr eaLnBrk="1" hangingPunct="1">
              <a:spcBef>
                <a:spcPct val="0"/>
              </a:spcBef>
              <a:buFontTx/>
              <a:buChar char="•"/>
            </a:pPr>
            <a:r>
              <a:rPr lang="en-AU" dirty="0" smtClean="0"/>
              <a:t> Two or more parties must participate, each with something of value desired by the other party.</a:t>
            </a:r>
          </a:p>
          <a:p>
            <a:pPr eaLnBrk="1" hangingPunct="1">
              <a:spcBef>
                <a:spcPct val="0"/>
              </a:spcBef>
              <a:buFontTx/>
              <a:buChar char="•"/>
            </a:pPr>
            <a:r>
              <a:rPr lang="en-AU" dirty="0" smtClean="0"/>
              <a:t> All parties must benefit from the transaction.</a:t>
            </a:r>
          </a:p>
          <a:p>
            <a:pPr eaLnBrk="1" hangingPunct="1">
              <a:spcBef>
                <a:spcPct val="0"/>
              </a:spcBef>
              <a:buFontTx/>
              <a:buChar char="•"/>
            </a:pPr>
            <a:r>
              <a:rPr lang="en-AU" dirty="0" smtClean="0"/>
              <a:t> The exchange must meet both parties’ expectations (e.g. quality, price).</a:t>
            </a:r>
          </a:p>
          <a:p>
            <a:pPr eaLnBrk="1" hangingPunct="1">
              <a:spcBef>
                <a:spcPct val="0"/>
              </a:spcBef>
            </a:pPr>
            <a:endParaRPr lang="en-AU" dirty="0" smtClean="0"/>
          </a:p>
          <a:p>
            <a:pPr eaLnBrk="1" hangingPunct="1">
              <a:spcBef>
                <a:spcPct val="0"/>
              </a:spcBef>
            </a:pPr>
            <a:r>
              <a:rPr lang="en-AU" dirty="0" smtClean="0"/>
              <a:t>Once again, exchange can occur for all different types of organisations: large and small, for-profit and not-for-profit, and private and public.</a:t>
            </a:r>
          </a:p>
          <a:p>
            <a:endParaRPr lang="en-US" dirty="0"/>
          </a:p>
        </p:txBody>
      </p:sp>
      <p:sp>
        <p:nvSpPr>
          <p:cNvPr id="4" name="Slide Number Placeholder 3"/>
          <p:cNvSpPr>
            <a:spLocks noGrp="1"/>
          </p:cNvSpPr>
          <p:nvPr>
            <p:ph type="sldNum" sz="quarter" idx="10"/>
          </p:nvPr>
        </p:nvSpPr>
        <p:spPr/>
        <p:txBody>
          <a:bodyPr/>
          <a:lstStyle/>
          <a:p>
            <a:fld id="{D2502E5D-57E6-41DC-8B3D-86DD4F449A68}" type="slidenum">
              <a:rPr lang="en-GB" smtClean="0"/>
              <a:pPr/>
              <a:t>8</a:t>
            </a:fld>
            <a:endParaRPr lang="en-GB"/>
          </a:p>
        </p:txBody>
      </p:sp>
    </p:spTree>
    <p:extLst>
      <p:ext uri="{BB962C8B-B14F-4D97-AF65-F5344CB8AC3E}">
        <p14:creationId xmlns:p14="http://schemas.microsoft.com/office/powerpoint/2010/main" val="175848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1025455" y="4411902"/>
            <a:ext cx="5206153" cy="4029702"/>
          </a:xfrm>
          <a:noFill/>
          <a:ln/>
        </p:spPr>
        <p:txBody>
          <a:bodyPr>
            <a:normAutofit lnSpcReduction="10000"/>
          </a:bodyPr>
          <a:lstStyle/>
          <a:p>
            <a:r>
              <a:rPr lang="en-AU" sz="1700"/>
              <a:t>So the exchange process provides value to both parties.  Value can also be thought of as economic Utility</a:t>
            </a:r>
          </a:p>
          <a:p>
            <a:r>
              <a:rPr lang="en-AU" sz="1700"/>
              <a:t>The Values or Utilities that marketing provides include the following.</a:t>
            </a:r>
          </a:p>
          <a:p>
            <a:r>
              <a:rPr lang="en-AU" sz="1700"/>
              <a:t>So Marketing provides ...</a:t>
            </a:r>
          </a:p>
          <a:p>
            <a:r>
              <a:rPr lang="en-AU" sz="1700"/>
              <a:t>FORM -When timber is made into furniture, form utility is created</a:t>
            </a:r>
          </a:p>
          <a:p>
            <a:r>
              <a:rPr lang="en-AU" sz="1700"/>
              <a:t>PLACE - is created when the product is made readily accessible to customers</a:t>
            </a:r>
          </a:p>
          <a:p>
            <a:r>
              <a:rPr lang="en-AU" sz="1700"/>
              <a:t>TIME - is created when the product is made available When customers want to buy it.</a:t>
            </a:r>
          </a:p>
          <a:p>
            <a:r>
              <a:rPr lang="en-AU" sz="1700"/>
              <a:t>POSSESSION - is created when a customer buys the product or ownership is transferred</a:t>
            </a:r>
          </a:p>
          <a:p>
            <a:r>
              <a:rPr lang="en-AU" sz="1700"/>
              <a:t>IMAGE - more subjective - it involves the emotional or psychological value that a person attaches to a product or brand</a:t>
            </a:r>
          </a:p>
          <a:p>
            <a:endParaRPr lang="en-AU" sz="1700"/>
          </a:p>
        </p:txBody>
      </p:sp>
      <p:sp>
        <p:nvSpPr>
          <p:cNvPr id="29699" name="Rectangle 3"/>
          <p:cNvSpPr>
            <a:spLocks noGrp="1" noRot="1" noChangeAspect="1" noChangeArrowheads="1" noTextEdit="1"/>
          </p:cNvSpPr>
          <p:nvPr>
            <p:ph type="sldImg"/>
          </p:nvPr>
        </p:nvSpPr>
        <p:spPr>
          <a:xfrm>
            <a:off x="1087438" y="658813"/>
            <a:ext cx="4767262" cy="3576637"/>
          </a:xfrm>
          <a:ln cap="flat"/>
        </p:spPr>
      </p:sp>
    </p:spTree>
    <p:extLst>
      <p:ext uri="{BB962C8B-B14F-4D97-AF65-F5344CB8AC3E}">
        <p14:creationId xmlns:p14="http://schemas.microsoft.com/office/powerpoint/2010/main" val="1056841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sic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5825" y="165100"/>
            <a:ext cx="17224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37288"/>
            <a:ext cx="9144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p:nvCxnSpPr>
        <p:spPr bwMode="auto">
          <a:xfrm>
            <a:off x="395288" y="1604963"/>
            <a:ext cx="8321675" cy="0"/>
          </a:xfrm>
          <a:prstGeom prst="line">
            <a:avLst/>
          </a:prstGeom>
          <a:noFill/>
          <a:ln w="12700">
            <a:solidFill>
              <a:srgbClr val="CC001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3958270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646788"/>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957366"/>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NZ"/>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NZ"/>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E81BD2C-B0E6-47DA-B135-EC935FF71099}" type="slidenum">
              <a:rPr lang="en-GB" smtClean="0"/>
              <a:pPr/>
              <a:t>‹#›</a:t>
            </a:fld>
            <a:endParaRPr lang="en-GB"/>
          </a:p>
        </p:txBody>
      </p:sp>
    </p:spTree>
    <p:extLst>
      <p:ext uri="{BB962C8B-B14F-4D97-AF65-F5344CB8AC3E}">
        <p14:creationId xmlns:p14="http://schemas.microsoft.com/office/powerpoint/2010/main" val="1978566679"/>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CCC1AD2-D75E-443B-82A4-E5E6E6F6F186}" type="slidenum">
              <a:rPr lang="en-US" altLang="en-US"/>
              <a:pPr>
                <a:defRPr/>
              </a:pPr>
              <a:t>‹#›</a:t>
            </a:fld>
            <a:endParaRPr lang="en-US" altLang="en-US"/>
          </a:p>
        </p:txBody>
      </p:sp>
    </p:spTree>
    <p:extLst>
      <p:ext uri="{BB962C8B-B14F-4D97-AF65-F5344CB8AC3E}">
        <p14:creationId xmlns:p14="http://schemas.microsoft.com/office/powerpoint/2010/main" val="1465872247"/>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04EF7F3-B35D-4FE4-8EA8-4949D43278CE}" type="slidenum">
              <a:rPr lang="en-US" altLang="en-US"/>
              <a:pPr>
                <a:defRPr/>
              </a:pPr>
              <a:t>‹#›</a:t>
            </a:fld>
            <a:endParaRPr lang="en-US" altLang="en-US"/>
          </a:p>
        </p:txBody>
      </p:sp>
    </p:spTree>
    <p:extLst>
      <p:ext uri="{BB962C8B-B14F-4D97-AF65-F5344CB8AC3E}">
        <p14:creationId xmlns:p14="http://schemas.microsoft.com/office/powerpoint/2010/main" val="3564780231"/>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5B4CA5AB-7D8E-4A06-8ABB-32C4F34A61D0}" type="slidenum">
              <a:rPr lang="en-US" altLang="en-US"/>
              <a:pPr>
                <a:defRPr/>
              </a:pPr>
              <a:t>‹#›</a:t>
            </a:fld>
            <a:endParaRPr lang="en-US" altLang="en-US"/>
          </a:p>
        </p:txBody>
      </p:sp>
    </p:spTree>
    <p:extLst>
      <p:ext uri="{BB962C8B-B14F-4D97-AF65-F5344CB8AC3E}">
        <p14:creationId xmlns:p14="http://schemas.microsoft.com/office/powerpoint/2010/main" val="2020296446"/>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6930A036-37FD-436A-AB6B-46B16A9F063F}" type="slidenum">
              <a:rPr lang="en-US" altLang="en-US"/>
              <a:pPr>
                <a:defRPr/>
              </a:pPr>
              <a:t>‹#›</a:t>
            </a:fld>
            <a:endParaRPr lang="en-US" altLang="en-US"/>
          </a:p>
        </p:txBody>
      </p:sp>
    </p:spTree>
    <p:extLst>
      <p:ext uri="{BB962C8B-B14F-4D97-AF65-F5344CB8AC3E}">
        <p14:creationId xmlns:p14="http://schemas.microsoft.com/office/powerpoint/2010/main" val="1377526701"/>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BC7C52A4-DC3A-44FC-B55C-2E19B4E38408}" type="slidenum">
              <a:rPr lang="en-US" altLang="en-US"/>
              <a:pPr>
                <a:defRPr/>
              </a:pPr>
              <a:t>‹#›</a:t>
            </a:fld>
            <a:endParaRPr lang="en-US" altLang="en-US"/>
          </a:p>
        </p:txBody>
      </p:sp>
    </p:spTree>
    <p:extLst>
      <p:ext uri="{BB962C8B-B14F-4D97-AF65-F5344CB8AC3E}">
        <p14:creationId xmlns:p14="http://schemas.microsoft.com/office/powerpoint/2010/main" val="3198062103"/>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AD1A2A2-0AAB-4162-902F-C12988D85D37}" type="slidenum">
              <a:rPr lang="en-US" altLang="en-US"/>
              <a:pPr>
                <a:defRPr/>
              </a:pPr>
              <a:t>‹#›</a:t>
            </a:fld>
            <a:endParaRPr lang="en-US" altLang="en-US"/>
          </a:p>
        </p:txBody>
      </p:sp>
    </p:spTree>
    <p:extLst>
      <p:ext uri="{BB962C8B-B14F-4D97-AF65-F5344CB8AC3E}">
        <p14:creationId xmlns:p14="http://schemas.microsoft.com/office/powerpoint/2010/main" val="1769890147"/>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732D100-457E-4D83-8327-2A805133027A}" type="slidenum">
              <a:rPr lang="en-US" altLang="en-US"/>
              <a:pPr>
                <a:defRPr/>
              </a:pPr>
              <a:t>‹#›</a:t>
            </a:fld>
            <a:endParaRPr lang="en-US" altLang="en-US"/>
          </a:p>
        </p:txBody>
      </p:sp>
    </p:spTree>
    <p:extLst>
      <p:ext uri="{BB962C8B-B14F-4D97-AF65-F5344CB8AC3E}">
        <p14:creationId xmlns:p14="http://schemas.microsoft.com/office/powerpoint/2010/main" val="105184982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vert="horz"/>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5825" y="165100"/>
            <a:ext cx="17224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395288" y="1604963"/>
            <a:ext cx="8321675" cy="0"/>
          </a:xfrm>
          <a:prstGeom prst="line">
            <a:avLst/>
          </a:prstGeom>
          <a:noFill/>
          <a:ln w="12700">
            <a:solidFill>
              <a:srgbClr val="CC001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03004706"/>
      </p:ext>
    </p:extLst>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F4B659C-DAF5-4AE7-B422-1A67D5A90D0D}" type="slidenum">
              <a:rPr lang="en-US" altLang="en-US"/>
              <a:pPr>
                <a:defRPr/>
              </a:pPr>
              <a:t>‹#›</a:t>
            </a:fld>
            <a:endParaRPr lang="en-US" altLang="en-US"/>
          </a:p>
        </p:txBody>
      </p:sp>
    </p:spTree>
    <p:extLst>
      <p:ext uri="{BB962C8B-B14F-4D97-AF65-F5344CB8AC3E}">
        <p14:creationId xmlns:p14="http://schemas.microsoft.com/office/powerpoint/2010/main" val="1327882545"/>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Calibri" charset="0"/>
              </a:rPr>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0FB4A409-3522-4F33-A959-932B335DB939}" type="slidenum">
              <a:rPr lang="en-US" altLang="en-US"/>
              <a:pPr>
                <a:defRPr/>
              </a:pPr>
              <a:t>‹#›</a:t>
            </a:fld>
            <a:endParaRPr lang="en-US" altLang="en-US"/>
          </a:p>
        </p:txBody>
      </p:sp>
    </p:spTree>
    <p:extLst>
      <p:ext uri="{BB962C8B-B14F-4D97-AF65-F5344CB8AC3E}">
        <p14:creationId xmlns:p14="http://schemas.microsoft.com/office/powerpoint/2010/main" val="54189897"/>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8C783EE-59C0-44E2-86C6-17E20A6A169E}" type="slidenum">
              <a:rPr lang="en-US" altLang="en-US"/>
              <a:pPr>
                <a:defRPr/>
              </a:pPr>
              <a:t>‹#›</a:t>
            </a:fld>
            <a:endParaRPr lang="en-US" altLang="en-US"/>
          </a:p>
        </p:txBody>
      </p:sp>
    </p:spTree>
    <p:extLst>
      <p:ext uri="{BB962C8B-B14F-4D97-AF65-F5344CB8AC3E}">
        <p14:creationId xmlns:p14="http://schemas.microsoft.com/office/powerpoint/2010/main" val="495273117"/>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888"/>
            <a:ext cx="60198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3239031-71CD-4903-8DC4-E12530C85672}" type="slidenum">
              <a:rPr lang="en-US" altLang="en-US"/>
              <a:pPr>
                <a:defRPr/>
              </a:pPr>
              <a:t>‹#›</a:t>
            </a:fld>
            <a:endParaRPr lang="en-US" altLang="en-US"/>
          </a:p>
        </p:txBody>
      </p:sp>
    </p:spTree>
    <p:extLst>
      <p:ext uri="{BB962C8B-B14F-4D97-AF65-F5344CB8AC3E}">
        <p14:creationId xmlns:p14="http://schemas.microsoft.com/office/powerpoint/2010/main" val="312717871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4323705-344D-4D61-9663-8397EA69A0F0}" type="slidenum">
              <a:rPr lang="en-US" altLang="en-US"/>
              <a:pPr>
                <a:defRPr/>
              </a:pPr>
              <a:t>‹#›</a:t>
            </a:fld>
            <a:endParaRPr lang="en-US" altLang="en-US"/>
          </a:p>
        </p:txBody>
      </p:sp>
    </p:spTree>
    <p:extLst>
      <p:ext uri="{BB962C8B-B14F-4D97-AF65-F5344CB8AC3E}">
        <p14:creationId xmlns:p14="http://schemas.microsoft.com/office/powerpoint/2010/main" val="89715357"/>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24B4948-CE49-4024-960E-E426ABAF7ECE}" type="slidenum">
              <a:rPr lang="en-US" altLang="en-US"/>
              <a:pPr>
                <a:defRPr/>
              </a:pPr>
              <a:t>‹#›</a:t>
            </a:fld>
            <a:endParaRPr lang="en-US" altLang="en-US"/>
          </a:p>
        </p:txBody>
      </p:sp>
    </p:spTree>
    <p:extLst>
      <p:ext uri="{BB962C8B-B14F-4D97-AF65-F5344CB8AC3E}">
        <p14:creationId xmlns:p14="http://schemas.microsoft.com/office/powerpoint/2010/main" val="4244853476"/>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65183D0-5A8C-4CC9-A34A-896D428AB658}" type="slidenum">
              <a:rPr lang="en-US" altLang="en-US"/>
              <a:pPr>
                <a:defRPr/>
              </a:pPr>
              <a:t>‹#›</a:t>
            </a:fld>
            <a:endParaRPr lang="en-US" altLang="en-US"/>
          </a:p>
        </p:txBody>
      </p:sp>
    </p:spTree>
    <p:extLst>
      <p:ext uri="{BB962C8B-B14F-4D97-AF65-F5344CB8AC3E}">
        <p14:creationId xmlns:p14="http://schemas.microsoft.com/office/powerpoint/2010/main" val="2401742954"/>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6103A28A-4871-4673-9503-F15B2430E210}" type="slidenum">
              <a:rPr lang="en-US" altLang="en-US"/>
              <a:pPr>
                <a:defRPr/>
              </a:pPr>
              <a:t>‹#›</a:t>
            </a:fld>
            <a:endParaRPr lang="en-US" altLang="en-US"/>
          </a:p>
        </p:txBody>
      </p:sp>
    </p:spTree>
    <p:extLst>
      <p:ext uri="{BB962C8B-B14F-4D97-AF65-F5344CB8AC3E}">
        <p14:creationId xmlns:p14="http://schemas.microsoft.com/office/powerpoint/2010/main" val="155561740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A33BD897-4825-476C-AE88-A44456435C84}" type="slidenum">
              <a:rPr lang="en-US" altLang="en-US"/>
              <a:pPr>
                <a:defRPr/>
              </a:pPr>
              <a:t>‹#›</a:t>
            </a:fld>
            <a:endParaRPr lang="en-US" altLang="en-US"/>
          </a:p>
        </p:txBody>
      </p:sp>
    </p:spTree>
    <p:extLst>
      <p:ext uri="{BB962C8B-B14F-4D97-AF65-F5344CB8AC3E}">
        <p14:creationId xmlns:p14="http://schemas.microsoft.com/office/powerpoint/2010/main" val="101031397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48129C04-8D86-4C2D-B6BD-EFDDBC329D7D}" type="slidenum">
              <a:rPr lang="en-US" altLang="en-US"/>
              <a:pPr>
                <a:defRPr/>
              </a:pPr>
              <a:t>‹#›</a:t>
            </a:fld>
            <a:endParaRPr lang="en-US" altLang="en-US"/>
          </a:p>
        </p:txBody>
      </p:sp>
    </p:spTree>
    <p:extLst>
      <p:ext uri="{BB962C8B-B14F-4D97-AF65-F5344CB8AC3E}">
        <p14:creationId xmlns:p14="http://schemas.microsoft.com/office/powerpoint/2010/main" val="65965072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1700808"/>
            <a:ext cx="7772400" cy="1362075"/>
          </a:xfrm>
          <a:prstGeom prst="rect">
            <a:avLst/>
          </a:prstGeom>
        </p:spPr>
        <p:txBody>
          <a:bodyPr vert="horz" anchor="t"/>
          <a:lstStyle>
            <a:lvl1pPr algn="l">
              <a:defRPr sz="40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56892927"/>
      </p:ext>
    </p:extLst>
  </p:cSld>
  <p:clrMapOvr>
    <a:masterClrMapping/>
  </p:clrMapOvr>
  <p:transition>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956DE1AD-4399-4FD7-B7B6-6540CF348216}" type="slidenum">
              <a:rPr lang="en-US" altLang="en-US"/>
              <a:pPr>
                <a:defRPr/>
              </a:pPr>
              <a:t>‹#›</a:t>
            </a:fld>
            <a:endParaRPr lang="en-US" altLang="en-US"/>
          </a:p>
        </p:txBody>
      </p:sp>
    </p:spTree>
    <p:extLst>
      <p:ext uri="{BB962C8B-B14F-4D97-AF65-F5344CB8AC3E}">
        <p14:creationId xmlns:p14="http://schemas.microsoft.com/office/powerpoint/2010/main" val="3768221429"/>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5538024-D6E5-4198-84A3-EAE68297EBC9}" type="slidenum">
              <a:rPr lang="en-US" altLang="en-US"/>
              <a:pPr>
                <a:defRPr/>
              </a:pPr>
              <a:t>‹#›</a:t>
            </a:fld>
            <a:endParaRPr lang="en-US" altLang="en-US"/>
          </a:p>
        </p:txBody>
      </p:sp>
    </p:spTree>
    <p:extLst>
      <p:ext uri="{BB962C8B-B14F-4D97-AF65-F5344CB8AC3E}">
        <p14:creationId xmlns:p14="http://schemas.microsoft.com/office/powerpoint/2010/main" val="1038915863"/>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Calibri" charset="0"/>
              </a:rPr>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B5167B8-7D8E-4102-A8F4-9F09791631ED}" type="slidenum">
              <a:rPr lang="en-US" altLang="en-US"/>
              <a:pPr>
                <a:defRPr/>
              </a:pPr>
              <a:t>‹#›</a:t>
            </a:fld>
            <a:endParaRPr lang="en-US" altLang="en-US"/>
          </a:p>
        </p:txBody>
      </p:sp>
    </p:spTree>
    <p:extLst>
      <p:ext uri="{BB962C8B-B14F-4D97-AF65-F5344CB8AC3E}">
        <p14:creationId xmlns:p14="http://schemas.microsoft.com/office/powerpoint/2010/main" val="1510843599"/>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BAD4BF9-30DB-465F-A3F3-2E113F84CA13}" type="slidenum">
              <a:rPr lang="en-US" altLang="en-US"/>
              <a:pPr>
                <a:defRPr/>
              </a:pPr>
              <a:t>‹#›</a:t>
            </a:fld>
            <a:endParaRPr lang="en-US" altLang="en-US"/>
          </a:p>
        </p:txBody>
      </p:sp>
    </p:spTree>
    <p:extLst>
      <p:ext uri="{BB962C8B-B14F-4D97-AF65-F5344CB8AC3E}">
        <p14:creationId xmlns:p14="http://schemas.microsoft.com/office/powerpoint/2010/main" val="2958795787"/>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888"/>
            <a:ext cx="60198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8B971DF-61E4-433F-B103-10E09ABA3AFF}" type="slidenum">
              <a:rPr lang="en-US" altLang="en-US"/>
              <a:pPr>
                <a:defRPr/>
              </a:pPr>
              <a:t>‹#›</a:t>
            </a:fld>
            <a:endParaRPr lang="en-US" altLang="en-US"/>
          </a:p>
        </p:txBody>
      </p:sp>
    </p:spTree>
    <p:extLst>
      <p:ext uri="{BB962C8B-B14F-4D97-AF65-F5344CB8AC3E}">
        <p14:creationId xmlns:p14="http://schemas.microsoft.com/office/powerpoint/2010/main" val="239653470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1017750"/>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0059479"/>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0663344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37330"/>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6223290"/>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Calibri" charset="0"/>
              </a:rPr>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5198550"/>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7401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thruBlk="1"/>
  </p:transition>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j-ea"/>
          <a:cs typeface="+mj-cs"/>
          <a:sym typeface="Georgia" panose="02040502050405020303" pitchFamily="18" charset="0"/>
        </a:defRPr>
      </a:lvl1pPr>
      <a:lvl2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2pPr>
      <a:lvl3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3pPr>
      <a:lvl4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4pPr>
      <a:lvl5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5pPr>
      <a:lvl6pPr marL="4572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6pPr>
      <a:lvl7pPr marL="9144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7pPr>
      <a:lvl8pPr marL="13716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8pPr>
      <a:lvl9pPr marL="18288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9pPr>
    </p:titleStyle>
    <p:bodyStyle>
      <a:lvl1pPr marL="342900" indent="-342900" algn="l" rtl="0" eaLnBrk="1" fontAlgn="base" hangingPunct="1">
        <a:spcBef>
          <a:spcPts val="800"/>
        </a:spcBef>
        <a:spcAft>
          <a:spcPct val="0"/>
        </a:spcAft>
        <a:buClr>
          <a:srgbClr val="000000"/>
        </a:buClr>
        <a:buSzPct val="100000"/>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1" fontAlgn="base" hangingPunct="1">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Calibri" panose="020F0502020204030204" pitchFamily="34" charset="0"/>
        </a:defRPr>
      </a:lvl2pPr>
      <a:lvl3pPr marL="1143000" indent="-228600" algn="l" rtl="0" eaLnBrk="1" fontAlgn="base" hangingPunct="1">
        <a:spcBef>
          <a:spcPts val="600"/>
        </a:spcBef>
        <a:spcAft>
          <a:spcPct val="0"/>
        </a:spcAft>
        <a:buClr>
          <a:srgbClr val="000000"/>
        </a:buClr>
        <a:buSzPct val="100000"/>
        <a:buFont typeface="Arial" panose="020B0604020202020204" pitchFamily="34" charset="0"/>
        <a:buChar char="•"/>
        <a:defRPr sz="2400">
          <a:solidFill>
            <a:schemeClr val="tx1"/>
          </a:solidFill>
          <a:latin typeface="+mn-lt"/>
          <a:ea typeface="+mn-ea"/>
          <a:cs typeface="+mn-cs"/>
          <a:sym typeface="Calibri" panose="020F0502020204030204" pitchFamily="34" charset="0"/>
        </a:defRPr>
      </a:lvl3pPr>
      <a:lvl4pPr marL="1600200" indent="-228600" algn="l" rtl="0" eaLnBrk="1" fontAlgn="base" hangingPunct="1">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Calibri" panose="020F0502020204030204" pitchFamily="34" charset="0"/>
        </a:defRPr>
      </a:lvl4pPr>
      <a:lvl5pPr marL="2057400" indent="-228600" algn="l" rtl="0" eaLnBrk="1" fontAlgn="base" hangingPunct="1">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Calibri" panose="020F0502020204030204" pitchFamily="34" charset="0"/>
        </a:defRPr>
      </a:lvl5pPr>
      <a:lvl6pPr marL="25146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66725" y="115888"/>
            <a:ext cx="6769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Georgia" panose="02040502050405020303" pitchFamily="18" charset="0"/>
              </a:rPr>
              <a:t>Click to edit Master title style</a:t>
            </a:r>
          </a:p>
        </p:txBody>
      </p:sp>
      <p:sp>
        <p:nvSpPr>
          <p:cNvPr id="1027" name="Rectangle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Calibri" panose="020F0502020204030204" pitchFamily="34" charset="0"/>
              </a:rPr>
              <a:t>Click to edit Master text styles</a:t>
            </a:r>
          </a:p>
          <a:p>
            <a:pPr lvl="1"/>
            <a:r>
              <a:rPr lang="en-US" altLang="en-US" smtClean="0">
                <a:sym typeface="Calibri" panose="020F0502020204030204" pitchFamily="34" charset="0"/>
              </a:rPr>
              <a:t>Second level</a:t>
            </a:r>
          </a:p>
          <a:p>
            <a:pPr lvl="2"/>
            <a:r>
              <a:rPr lang="en-US" altLang="en-US" smtClean="0">
                <a:sym typeface="Calibri" panose="020F0502020204030204" pitchFamily="34" charset="0"/>
              </a:rPr>
              <a:t>Third level</a:t>
            </a:r>
          </a:p>
          <a:p>
            <a:pPr lvl="3"/>
            <a:r>
              <a:rPr lang="en-US" altLang="en-US" smtClean="0">
                <a:sym typeface="Calibri" panose="020F0502020204030204" pitchFamily="34" charset="0"/>
              </a:rPr>
              <a:t>Fourth level</a:t>
            </a:r>
          </a:p>
          <a:p>
            <a:pPr lvl="4"/>
            <a:r>
              <a:rPr lang="en-US" altLang="en-US" smtClean="0">
                <a:sym typeface="Calibri" panose="020F0502020204030204" pitchFamily="34" charset="0"/>
              </a:rPr>
              <a:t>Fifth level</a:t>
            </a:r>
          </a:p>
        </p:txBody>
      </p:sp>
      <p:sp>
        <p:nvSpPr>
          <p:cNvPr id="2" name="Text Box 3"/>
          <p:cNvSpPr txBox="1">
            <a:spLocks noGrp="1" noChangeArrowheads="1"/>
          </p:cNvSpPr>
          <p:nvPr>
            <p:ph type="sldNum" sz="quarter" idx="4"/>
          </p:nvPr>
        </p:nvSpPr>
        <p:spPr bwMode="auto">
          <a:xfrm>
            <a:off x="8442325" y="6467475"/>
            <a:ext cx="244475" cy="2540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200">
                <a:solidFill>
                  <a:srgbClr val="878787"/>
                </a:solidFill>
                <a:latin typeface="Calibri" panose="020F0502020204030204" pitchFamily="34" charset="0"/>
                <a:ea typeface="MS PGothic" panose="020B0600070205080204" pitchFamily="34" charset="-128"/>
                <a:sym typeface="Calibri" panose="020F0502020204030204" pitchFamily="34" charset="0"/>
              </a:defRPr>
            </a:lvl1pPr>
          </a:lstStyle>
          <a:p>
            <a:pPr>
              <a:defRPr/>
            </a:pPr>
            <a:fld id="{4C3F4037-1970-4EA9-86D3-DF764B840C7B}" type="slidenum">
              <a:rPr lang="en-US" altLang="en-US"/>
              <a:pPr>
                <a:defRPr/>
              </a:pPr>
              <a:t>‹#›</a:t>
            </a:fld>
            <a:endParaRPr lang="en-US" altLang="en-US"/>
          </a:p>
        </p:txBody>
      </p:sp>
    </p:spTree>
    <p:extLst>
      <p:ext uri="{BB962C8B-B14F-4D97-AF65-F5344CB8AC3E}">
        <p14:creationId xmlns:p14="http://schemas.microsoft.com/office/powerpoint/2010/main" val="284034060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mj-ea"/>
          <a:cs typeface="+mj-cs"/>
          <a:sym typeface="Georgia" panose="02040502050405020303" pitchFamily="18" charset="0"/>
        </a:defRPr>
      </a:lvl1pPr>
      <a:lvl2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2pPr>
      <a:lvl3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3pPr>
      <a:lvl4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4pPr>
      <a:lvl5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5pPr>
      <a:lvl6pPr marL="4572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6pPr>
      <a:lvl7pPr marL="9144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7pPr>
      <a:lvl8pPr marL="13716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8pPr>
      <a:lvl9pPr marL="18288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9pPr>
    </p:titleStyle>
    <p:bodyStyle>
      <a:lvl1pPr marL="342900" indent="-342900" algn="l" rtl="0" eaLnBrk="1" fontAlgn="base" hangingPunct="1">
        <a:spcBef>
          <a:spcPts val="800"/>
        </a:spcBef>
        <a:spcAft>
          <a:spcPct val="0"/>
        </a:spcAft>
        <a:buClr>
          <a:srgbClr val="000000"/>
        </a:buClr>
        <a:buSzPct val="100000"/>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04850" indent="-285750" algn="l" rtl="0" eaLnBrk="1" fontAlgn="base" hangingPunct="1">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Calibri" panose="020F0502020204030204" pitchFamily="34" charset="0"/>
        </a:defRPr>
      </a:lvl2pPr>
      <a:lvl3pPr marL="1104900" indent="-228600" algn="l" rtl="0" eaLnBrk="1" fontAlgn="base" hangingPunct="1">
        <a:spcBef>
          <a:spcPts val="600"/>
        </a:spcBef>
        <a:spcAft>
          <a:spcPct val="0"/>
        </a:spcAft>
        <a:buClr>
          <a:srgbClr val="000000"/>
        </a:buClr>
        <a:buSzPct val="100000"/>
        <a:buFont typeface="Arial" panose="020B0604020202020204" pitchFamily="34" charset="0"/>
        <a:buChar char="•"/>
        <a:defRPr sz="2400">
          <a:solidFill>
            <a:schemeClr val="tx1"/>
          </a:solidFill>
          <a:latin typeface="+mn-lt"/>
          <a:ea typeface="+mn-ea"/>
          <a:cs typeface="+mn-cs"/>
          <a:sym typeface="Calibri" panose="020F0502020204030204" pitchFamily="34" charset="0"/>
        </a:defRPr>
      </a:lvl3pPr>
      <a:lvl4pPr marL="1562100" indent="-228600" algn="l" rtl="0" eaLnBrk="1" fontAlgn="base" hangingPunct="1">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Calibri" panose="020F0502020204030204" pitchFamily="34" charset="0"/>
        </a:defRPr>
      </a:lvl4pPr>
      <a:lvl5pPr marL="2019300" indent="-228600" algn="l" rtl="0" eaLnBrk="1" fontAlgn="base" hangingPunct="1">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Calibri" panose="020F0502020204030204" pitchFamily="34" charset="0"/>
        </a:defRPr>
      </a:lvl5pPr>
      <a:lvl6pPr marL="24765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337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3909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481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66725" y="115888"/>
            <a:ext cx="67691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Georgia" panose="02040502050405020303" pitchFamily="18" charset="0"/>
              </a:rPr>
              <a:t>Click to edit Master title style</a:t>
            </a:r>
          </a:p>
        </p:txBody>
      </p:sp>
      <p:sp>
        <p:nvSpPr>
          <p:cNvPr id="2051" name="Rectangle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Calibri" panose="020F0502020204030204" pitchFamily="34" charset="0"/>
              </a:rPr>
              <a:t>Click to edit Master text styles</a:t>
            </a:r>
          </a:p>
          <a:p>
            <a:pPr lvl="1"/>
            <a:r>
              <a:rPr lang="en-US" altLang="en-US" smtClean="0">
                <a:sym typeface="Calibri" panose="020F0502020204030204" pitchFamily="34" charset="0"/>
              </a:rPr>
              <a:t>Second level</a:t>
            </a:r>
          </a:p>
          <a:p>
            <a:pPr lvl="2"/>
            <a:r>
              <a:rPr lang="en-US" altLang="en-US" smtClean="0">
                <a:sym typeface="Calibri" panose="020F0502020204030204" pitchFamily="34" charset="0"/>
              </a:rPr>
              <a:t>Third level</a:t>
            </a:r>
          </a:p>
          <a:p>
            <a:pPr lvl="3"/>
            <a:r>
              <a:rPr lang="en-US" altLang="en-US" smtClean="0">
                <a:sym typeface="Calibri" panose="020F0502020204030204" pitchFamily="34" charset="0"/>
              </a:rPr>
              <a:t>Fourth level</a:t>
            </a:r>
          </a:p>
          <a:p>
            <a:pPr lvl="4"/>
            <a:r>
              <a:rPr lang="en-US" altLang="en-US" smtClean="0">
                <a:sym typeface="Calibri" panose="020F0502020204030204" pitchFamily="34" charset="0"/>
              </a:rPr>
              <a:t>Fifth level</a:t>
            </a:r>
          </a:p>
        </p:txBody>
      </p:sp>
      <p:sp>
        <p:nvSpPr>
          <p:cNvPr id="4099" name="Text Box 3"/>
          <p:cNvSpPr txBox="1">
            <a:spLocks noGrp="1" noChangeArrowheads="1"/>
          </p:cNvSpPr>
          <p:nvPr>
            <p:ph type="sldNum" sz="quarter" idx="4"/>
          </p:nvPr>
        </p:nvSpPr>
        <p:spPr bwMode="auto">
          <a:xfrm>
            <a:off x="8442325" y="6467475"/>
            <a:ext cx="244475" cy="2540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200">
                <a:solidFill>
                  <a:srgbClr val="878787"/>
                </a:solidFill>
                <a:latin typeface="Calibri" panose="020F0502020204030204" pitchFamily="34" charset="0"/>
                <a:ea typeface="MS PGothic" panose="020B0600070205080204" pitchFamily="34" charset="-128"/>
                <a:sym typeface="Calibri" panose="020F0502020204030204" pitchFamily="34" charset="0"/>
              </a:defRPr>
            </a:lvl1pPr>
          </a:lstStyle>
          <a:p>
            <a:pPr>
              <a:defRPr/>
            </a:pPr>
            <a:fld id="{27322470-2062-4325-9315-A3373E2BC4DB}" type="slidenum">
              <a:rPr lang="en-US" altLang="en-US"/>
              <a:pPr>
                <a:defRPr/>
              </a:pPr>
              <a:t>‹#›</a:t>
            </a:fld>
            <a:endParaRPr lang="en-US" altLang="en-US"/>
          </a:p>
        </p:txBody>
      </p:sp>
    </p:spTree>
    <p:extLst>
      <p:ext uri="{BB962C8B-B14F-4D97-AF65-F5344CB8AC3E}">
        <p14:creationId xmlns:p14="http://schemas.microsoft.com/office/powerpoint/2010/main" val="14264547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mj-ea"/>
          <a:cs typeface="+mj-cs"/>
          <a:sym typeface="Georgia" panose="02040502050405020303" pitchFamily="18" charset="0"/>
        </a:defRPr>
      </a:lvl1pPr>
      <a:lvl2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2pPr>
      <a:lvl3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3pPr>
      <a:lvl4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4pPr>
      <a:lvl5pPr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5pPr>
      <a:lvl6pPr marL="4572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6pPr>
      <a:lvl7pPr marL="9144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7pPr>
      <a:lvl8pPr marL="13716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8pPr>
      <a:lvl9pPr marL="1828800" algn="l" rtl="0" eaLnBrk="1" fontAlgn="base" hangingPunct="1">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9pPr>
    </p:titleStyle>
    <p:bodyStyle>
      <a:lvl1pPr marL="342900" indent="-342900" algn="l" rtl="0" eaLnBrk="1" fontAlgn="base" hangingPunct="1">
        <a:spcBef>
          <a:spcPts val="800"/>
        </a:spcBef>
        <a:spcAft>
          <a:spcPct val="0"/>
        </a:spcAft>
        <a:buClr>
          <a:srgbClr val="000000"/>
        </a:buClr>
        <a:buSzPct val="100000"/>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04850" indent="-285750" algn="l" rtl="0" eaLnBrk="1" fontAlgn="base" hangingPunct="1">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Calibri" panose="020F0502020204030204" pitchFamily="34" charset="0"/>
        </a:defRPr>
      </a:lvl2pPr>
      <a:lvl3pPr marL="1104900" indent="-228600" algn="l" rtl="0" eaLnBrk="1" fontAlgn="base" hangingPunct="1">
        <a:spcBef>
          <a:spcPts val="600"/>
        </a:spcBef>
        <a:spcAft>
          <a:spcPct val="0"/>
        </a:spcAft>
        <a:buClr>
          <a:srgbClr val="000000"/>
        </a:buClr>
        <a:buSzPct val="100000"/>
        <a:buFont typeface="Arial" panose="020B0604020202020204" pitchFamily="34" charset="0"/>
        <a:buChar char="•"/>
        <a:defRPr sz="2400">
          <a:solidFill>
            <a:schemeClr val="tx1"/>
          </a:solidFill>
          <a:latin typeface="+mn-lt"/>
          <a:ea typeface="+mn-ea"/>
          <a:cs typeface="+mn-cs"/>
          <a:sym typeface="Calibri" panose="020F0502020204030204" pitchFamily="34" charset="0"/>
        </a:defRPr>
      </a:lvl3pPr>
      <a:lvl4pPr marL="1562100" indent="-228600" algn="l" rtl="0" eaLnBrk="1" fontAlgn="base" hangingPunct="1">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Calibri" panose="020F0502020204030204" pitchFamily="34" charset="0"/>
        </a:defRPr>
      </a:lvl4pPr>
      <a:lvl5pPr marL="2019300" indent="-228600" algn="l" rtl="0" eaLnBrk="1" fontAlgn="base" hangingPunct="1">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Calibri" panose="020F0502020204030204" pitchFamily="34" charset="0"/>
        </a:defRPr>
      </a:lvl5pPr>
      <a:lvl6pPr marL="24765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337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3909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481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0yG5i-vPDD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http://3.bp.blogspot.com/-2WHfgRVgSU8/UTPNhCr1zPI/AAAAAAADAWo/w43LKXrAKRI/s1600/watson_water_campaign_china.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bwMode="auto">
          <a:xfrm>
            <a:off x="395288" y="765175"/>
            <a:ext cx="5040312" cy="119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6000" smtClean="0">
                <a:solidFill>
                  <a:schemeClr val="bg1"/>
                </a:solidFill>
                <a:ea typeface="ヒラギノ角ゴ ProN W3" charset="-128"/>
              </a:rPr>
              <a:t>How innovative are you?	</a:t>
            </a:r>
            <a:r>
              <a:rPr lang="en-US" altLang="en-US" smtClean="0">
                <a:solidFill>
                  <a:schemeClr val="bg1"/>
                </a:solidFill>
                <a:ea typeface="ヒラギノ明朝 ProN W3" charset="-128"/>
              </a:rPr>
              <a:t/>
            </a:r>
            <a:br>
              <a:rPr lang="en-US" altLang="en-US" smtClean="0">
                <a:solidFill>
                  <a:schemeClr val="bg1"/>
                </a:solidFill>
                <a:ea typeface="ヒラギノ明朝 ProN W3" charset="-128"/>
              </a:rPr>
            </a:br>
            <a:endParaRPr lang="en-US" altLang="en-US" smtClean="0">
              <a:solidFill>
                <a:schemeClr val="bg1"/>
              </a:solidFill>
              <a:ea typeface="ヒラギノ明朝 ProN W3" charset="-128"/>
            </a:endParaRPr>
          </a:p>
        </p:txBody>
      </p:sp>
    </p:spTree>
    <p:extLst>
      <p:ext uri="{BB962C8B-B14F-4D97-AF65-F5344CB8AC3E}">
        <p14:creationId xmlns:p14="http://schemas.microsoft.com/office/powerpoint/2010/main" val="2330170723"/>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6 Main Tasks of a Marketer…</a:t>
            </a:r>
          </a:p>
        </p:txBody>
      </p:sp>
      <p:sp>
        <p:nvSpPr>
          <p:cNvPr id="10243" name="Rectangle 3"/>
          <p:cNvSpPr>
            <a:spLocks noGrp="1" noChangeArrowheads="1"/>
          </p:cNvSpPr>
          <p:nvPr>
            <p:ph idx="1"/>
          </p:nvPr>
        </p:nvSpPr>
        <p:spPr>
          <a:xfrm>
            <a:off x="457200" y="1988840"/>
            <a:ext cx="8229600" cy="4530725"/>
          </a:xfrm>
        </p:spPr>
        <p:txBody>
          <a:bodyPr/>
          <a:lstStyle/>
          <a:p>
            <a:pPr marL="457200" indent="-457200">
              <a:lnSpc>
                <a:spcPct val="90000"/>
              </a:lnSpc>
              <a:buFont typeface="Wingdings" pitchFamily="2" charset="2"/>
              <a:buAutoNum type="arabicPeriod"/>
            </a:pPr>
            <a:r>
              <a:rPr lang="en-NZ" sz="2400" dirty="0"/>
              <a:t>Identify customer needs</a:t>
            </a:r>
          </a:p>
          <a:p>
            <a:pPr marL="457200" indent="-457200">
              <a:lnSpc>
                <a:spcPct val="90000"/>
              </a:lnSpc>
              <a:buFont typeface="Wingdings" pitchFamily="2" charset="2"/>
              <a:buAutoNum type="arabicPeriod"/>
            </a:pPr>
            <a:r>
              <a:rPr lang="en-NZ" sz="2400" dirty="0"/>
              <a:t>Design goods/services that meet those needs</a:t>
            </a:r>
          </a:p>
          <a:p>
            <a:pPr marL="457200" indent="-457200">
              <a:lnSpc>
                <a:spcPct val="90000"/>
              </a:lnSpc>
              <a:buFont typeface="Wingdings" pitchFamily="2" charset="2"/>
              <a:buAutoNum type="arabicPeriod"/>
            </a:pPr>
            <a:r>
              <a:rPr lang="en-NZ" sz="2400" dirty="0"/>
              <a:t>Communicate information about those goods/services to prospective buyers</a:t>
            </a:r>
          </a:p>
          <a:p>
            <a:pPr marL="457200" indent="-457200">
              <a:lnSpc>
                <a:spcPct val="90000"/>
              </a:lnSpc>
              <a:buFont typeface="Wingdings" pitchFamily="2" charset="2"/>
              <a:buAutoNum type="arabicPeriod"/>
            </a:pPr>
            <a:r>
              <a:rPr lang="en-NZ" sz="2400" dirty="0"/>
              <a:t>Make goods/services available at times and places that meet customer needs</a:t>
            </a:r>
          </a:p>
          <a:p>
            <a:pPr marL="457200" indent="-457200">
              <a:lnSpc>
                <a:spcPct val="90000"/>
              </a:lnSpc>
              <a:buFont typeface="Wingdings" pitchFamily="2" charset="2"/>
              <a:buAutoNum type="arabicPeriod"/>
            </a:pPr>
            <a:r>
              <a:rPr lang="en-NZ" sz="2400" dirty="0"/>
              <a:t>Price goods and services to reflect costs, competition, and consumers’ ability to buy</a:t>
            </a:r>
          </a:p>
          <a:p>
            <a:pPr marL="457200" indent="-457200">
              <a:lnSpc>
                <a:spcPct val="90000"/>
              </a:lnSpc>
              <a:buFont typeface="Wingdings" pitchFamily="2" charset="2"/>
              <a:buAutoNum type="arabicPeriod"/>
            </a:pPr>
            <a:r>
              <a:rPr lang="en-NZ" sz="2400" dirty="0"/>
              <a:t>Provide the necessary service and follow up care to ensure customer satisfaction after the purchase</a:t>
            </a:r>
            <a:endParaRPr lang="en-GB" sz="2400" dirty="0"/>
          </a:p>
          <a:p>
            <a:pPr marL="457200" indent="-457200">
              <a:lnSpc>
                <a:spcPct val="90000"/>
              </a:lnSpc>
            </a:pPr>
            <a:endParaRPr lang="en-GB" sz="2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fade">
                                      <p:cBhvr>
                                        <p:cTn id="11" dur="500"/>
                                        <p:tgtEl>
                                          <p:spTgt spid="1024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fade">
                                      <p:cBhvr>
                                        <p:cTn id="15" dur="500"/>
                                        <p:tgtEl>
                                          <p:spTgt spid="1024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Effect transition="in" filter="fade">
                                      <p:cBhvr>
                                        <p:cTn id="19" dur="500"/>
                                        <p:tgtEl>
                                          <p:spTgt spid="1024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Effect transition="in" filter="fade">
                                      <p:cBhvr>
                                        <p:cTn id="23" dur="500"/>
                                        <p:tgtEl>
                                          <p:spTgt spid="1024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fade">
                                      <p:cBhvr>
                                        <p:cTn id="27"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6 Main Tasks of a Marketer…</a:t>
            </a:r>
          </a:p>
        </p:txBody>
      </p:sp>
      <p:pic>
        <p:nvPicPr>
          <p:cNvPr id="4" name="Picture 4"/>
          <p:cNvPicPr>
            <a:picLocks noChangeAspect="1" noChangeArrowheads="1"/>
          </p:cNvPicPr>
          <p:nvPr/>
        </p:nvPicPr>
        <p:blipFill>
          <a:blip r:embed="rId3" cstate="print"/>
          <a:srcRect/>
          <a:stretch>
            <a:fillRect/>
          </a:stretch>
        </p:blipFill>
        <p:spPr bwMode="auto">
          <a:xfrm>
            <a:off x="1357312" y="1630965"/>
            <a:ext cx="6429375" cy="4964113"/>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NZ" dirty="0"/>
          </a:p>
        </p:txBody>
      </p:sp>
    </p:spTree>
    <p:extLst>
      <p:ext uri="{BB962C8B-B14F-4D97-AF65-F5344CB8AC3E}">
        <p14:creationId xmlns:p14="http://schemas.microsoft.com/office/powerpoint/2010/main" val="190261904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Mix</a:t>
            </a:r>
            <a:endParaRPr lang="en-US" dirty="0"/>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612569" y="1916832"/>
            <a:ext cx="8070850" cy="4587875"/>
            <a:chOff x="857250" y="1484313"/>
            <a:chExt cx="8070850" cy="4587875"/>
          </a:xfrm>
        </p:grpSpPr>
        <p:sp>
          <p:nvSpPr>
            <p:cNvPr id="5" name="Quad Arrow 4"/>
            <p:cNvSpPr/>
            <p:nvPr/>
          </p:nvSpPr>
          <p:spPr bwMode="auto">
            <a:xfrm>
              <a:off x="857250" y="1484313"/>
              <a:ext cx="8070850" cy="4587875"/>
            </a:xfrm>
            <a:prstGeom prst="quadArrow">
              <a:avLst>
                <a:gd name="adj1" fmla="val 9519"/>
                <a:gd name="adj2" fmla="val 22500"/>
                <a:gd name="adj3" fmla="val 16856"/>
              </a:avLst>
            </a:prstGeom>
            <a:solidFill>
              <a:srgbClr val="C00000"/>
            </a:solidFill>
            <a:ln w="9525" cap="flat" cmpd="sng" algn="ctr">
              <a:solidFill>
                <a:srgbClr val="000000"/>
              </a:solidFill>
              <a:prstDash val="solid"/>
              <a:round/>
              <a:headEnd type="none" w="med" len="med"/>
              <a:tailEnd type="none" w="med" len="med"/>
            </a:ln>
            <a:effectLst/>
          </p:spPr>
          <p:txBody>
            <a:bodyPr>
              <a:spAutoFit/>
            </a:bodyPr>
            <a:lstStyle/>
            <a:p>
              <a:pPr algn="ctr" eaLnBrk="0" hangingPunct="0">
                <a:spcBef>
                  <a:spcPct val="20000"/>
                </a:spcBef>
                <a:defRPr/>
              </a:pPr>
              <a:endParaRPr lang="en-AU">
                <a:latin typeface="Arial" charset="0"/>
              </a:endParaRPr>
            </a:p>
          </p:txBody>
        </p:sp>
        <p:sp>
          <p:nvSpPr>
            <p:cNvPr id="6" name="TextBox 4"/>
            <p:cNvSpPr>
              <a:spLocks noChangeArrowheads="1"/>
            </p:cNvSpPr>
            <p:nvPr/>
          </p:nvSpPr>
          <p:spPr bwMode="auto">
            <a:xfrm rot="21000000">
              <a:off x="1668463" y="2141538"/>
              <a:ext cx="2571750" cy="1341437"/>
            </a:xfrm>
            <a:prstGeom prst="ellipse">
              <a:avLst/>
            </a:prstGeom>
            <a:solidFill>
              <a:srgbClr val="99FF33"/>
            </a:solidFill>
            <a:ln w="9525">
              <a:solidFill>
                <a:srgbClr val="000000"/>
              </a:solidFill>
              <a:round/>
              <a:headEnd/>
              <a:tailEnd/>
            </a:ln>
          </p:spPr>
          <p:txBody>
            <a:bodyPr anchor="ctr">
              <a:spAutoFit/>
            </a:bodyPr>
            <a:lstStyle/>
            <a:p>
              <a:pPr algn="ctr" eaLnBrk="0" hangingPunct="0">
                <a:spcBef>
                  <a:spcPct val="20000"/>
                </a:spcBef>
              </a:pPr>
              <a:r>
                <a:rPr lang="en-AU"/>
                <a:t>Product strategies</a:t>
              </a:r>
            </a:p>
          </p:txBody>
        </p:sp>
        <p:sp>
          <p:nvSpPr>
            <p:cNvPr id="7" name="TextBox 15"/>
            <p:cNvSpPr>
              <a:spLocks noChangeArrowheads="1"/>
            </p:cNvSpPr>
            <p:nvPr/>
          </p:nvSpPr>
          <p:spPr bwMode="auto">
            <a:xfrm rot="21300000">
              <a:off x="1874838" y="4121150"/>
              <a:ext cx="2571750" cy="1341438"/>
            </a:xfrm>
            <a:prstGeom prst="ellipse">
              <a:avLst/>
            </a:prstGeom>
            <a:solidFill>
              <a:srgbClr val="FFFF00"/>
            </a:solidFill>
            <a:ln w="9525">
              <a:solidFill>
                <a:srgbClr val="000000"/>
              </a:solidFill>
              <a:round/>
              <a:headEnd/>
              <a:tailEnd/>
            </a:ln>
          </p:spPr>
          <p:txBody>
            <a:bodyPr anchor="ctr">
              <a:spAutoFit/>
            </a:bodyPr>
            <a:lstStyle/>
            <a:p>
              <a:pPr algn="ctr" eaLnBrk="0" hangingPunct="0">
                <a:spcBef>
                  <a:spcPct val="20000"/>
                </a:spcBef>
              </a:pPr>
              <a:r>
                <a:rPr lang="en-AU"/>
                <a:t>Price strategies</a:t>
              </a:r>
            </a:p>
          </p:txBody>
        </p:sp>
        <p:sp>
          <p:nvSpPr>
            <p:cNvPr id="8" name="TextBox 7"/>
            <p:cNvSpPr txBox="1"/>
            <p:nvPr/>
          </p:nvSpPr>
          <p:spPr>
            <a:xfrm rot="600000">
              <a:off x="5548313" y="2143125"/>
              <a:ext cx="2536825" cy="1341438"/>
            </a:xfrm>
            <a:prstGeom prst="ellipse">
              <a:avLst/>
            </a:prstGeom>
            <a:solidFill>
              <a:schemeClr val="bg2">
                <a:lumMod val="50000"/>
                <a:lumOff val="50000"/>
              </a:schemeClr>
            </a:solidFill>
            <a:ln>
              <a:solidFill>
                <a:srgbClr val="000000"/>
              </a:solidFill>
            </a:ln>
          </p:spPr>
          <p:txBody>
            <a:bodyPr anchor="ctr">
              <a:spAutoFit/>
            </a:bodyPr>
            <a:lstStyle/>
            <a:p>
              <a:pPr algn="ctr" eaLnBrk="0" hangingPunct="0">
                <a:spcBef>
                  <a:spcPct val="20000"/>
                </a:spcBef>
                <a:defRPr/>
              </a:pPr>
              <a:r>
                <a:rPr lang="en-AU" dirty="0">
                  <a:latin typeface="Arial" charset="0"/>
                </a:rPr>
                <a:t>Place strategies</a:t>
              </a:r>
            </a:p>
          </p:txBody>
        </p:sp>
        <p:sp>
          <p:nvSpPr>
            <p:cNvPr id="9" name="TextBox 20"/>
            <p:cNvSpPr>
              <a:spLocks noChangeArrowheads="1"/>
            </p:cNvSpPr>
            <p:nvPr/>
          </p:nvSpPr>
          <p:spPr bwMode="auto">
            <a:xfrm rot="300000">
              <a:off x="5311775" y="4121150"/>
              <a:ext cx="2571750" cy="1341438"/>
            </a:xfrm>
            <a:prstGeom prst="ellipse">
              <a:avLst/>
            </a:prstGeom>
            <a:solidFill>
              <a:srgbClr val="CC66FF"/>
            </a:solidFill>
            <a:ln w="9525">
              <a:solidFill>
                <a:srgbClr val="000000"/>
              </a:solidFill>
              <a:round/>
              <a:headEnd/>
              <a:tailEnd/>
            </a:ln>
          </p:spPr>
          <p:txBody>
            <a:bodyPr anchor="ctr">
              <a:spAutoFit/>
            </a:bodyPr>
            <a:lstStyle/>
            <a:p>
              <a:pPr algn="ctr" eaLnBrk="0" hangingPunct="0">
                <a:spcBef>
                  <a:spcPct val="20000"/>
                </a:spcBef>
              </a:pPr>
              <a:r>
                <a:rPr lang="en-AU"/>
                <a:t>Promotion strategies</a:t>
              </a:r>
            </a:p>
          </p:txBody>
        </p:sp>
      </p:grpSp>
      <p:pic>
        <p:nvPicPr>
          <p:cNvPr id="93186" name="Picture 2" descr="http://www.abbasalidina.com/wp-content/uploads/2011/02/social_consumer.jpg"/>
          <p:cNvPicPr>
            <a:picLocks noChangeAspect="1" noChangeArrowheads="1"/>
          </p:cNvPicPr>
          <p:nvPr/>
        </p:nvPicPr>
        <p:blipFill>
          <a:blip r:embed="rId3" cstate="print"/>
          <a:srcRect/>
          <a:stretch>
            <a:fillRect/>
          </a:stretch>
        </p:blipFill>
        <p:spPr bwMode="auto">
          <a:xfrm>
            <a:off x="3708329" y="3091068"/>
            <a:ext cx="2209490" cy="205663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mstel_logo"/>
          <p:cNvPicPr>
            <a:picLocks noChangeAspect="1" noChangeArrowheads="1"/>
          </p:cNvPicPr>
          <p:nvPr/>
        </p:nvPicPr>
        <p:blipFill>
          <a:blip r:embed="rId3" cstate="print"/>
          <a:srcRect/>
          <a:stretch>
            <a:fillRect/>
          </a:stretch>
        </p:blipFill>
        <p:spPr bwMode="auto">
          <a:xfrm>
            <a:off x="710519" y="1962150"/>
            <a:ext cx="1866900" cy="1619250"/>
          </a:xfrm>
          <a:prstGeom prst="rect">
            <a:avLst/>
          </a:prstGeom>
          <a:noFill/>
          <a:ln w="9525">
            <a:noFill/>
            <a:miter lim="800000"/>
            <a:headEnd/>
            <a:tailEnd/>
          </a:ln>
        </p:spPr>
      </p:pic>
      <p:pic>
        <p:nvPicPr>
          <p:cNvPr id="36868" name="Picture 4" descr="griffins-logo-red"/>
          <p:cNvPicPr>
            <a:picLocks noChangeAspect="1" noChangeArrowheads="1"/>
          </p:cNvPicPr>
          <p:nvPr/>
        </p:nvPicPr>
        <p:blipFill>
          <a:blip r:embed="rId4" cstate="print"/>
          <a:srcRect/>
          <a:stretch>
            <a:fillRect/>
          </a:stretch>
        </p:blipFill>
        <p:spPr bwMode="auto">
          <a:xfrm>
            <a:off x="1109662" y="5954485"/>
            <a:ext cx="2352675" cy="771525"/>
          </a:xfrm>
          <a:prstGeom prst="rect">
            <a:avLst/>
          </a:prstGeom>
          <a:noFill/>
          <a:ln w="9525">
            <a:noFill/>
            <a:miter lim="800000"/>
            <a:headEnd/>
            <a:tailEnd/>
          </a:ln>
        </p:spPr>
      </p:pic>
      <p:pic>
        <p:nvPicPr>
          <p:cNvPr id="36869" name="Picture 5" descr="logo"/>
          <p:cNvPicPr>
            <a:picLocks noChangeAspect="1" noChangeArrowheads="1"/>
          </p:cNvPicPr>
          <p:nvPr/>
        </p:nvPicPr>
        <p:blipFill>
          <a:blip r:embed="rId5" cstate="print"/>
          <a:srcRect/>
          <a:stretch>
            <a:fillRect/>
          </a:stretch>
        </p:blipFill>
        <p:spPr bwMode="auto">
          <a:xfrm>
            <a:off x="2196646" y="3363800"/>
            <a:ext cx="1962150" cy="962025"/>
          </a:xfrm>
          <a:prstGeom prst="rect">
            <a:avLst/>
          </a:prstGeom>
          <a:noFill/>
          <a:ln w="9525">
            <a:noFill/>
            <a:miter lim="800000"/>
            <a:headEnd/>
            <a:tailEnd/>
          </a:ln>
        </p:spPr>
      </p:pic>
      <p:pic>
        <p:nvPicPr>
          <p:cNvPr id="36870" name="Picture 6" descr="logo1b"/>
          <p:cNvPicPr>
            <a:picLocks noChangeAspect="1" noChangeArrowheads="1"/>
          </p:cNvPicPr>
          <p:nvPr/>
        </p:nvPicPr>
        <p:blipFill>
          <a:blip r:embed="rId6" cstate="print"/>
          <a:srcRect/>
          <a:stretch>
            <a:fillRect/>
          </a:stretch>
        </p:blipFill>
        <p:spPr bwMode="auto">
          <a:xfrm>
            <a:off x="6333898" y="2664506"/>
            <a:ext cx="2381250" cy="590550"/>
          </a:xfrm>
          <a:prstGeom prst="rect">
            <a:avLst/>
          </a:prstGeom>
          <a:noFill/>
          <a:ln w="9525">
            <a:noFill/>
            <a:miter lim="800000"/>
            <a:headEnd/>
            <a:tailEnd/>
          </a:ln>
        </p:spPr>
      </p:pic>
      <p:pic>
        <p:nvPicPr>
          <p:cNvPr id="36871" name="Picture 7" descr="pic_1069_1"/>
          <p:cNvPicPr>
            <a:picLocks noChangeAspect="1" noChangeArrowheads="1"/>
          </p:cNvPicPr>
          <p:nvPr/>
        </p:nvPicPr>
        <p:blipFill>
          <a:blip r:embed="rId7" cstate="print"/>
          <a:srcRect/>
          <a:stretch>
            <a:fillRect/>
          </a:stretch>
        </p:blipFill>
        <p:spPr bwMode="auto">
          <a:xfrm>
            <a:off x="4435021" y="4305300"/>
            <a:ext cx="1346200" cy="1346200"/>
          </a:xfrm>
          <a:prstGeom prst="rect">
            <a:avLst/>
          </a:prstGeom>
          <a:noFill/>
          <a:ln w="9525">
            <a:noFill/>
            <a:miter lim="800000"/>
            <a:headEnd/>
            <a:tailEnd/>
          </a:ln>
        </p:spPr>
      </p:pic>
      <p:pic>
        <p:nvPicPr>
          <p:cNvPr id="36872" name="Picture 8" descr="pic_1119_1"/>
          <p:cNvPicPr>
            <a:picLocks noChangeAspect="1" noChangeArrowheads="1"/>
          </p:cNvPicPr>
          <p:nvPr/>
        </p:nvPicPr>
        <p:blipFill>
          <a:blip r:embed="rId8" cstate="print"/>
          <a:srcRect/>
          <a:stretch>
            <a:fillRect/>
          </a:stretch>
        </p:blipFill>
        <p:spPr bwMode="auto">
          <a:xfrm>
            <a:off x="7759700" y="3581400"/>
            <a:ext cx="1346200" cy="1346200"/>
          </a:xfrm>
          <a:prstGeom prst="rect">
            <a:avLst/>
          </a:prstGeom>
          <a:noFill/>
          <a:ln w="9525">
            <a:noFill/>
            <a:miter lim="800000"/>
            <a:headEnd/>
            <a:tailEnd/>
          </a:ln>
        </p:spPr>
      </p:pic>
      <p:pic>
        <p:nvPicPr>
          <p:cNvPr id="36873" name="Picture 9" descr="pic_1136_1"/>
          <p:cNvPicPr>
            <a:picLocks noChangeAspect="1" noChangeArrowheads="1"/>
          </p:cNvPicPr>
          <p:nvPr/>
        </p:nvPicPr>
        <p:blipFill>
          <a:blip r:embed="rId9" cstate="print"/>
          <a:srcRect/>
          <a:stretch>
            <a:fillRect/>
          </a:stretch>
        </p:blipFill>
        <p:spPr bwMode="auto">
          <a:xfrm>
            <a:off x="4711473" y="2246312"/>
            <a:ext cx="1346200" cy="1346200"/>
          </a:xfrm>
          <a:prstGeom prst="rect">
            <a:avLst/>
          </a:prstGeom>
          <a:noFill/>
          <a:ln w="9525">
            <a:noFill/>
            <a:miter lim="800000"/>
            <a:headEnd/>
            <a:tailEnd/>
          </a:ln>
        </p:spPr>
      </p:pic>
      <p:pic>
        <p:nvPicPr>
          <p:cNvPr id="36874" name="Picture 10" descr="side_heinzlogo"/>
          <p:cNvPicPr>
            <a:picLocks noChangeAspect="1" noChangeArrowheads="1"/>
          </p:cNvPicPr>
          <p:nvPr/>
        </p:nvPicPr>
        <p:blipFill>
          <a:blip r:embed="rId10" cstate="print"/>
          <a:srcRect/>
          <a:stretch>
            <a:fillRect/>
          </a:stretch>
        </p:blipFill>
        <p:spPr bwMode="auto">
          <a:xfrm>
            <a:off x="2590573" y="5015593"/>
            <a:ext cx="1228725" cy="476250"/>
          </a:xfrm>
          <a:prstGeom prst="rect">
            <a:avLst/>
          </a:prstGeom>
          <a:noFill/>
          <a:ln w="9525">
            <a:noFill/>
            <a:miter lim="800000"/>
            <a:headEnd/>
            <a:tailEnd/>
          </a:ln>
        </p:spPr>
      </p:pic>
      <p:pic>
        <p:nvPicPr>
          <p:cNvPr id="36875" name="Picture 11" descr="wblogo"/>
          <p:cNvPicPr>
            <a:picLocks noChangeAspect="1" noChangeArrowheads="1"/>
          </p:cNvPicPr>
          <p:nvPr/>
        </p:nvPicPr>
        <p:blipFill>
          <a:blip r:embed="rId11" cstate="print"/>
          <a:srcRect/>
          <a:stretch>
            <a:fillRect/>
          </a:stretch>
        </p:blipFill>
        <p:spPr bwMode="auto">
          <a:xfrm>
            <a:off x="3854450" y="5715000"/>
            <a:ext cx="1857375" cy="981075"/>
          </a:xfrm>
          <a:prstGeom prst="rect">
            <a:avLst/>
          </a:prstGeom>
          <a:noFill/>
          <a:ln w="9525">
            <a:noFill/>
            <a:miter lim="800000"/>
            <a:headEnd/>
            <a:tailEnd/>
          </a:ln>
        </p:spPr>
      </p:pic>
      <p:pic>
        <p:nvPicPr>
          <p:cNvPr id="36876" name="Picture 12" descr="canterbury%20draught"/>
          <p:cNvPicPr>
            <a:picLocks noChangeAspect="1" noChangeArrowheads="1"/>
          </p:cNvPicPr>
          <p:nvPr/>
        </p:nvPicPr>
        <p:blipFill>
          <a:blip r:embed="rId12" cstate="print"/>
          <a:srcRect/>
          <a:stretch>
            <a:fillRect/>
          </a:stretch>
        </p:blipFill>
        <p:spPr bwMode="auto">
          <a:xfrm>
            <a:off x="7667625" y="5267325"/>
            <a:ext cx="1438275" cy="1590675"/>
          </a:xfrm>
          <a:prstGeom prst="rect">
            <a:avLst/>
          </a:prstGeom>
          <a:noFill/>
          <a:ln w="9525">
            <a:noFill/>
            <a:miter lim="800000"/>
            <a:headEnd/>
            <a:tailEnd/>
          </a:ln>
        </p:spPr>
      </p:pic>
      <p:pic>
        <p:nvPicPr>
          <p:cNvPr id="36877" name="Picture 13" descr="guinness"/>
          <p:cNvPicPr>
            <a:picLocks noChangeAspect="1" noChangeArrowheads="1"/>
          </p:cNvPicPr>
          <p:nvPr/>
        </p:nvPicPr>
        <p:blipFill>
          <a:blip r:embed="rId13" cstate="print"/>
          <a:srcRect/>
          <a:stretch>
            <a:fillRect/>
          </a:stretch>
        </p:blipFill>
        <p:spPr bwMode="auto">
          <a:xfrm>
            <a:off x="328464" y="4254500"/>
            <a:ext cx="1362075" cy="1447800"/>
          </a:xfrm>
          <a:prstGeom prst="rect">
            <a:avLst/>
          </a:prstGeom>
          <a:noFill/>
          <a:ln w="9525">
            <a:noFill/>
            <a:miter lim="800000"/>
            <a:headEnd/>
            <a:tailEnd/>
          </a:ln>
        </p:spPr>
      </p:pic>
      <p:pic>
        <p:nvPicPr>
          <p:cNvPr id="36879" name="Picture 15" descr="speight%27s"/>
          <p:cNvPicPr>
            <a:picLocks noChangeAspect="1" noChangeArrowheads="1"/>
          </p:cNvPicPr>
          <p:nvPr/>
        </p:nvPicPr>
        <p:blipFill>
          <a:blip r:embed="rId14" cstate="print"/>
          <a:srcRect/>
          <a:stretch>
            <a:fillRect/>
          </a:stretch>
        </p:blipFill>
        <p:spPr bwMode="auto">
          <a:xfrm>
            <a:off x="6076723" y="5419724"/>
            <a:ext cx="1447800" cy="1362075"/>
          </a:xfrm>
          <a:prstGeom prst="rect">
            <a:avLst/>
          </a:prstGeom>
          <a:noFill/>
          <a:ln w="9525">
            <a:noFill/>
            <a:miter lim="800000"/>
            <a:headEnd/>
            <a:tailEnd/>
          </a:ln>
        </p:spPr>
      </p:pic>
      <p:pic>
        <p:nvPicPr>
          <p:cNvPr id="36881" name="Picture 17" descr="pepsi_logo"/>
          <p:cNvPicPr>
            <a:picLocks noChangeAspect="1" noChangeArrowheads="1"/>
          </p:cNvPicPr>
          <p:nvPr/>
        </p:nvPicPr>
        <p:blipFill>
          <a:blip r:embed="rId15" cstate="print"/>
          <a:srcRect/>
          <a:stretch>
            <a:fillRect/>
          </a:stretch>
        </p:blipFill>
        <p:spPr bwMode="auto">
          <a:xfrm>
            <a:off x="5875337" y="3720193"/>
            <a:ext cx="1752600" cy="1295400"/>
          </a:xfrm>
          <a:prstGeom prst="rect">
            <a:avLst/>
          </a:prstGeom>
          <a:noFill/>
          <a:ln w="9525">
            <a:noFill/>
            <a:miter lim="800000"/>
            <a:headEnd/>
            <a:tailEnd/>
          </a:ln>
        </p:spPr>
      </p:pic>
      <p:sp>
        <p:nvSpPr>
          <p:cNvPr id="2" name="Title 1"/>
          <p:cNvSpPr>
            <a:spLocks noGrp="1"/>
          </p:cNvSpPr>
          <p:nvPr>
            <p:ph type="title"/>
          </p:nvPr>
        </p:nvSpPr>
        <p:spPr/>
        <p:txBody>
          <a:bodyPr/>
          <a:lstStyle/>
          <a:p>
            <a:endParaRPr lang="en-NZ"/>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defRPr/>
            </a:pPr>
            <a:r>
              <a:rPr lang="en-AU" dirty="0" smtClean="0"/>
              <a:t>Branding</a:t>
            </a:r>
          </a:p>
        </p:txBody>
      </p:sp>
      <p:sp>
        <p:nvSpPr>
          <p:cNvPr id="37891" name="Content Placeholder 2"/>
          <p:cNvSpPr>
            <a:spLocks noGrp="1"/>
          </p:cNvSpPr>
          <p:nvPr>
            <p:ph idx="1"/>
          </p:nvPr>
        </p:nvSpPr>
        <p:spPr/>
        <p:txBody>
          <a:bodyPr/>
          <a:lstStyle/>
          <a:p>
            <a:pPr algn="l"/>
            <a:r>
              <a:rPr lang="en-AU" b="1" smtClean="0"/>
              <a:t>Brand</a:t>
            </a:r>
          </a:p>
          <a:p>
            <a:pPr marL="342900" lvl="1" indent="-342900" algn="l">
              <a:spcBef>
                <a:spcPct val="0"/>
              </a:spcBef>
              <a:buFontTx/>
              <a:buChar char="•"/>
            </a:pPr>
            <a:r>
              <a:rPr lang="en-AU" smtClean="0"/>
              <a:t>A collection of symbols such as a name, logo, slogan and design intended to create an image in the customer’s mind that differentiates a product from competitors’ products.</a:t>
            </a:r>
          </a:p>
          <a:p>
            <a:pPr algn="l"/>
            <a:r>
              <a:rPr lang="en-AU" b="1" smtClean="0">
                <a:hlinkClick r:id="rId3"/>
              </a:rPr>
              <a:t>Brand image</a:t>
            </a:r>
            <a:endParaRPr lang="en-AU" b="1" smtClean="0"/>
          </a:p>
          <a:p>
            <a:pPr marL="342900" lvl="1" indent="-342900" algn="l">
              <a:spcBef>
                <a:spcPct val="0"/>
              </a:spcBef>
              <a:buFontTx/>
              <a:buChar char="•"/>
            </a:pPr>
            <a:r>
              <a:rPr lang="en-AU" smtClean="0"/>
              <a:t>The set of beliefs that a consumer has regarding a particular brand.</a:t>
            </a:r>
          </a:p>
        </p:txBody>
      </p:sp>
      <p:pic>
        <p:nvPicPr>
          <p:cNvPr id="15362" name="Picture 2" descr="http://www.staffordshirehoard.org.uk/wp-content/uploads/2012/07/Fig_1.jpg"/>
          <p:cNvPicPr>
            <a:picLocks noChangeAspect="1" noChangeArrowheads="1"/>
          </p:cNvPicPr>
          <p:nvPr/>
        </p:nvPicPr>
        <p:blipFill>
          <a:blip r:embed="rId4" cstate="print"/>
          <a:srcRect/>
          <a:stretch>
            <a:fillRect/>
          </a:stretch>
        </p:blipFill>
        <p:spPr bwMode="auto">
          <a:xfrm>
            <a:off x="2364904" y="5456236"/>
            <a:ext cx="2448272" cy="1415828"/>
          </a:xfrm>
          <a:prstGeom prst="rect">
            <a:avLst/>
          </a:prstGeom>
          <a:noFill/>
        </p:spPr>
      </p:pic>
      <p:pic>
        <p:nvPicPr>
          <p:cNvPr id="15364" name="Picture 4" descr="http://media-cache-is0.pinimg.com/192x/20/ea/4f/20ea4fc4b782fad53a4452f5f623adf6.jpg"/>
          <p:cNvPicPr>
            <a:picLocks noChangeAspect="1" noChangeArrowheads="1"/>
          </p:cNvPicPr>
          <p:nvPr/>
        </p:nvPicPr>
        <p:blipFill>
          <a:blip r:embed="rId5" cstate="print"/>
          <a:srcRect/>
          <a:stretch>
            <a:fillRect/>
          </a:stretch>
        </p:blipFill>
        <p:spPr bwMode="auto">
          <a:xfrm>
            <a:off x="5957900" y="5438313"/>
            <a:ext cx="792088" cy="1357276"/>
          </a:xfrm>
          <a:prstGeom prst="rect">
            <a:avLst/>
          </a:prstGeom>
          <a:noFill/>
        </p:spPr>
      </p:pic>
      <p:pic>
        <p:nvPicPr>
          <p:cNvPr id="15366" name="Picture 6" descr="http://images.pcworld.com/news/graphics/185208-mcdonalds_original.jpg"/>
          <p:cNvPicPr>
            <a:picLocks noChangeAspect="1" noChangeArrowheads="1"/>
          </p:cNvPicPr>
          <p:nvPr/>
        </p:nvPicPr>
        <p:blipFill>
          <a:blip r:embed="rId6" cstate="print"/>
          <a:srcRect/>
          <a:stretch>
            <a:fillRect/>
          </a:stretch>
        </p:blipFill>
        <p:spPr bwMode="auto">
          <a:xfrm>
            <a:off x="0" y="5438313"/>
            <a:ext cx="1907704" cy="1419687"/>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ppt_x"/>
                                          </p:val>
                                        </p:tav>
                                        <p:tav tm="100000">
                                          <p:val>
                                            <p:strVal val="#ppt_x"/>
                                          </p:val>
                                        </p:tav>
                                      </p:tavLst>
                                    </p:anim>
                                    <p:anim calcmode="lin" valueType="num">
                                      <p:cBhvr additive="base">
                                        <p:cTn id="8"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118786" name="Picture 2" descr="http://www.compuquip.com/it-services-blog/wp-content/uploads/2010/06/mac-vs-pc-photo-300x273.jpg"/>
          <p:cNvPicPr>
            <a:picLocks noChangeAspect="1" noChangeArrowheads="1"/>
          </p:cNvPicPr>
          <p:nvPr/>
        </p:nvPicPr>
        <p:blipFill>
          <a:blip r:embed="rId3" cstate="print"/>
          <a:srcRect/>
          <a:stretch>
            <a:fillRect/>
          </a:stretch>
        </p:blipFill>
        <p:spPr bwMode="auto">
          <a:xfrm>
            <a:off x="398477" y="2128837"/>
            <a:ext cx="2857500" cy="2600325"/>
          </a:xfrm>
          <a:prstGeom prst="rect">
            <a:avLst/>
          </a:prstGeom>
          <a:noFill/>
        </p:spPr>
      </p:pic>
      <p:pic>
        <p:nvPicPr>
          <p:cNvPr id="118788" name="Picture 4" descr="http://media.onsugar.com/files/2010/05/20/5/192/1922507/2d88d255e53efe57_macvspc.jpg"/>
          <p:cNvPicPr>
            <a:picLocks noChangeAspect="1" noChangeArrowheads="1"/>
          </p:cNvPicPr>
          <p:nvPr/>
        </p:nvPicPr>
        <p:blipFill>
          <a:blip r:embed="rId4" cstate="print"/>
          <a:srcRect/>
          <a:stretch>
            <a:fillRect/>
          </a:stretch>
        </p:blipFill>
        <p:spPr bwMode="auto">
          <a:xfrm>
            <a:off x="3871714" y="2852936"/>
            <a:ext cx="5238750" cy="29051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pPr>
              <a:defRPr/>
            </a:pPr>
            <a:r>
              <a:rPr lang="en-NZ" dirty="0" smtClean="0"/>
              <a:t>Why Brand?</a:t>
            </a:r>
            <a:endParaRPr lang="en-NZ" dirty="0"/>
          </a:p>
        </p:txBody>
      </p:sp>
      <p:sp>
        <p:nvSpPr>
          <p:cNvPr id="41987" name="Content Placeholder 2"/>
          <p:cNvSpPr>
            <a:spLocks noGrp="1"/>
          </p:cNvSpPr>
          <p:nvPr>
            <p:ph idx="1"/>
          </p:nvPr>
        </p:nvSpPr>
        <p:spPr>
          <a:xfrm>
            <a:off x="685800" y="1600200"/>
            <a:ext cx="7772400" cy="4114800"/>
          </a:xfrm>
        </p:spPr>
        <p:txBody>
          <a:bodyPr/>
          <a:lstStyle/>
          <a:p>
            <a:r>
              <a:rPr lang="en-NZ" smtClean="0"/>
              <a:t>Identify (know the producer)</a:t>
            </a:r>
          </a:p>
          <a:p>
            <a:r>
              <a:rPr lang="en-NZ" smtClean="0"/>
              <a:t>Make consumers’ shopping easier</a:t>
            </a:r>
          </a:p>
          <a:p>
            <a:pPr lvl="1"/>
            <a:r>
              <a:rPr lang="en-NZ" smtClean="0"/>
              <a:t>Reduce risk</a:t>
            </a:r>
          </a:p>
          <a:p>
            <a:pPr lvl="1"/>
            <a:r>
              <a:rPr lang="en-NZ" smtClean="0"/>
              <a:t>Assure quality and reliability</a:t>
            </a:r>
          </a:p>
          <a:p>
            <a:pPr lvl="1"/>
            <a:r>
              <a:rPr lang="en-NZ" smtClean="0"/>
              <a:t>Brand image</a:t>
            </a:r>
          </a:p>
          <a:p>
            <a:r>
              <a:rPr lang="en-NZ" smtClean="0"/>
              <a:t>As a Competitive Barrier</a:t>
            </a:r>
          </a:p>
          <a:p>
            <a:pPr lvl="1"/>
            <a:r>
              <a:rPr lang="en-NZ" smtClean="0"/>
              <a:t>Reduce price comparisons</a:t>
            </a:r>
          </a:p>
          <a:p>
            <a:pPr lvl="1"/>
            <a:r>
              <a:rPr lang="en-NZ" smtClean="0"/>
              <a:t>Coordinate channel behaviour</a:t>
            </a:r>
          </a:p>
          <a:p>
            <a:pPr lvl="1"/>
            <a:r>
              <a:rPr lang="en-NZ" smtClean="0"/>
              <a:t>Product extensions</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Characteristics of a good brand name</a:t>
            </a:r>
            <a:endParaRPr lang="en-NZ" dirty="0"/>
          </a:p>
        </p:txBody>
      </p:sp>
      <p:sp>
        <p:nvSpPr>
          <p:cNvPr id="3" name="Content Placeholder 2"/>
          <p:cNvSpPr>
            <a:spLocks noGrp="1"/>
          </p:cNvSpPr>
          <p:nvPr>
            <p:ph idx="1"/>
          </p:nvPr>
        </p:nvSpPr>
        <p:spPr/>
        <p:txBody>
          <a:bodyPr/>
          <a:lstStyle/>
          <a:p>
            <a:r>
              <a:rPr lang="en-NZ" dirty="0" smtClean="0"/>
              <a:t>Distinctive (</a:t>
            </a:r>
            <a:r>
              <a:rPr lang="en-NZ" dirty="0" err="1" smtClean="0"/>
              <a:t>Prolog</a:t>
            </a:r>
            <a:r>
              <a:rPr lang="en-NZ" dirty="0" smtClean="0"/>
              <a:t> vs. Red Stag)</a:t>
            </a:r>
          </a:p>
          <a:p>
            <a:r>
              <a:rPr lang="en-NZ" dirty="0" smtClean="0"/>
              <a:t>Suggestive (</a:t>
            </a:r>
            <a:r>
              <a:rPr lang="en-NZ" dirty="0" err="1" smtClean="0"/>
              <a:t>Huggies</a:t>
            </a:r>
            <a:r>
              <a:rPr lang="en-NZ" dirty="0" smtClean="0"/>
              <a:t>, Sunkist, Head &amp; Shoulders)</a:t>
            </a:r>
          </a:p>
          <a:p>
            <a:r>
              <a:rPr lang="en-NZ" dirty="0" smtClean="0"/>
              <a:t>Easy to remember (Apple, Tide, Surf)</a:t>
            </a:r>
          </a:p>
          <a:p>
            <a:r>
              <a:rPr lang="en-NZ" dirty="0" smtClean="0"/>
              <a:t>Adaptable to new products</a:t>
            </a:r>
          </a:p>
          <a:p>
            <a:r>
              <a:rPr lang="en-NZ" dirty="0" smtClean="0"/>
              <a:t>Able to be protected</a:t>
            </a:r>
            <a:endParaRPr lang="en-NZ" dirty="0"/>
          </a:p>
        </p:txBody>
      </p:sp>
      <p:pic>
        <p:nvPicPr>
          <p:cNvPr id="11266" name="Picture 2" descr="http://rats.org.nz/wp-content/uploads/RedStagLogo2.jpg"/>
          <p:cNvPicPr>
            <a:picLocks noChangeAspect="1" noChangeArrowheads="1"/>
          </p:cNvPicPr>
          <p:nvPr/>
        </p:nvPicPr>
        <p:blipFill>
          <a:blip r:embed="rId3" cstate="print"/>
          <a:srcRect/>
          <a:stretch>
            <a:fillRect/>
          </a:stretch>
        </p:blipFill>
        <p:spPr bwMode="auto">
          <a:xfrm>
            <a:off x="4860032" y="4581128"/>
            <a:ext cx="3652936" cy="165618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fontAlgn="auto" hangingPunct="1">
              <a:spcAft>
                <a:spcPts val="0"/>
              </a:spcAft>
              <a:defRPr/>
            </a:pPr>
            <a:r>
              <a:rPr lang="en-US" dirty="0" smtClean="0"/>
              <a:t>Packaging - Quaker </a:t>
            </a:r>
            <a:r>
              <a:rPr lang="en-US" dirty="0"/>
              <a:t>Oats</a:t>
            </a:r>
          </a:p>
        </p:txBody>
      </p:sp>
      <p:sp>
        <p:nvSpPr>
          <p:cNvPr id="53251" name="Rectangle 3"/>
          <p:cNvSpPr>
            <a:spLocks noGrp="1" noChangeArrowheads="1"/>
          </p:cNvSpPr>
          <p:nvPr>
            <p:ph idx="1"/>
          </p:nvPr>
        </p:nvSpPr>
        <p:spPr>
          <a:xfrm>
            <a:off x="457200" y="1481138"/>
            <a:ext cx="8229600" cy="2405062"/>
          </a:xfrm>
        </p:spPr>
        <p:txBody>
          <a:bodyPr/>
          <a:lstStyle/>
          <a:p>
            <a:pPr eaLnBrk="1" hangingPunct="1">
              <a:buFont typeface="Wingdings" pitchFamily="2" charset="2"/>
              <a:buNone/>
            </a:pPr>
            <a:r>
              <a:rPr lang="en-US" smtClean="0"/>
              <a:t>“a delicacy for the epicure, a nutritious dainty for the invalid, a delight to the children.” </a:t>
            </a:r>
          </a:p>
        </p:txBody>
      </p:sp>
      <p:pic>
        <p:nvPicPr>
          <p:cNvPr id="53252" name="Picture 4" descr="quakermana"/>
          <p:cNvPicPr>
            <a:picLocks noChangeAspect="1" noChangeArrowheads="1"/>
          </p:cNvPicPr>
          <p:nvPr/>
        </p:nvPicPr>
        <p:blipFill>
          <a:blip r:embed="rId3" cstate="print"/>
          <a:srcRect/>
          <a:stretch>
            <a:fillRect/>
          </a:stretch>
        </p:blipFill>
        <p:spPr bwMode="auto">
          <a:xfrm>
            <a:off x="1979712" y="2936875"/>
            <a:ext cx="2308225" cy="3921125"/>
          </a:xfrm>
          <a:prstGeom prst="rect">
            <a:avLst/>
          </a:prstGeom>
          <a:noFill/>
          <a:ln w="9525">
            <a:noFill/>
            <a:miter lim="800000"/>
            <a:headEnd/>
            <a:tailEnd/>
          </a:ln>
        </p:spPr>
      </p:pic>
      <p:pic>
        <p:nvPicPr>
          <p:cNvPr id="102402" name="Picture 2" descr="http://img.21food.com/20110609/product/1306415172948.jpg"/>
          <p:cNvPicPr>
            <a:picLocks noChangeAspect="1" noChangeArrowheads="1"/>
          </p:cNvPicPr>
          <p:nvPr/>
        </p:nvPicPr>
        <p:blipFill>
          <a:blip r:embed="rId4" cstate="print"/>
          <a:srcRect/>
          <a:stretch>
            <a:fillRect/>
          </a:stretch>
        </p:blipFill>
        <p:spPr bwMode="auto">
          <a:xfrm>
            <a:off x="5508104" y="2636912"/>
            <a:ext cx="3003798" cy="400506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ppt_x"/>
                                          </p:val>
                                        </p:tav>
                                        <p:tav tm="100000">
                                          <p:val>
                                            <p:strVal val="#ppt_x"/>
                                          </p:val>
                                        </p:tav>
                                      </p:tavLst>
                                    </p:anim>
                                    <p:anim calcmode="lin" valueType="num">
                                      <p:cBhvr additive="base">
                                        <p:cTn id="8" dur="500" fill="hold"/>
                                        <p:tgtEl>
                                          <p:spTgt spid="1024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prstGeom prst="rect">
            <a:avLst/>
          </a:prstGeom>
        </p:spPr>
        <p:txBody>
          <a:bodyPr/>
          <a:lstStyle/>
          <a:p>
            <a:pPr>
              <a:defRPr/>
            </a:pPr>
            <a:r>
              <a:rPr lang="en-US" sz="5400" dirty="0" smtClean="0"/>
              <a:t>Packaging</a:t>
            </a:r>
          </a:p>
        </p:txBody>
      </p:sp>
      <p:sp>
        <p:nvSpPr>
          <p:cNvPr id="4" name="Content Placeholder 3"/>
          <p:cNvSpPr>
            <a:spLocks noGrp="1"/>
          </p:cNvSpPr>
          <p:nvPr>
            <p:ph idx="1"/>
          </p:nvPr>
        </p:nvSpPr>
        <p:spPr/>
        <p:txBody>
          <a:bodyPr/>
          <a:lstStyle/>
          <a:p>
            <a:endParaRPr lang="en-NZ"/>
          </a:p>
        </p:txBody>
      </p:sp>
      <p:grpSp>
        <p:nvGrpSpPr>
          <p:cNvPr id="2" name="Group 11"/>
          <p:cNvGrpSpPr>
            <a:grpSpLocks/>
          </p:cNvGrpSpPr>
          <p:nvPr/>
        </p:nvGrpSpPr>
        <p:grpSpPr bwMode="auto">
          <a:xfrm>
            <a:off x="821531" y="1927319"/>
            <a:ext cx="7500937" cy="3871723"/>
            <a:chOff x="1000129" y="1396600"/>
            <a:chExt cx="7500961" cy="3871403"/>
          </a:xfrm>
        </p:grpSpPr>
        <p:sp>
          <p:nvSpPr>
            <p:cNvPr id="3" name="TextBox 2"/>
            <p:cNvSpPr txBox="1"/>
            <p:nvPr/>
          </p:nvSpPr>
          <p:spPr bwMode="auto">
            <a:xfrm>
              <a:off x="1000129" y="1396600"/>
              <a:ext cx="3427423" cy="1532207"/>
            </a:xfrm>
            <a:prstGeom prst="roundRect">
              <a:avLst/>
            </a:prstGeom>
            <a:solidFill>
              <a:schemeClr val="bg2">
                <a:lumMod val="50000"/>
                <a:lumOff val="50000"/>
              </a:schemeClr>
            </a:solidFill>
            <a:ln>
              <a:solidFill>
                <a:srgbClr val="000000"/>
              </a:solidFill>
            </a:ln>
          </p:spPr>
          <p:txBody>
            <a:bodyPr>
              <a:spAutoFit/>
            </a:bodyPr>
            <a:lstStyle/>
            <a:p>
              <a:pPr algn="ctr">
                <a:spcBef>
                  <a:spcPct val="20000"/>
                </a:spcBef>
                <a:defRPr/>
              </a:pPr>
              <a:r>
                <a:rPr lang="en-AU" sz="2800" dirty="0"/>
                <a:t>Designed to attract the consumer’s attention</a:t>
              </a:r>
            </a:p>
          </p:txBody>
        </p:sp>
        <p:sp>
          <p:nvSpPr>
            <p:cNvPr id="52229" name="TextBox 3"/>
            <p:cNvSpPr>
              <a:spLocks noChangeArrowheads="1"/>
            </p:cNvSpPr>
            <p:nvPr/>
          </p:nvSpPr>
          <p:spPr bwMode="auto">
            <a:xfrm>
              <a:off x="1001688" y="3001458"/>
              <a:ext cx="3427436" cy="919325"/>
            </a:xfrm>
            <a:prstGeom prst="roundRect">
              <a:avLst>
                <a:gd name="adj" fmla="val 16667"/>
              </a:avLst>
            </a:prstGeom>
            <a:solidFill>
              <a:srgbClr val="CC66FF"/>
            </a:solidFill>
            <a:ln w="9525">
              <a:solidFill>
                <a:srgbClr val="000000"/>
              </a:solidFill>
              <a:round/>
              <a:headEnd/>
              <a:tailEnd/>
            </a:ln>
          </p:spPr>
          <p:txBody>
            <a:bodyPr>
              <a:spAutoFit/>
            </a:bodyPr>
            <a:lstStyle/>
            <a:p>
              <a:pPr algn="ctr">
                <a:spcBef>
                  <a:spcPct val="20000"/>
                </a:spcBef>
              </a:pPr>
              <a:r>
                <a:rPr lang="en-US" sz="2400" dirty="0"/>
                <a:t>Provides easy brand recognition</a:t>
              </a:r>
            </a:p>
          </p:txBody>
        </p:sp>
        <p:sp>
          <p:nvSpPr>
            <p:cNvPr id="52230" name="TextBox 4"/>
            <p:cNvSpPr>
              <a:spLocks noChangeArrowheads="1"/>
            </p:cNvSpPr>
            <p:nvPr/>
          </p:nvSpPr>
          <p:spPr bwMode="auto">
            <a:xfrm>
              <a:off x="4859340" y="4144384"/>
              <a:ext cx="3498874" cy="1123619"/>
            </a:xfrm>
            <a:prstGeom prst="roundRect">
              <a:avLst>
                <a:gd name="adj" fmla="val 16667"/>
              </a:avLst>
            </a:prstGeom>
            <a:solidFill>
              <a:srgbClr val="FFC000"/>
            </a:solidFill>
            <a:ln w="9525">
              <a:solidFill>
                <a:srgbClr val="000000"/>
              </a:solidFill>
              <a:round/>
              <a:headEnd/>
              <a:tailEnd/>
            </a:ln>
          </p:spPr>
          <p:txBody>
            <a:bodyPr>
              <a:spAutoFit/>
            </a:bodyPr>
            <a:lstStyle/>
            <a:p>
              <a:pPr algn="ctr">
                <a:spcBef>
                  <a:spcPct val="20000"/>
                </a:spcBef>
              </a:pPr>
              <a:r>
                <a:rPr lang="en-US" sz="2000" dirty="0"/>
                <a:t>May help augment the product with information, recipes, warranties</a:t>
              </a:r>
            </a:p>
          </p:txBody>
        </p:sp>
        <p:sp>
          <p:nvSpPr>
            <p:cNvPr id="52231" name="TextBox 6"/>
            <p:cNvSpPr>
              <a:spLocks noChangeArrowheads="1"/>
            </p:cNvSpPr>
            <p:nvPr/>
          </p:nvSpPr>
          <p:spPr bwMode="auto">
            <a:xfrm>
              <a:off x="4929190" y="1399775"/>
              <a:ext cx="3284560" cy="1327913"/>
            </a:xfrm>
            <a:prstGeom prst="roundRect">
              <a:avLst>
                <a:gd name="adj" fmla="val 16667"/>
              </a:avLst>
            </a:prstGeom>
            <a:solidFill>
              <a:srgbClr val="FFFF66"/>
            </a:solidFill>
            <a:ln w="9525">
              <a:solidFill>
                <a:srgbClr val="000000"/>
              </a:solidFill>
              <a:round/>
              <a:headEnd/>
              <a:tailEnd/>
            </a:ln>
          </p:spPr>
          <p:txBody>
            <a:bodyPr>
              <a:spAutoFit/>
            </a:bodyPr>
            <a:lstStyle/>
            <a:p>
              <a:pPr algn="ctr">
                <a:spcBef>
                  <a:spcPct val="20000"/>
                </a:spcBef>
              </a:pPr>
              <a:r>
                <a:rPr lang="en-US" sz="2400" dirty="0"/>
                <a:t>Helps quickly communicate the product benefits</a:t>
              </a:r>
            </a:p>
          </p:txBody>
        </p:sp>
        <p:sp>
          <p:nvSpPr>
            <p:cNvPr id="52232" name="TextBox 9"/>
            <p:cNvSpPr>
              <a:spLocks noChangeArrowheads="1"/>
            </p:cNvSpPr>
            <p:nvPr/>
          </p:nvSpPr>
          <p:spPr bwMode="auto">
            <a:xfrm>
              <a:off x="1331890" y="4144384"/>
              <a:ext cx="2811482" cy="1123619"/>
            </a:xfrm>
            <a:prstGeom prst="roundRect">
              <a:avLst>
                <a:gd name="adj" fmla="val 16667"/>
              </a:avLst>
            </a:prstGeom>
            <a:solidFill>
              <a:srgbClr val="FFFF00"/>
            </a:solidFill>
            <a:ln w="9525">
              <a:solidFill>
                <a:srgbClr val="000000"/>
              </a:solidFill>
              <a:round/>
              <a:headEnd/>
              <a:tailEnd/>
            </a:ln>
          </p:spPr>
          <p:txBody>
            <a:bodyPr>
              <a:spAutoFit/>
            </a:bodyPr>
            <a:lstStyle/>
            <a:p>
              <a:pPr algn="ctr">
                <a:spcBef>
                  <a:spcPct val="20000"/>
                </a:spcBef>
              </a:pPr>
              <a:r>
                <a:rPr lang="en-US" sz="2000" dirty="0"/>
                <a:t>May provide additional benefits, such as a special lid</a:t>
              </a:r>
            </a:p>
          </p:txBody>
        </p:sp>
        <p:sp>
          <p:nvSpPr>
            <p:cNvPr id="52233" name="TextBox 10"/>
            <p:cNvSpPr>
              <a:spLocks noChangeArrowheads="1"/>
            </p:cNvSpPr>
            <p:nvPr/>
          </p:nvSpPr>
          <p:spPr bwMode="auto">
            <a:xfrm>
              <a:off x="4573588" y="3001458"/>
              <a:ext cx="3927502" cy="783128"/>
            </a:xfrm>
            <a:prstGeom prst="roundRect">
              <a:avLst>
                <a:gd name="adj" fmla="val 16667"/>
              </a:avLst>
            </a:prstGeom>
            <a:solidFill>
              <a:srgbClr val="00FF00"/>
            </a:solidFill>
            <a:ln w="9525">
              <a:solidFill>
                <a:srgbClr val="000000"/>
              </a:solidFill>
              <a:round/>
              <a:headEnd/>
              <a:tailEnd/>
            </a:ln>
          </p:spPr>
          <p:txBody>
            <a:bodyPr>
              <a:spAutoFit/>
            </a:bodyPr>
            <a:lstStyle/>
            <a:p>
              <a:pPr algn="ctr">
                <a:spcBef>
                  <a:spcPct val="20000"/>
                </a:spcBef>
              </a:pPr>
              <a:r>
                <a:rPr lang="en-US" sz="2000" dirty="0"/>
                <a:t>Designed to physically protect the product</a:t>
              </a:r>
            </a:p>
          </p:txBody>
        </p:sp>
      </p:gr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GB" dirty="0" smtClean="0"/>
              <a:t/>
            </a:r>
            <a:br>
              <a:rPr lang="en-GB" dirty="0" smtClean="0"/>
            </a:br>
            <a:r>
              <a:rPr lang="en-GB" dirty="0" smtClean="0"/>
              <a:t>What </a:t>
            </a:r>
            <a:r>
              <a:rPr lang="en-GB" dirty="0"/>
              <a:t>is </a:t>
            </a:r>
            <a:r>
              <a:rPr lang="en-GB" dirty="0" smtClean="0"/>
              <a:t>Marketing</a:t>
            </a:r>
            <a:br>
              <a:rPr lang="en-GB" dirty="0" smtClean="0"/>
            </a:br>
            <a:r>
              <a:rPr lang="en-GB" dirty="0" smtClean="0"/>
              <a:t>&amp; Branding</a:t>
            </a:r>
            <a:endParaRPr lang="en-GB"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NZ" sz="4000" b="1" dirty="0" smtClean="0"/>
              <a:t>Bottled Water Exercise</a:t>
            </a:r>
            <a:endParaRPr lang="en-NZ" sz="4000" b="1" dirty="0"/>
          </a:p>
        </p:txBody>
      </p:sp>
      <p:pic>
        <p:nvPicPr>
          <p:cNvPr id="100354" name="Picture 2" descr="http://www.asiabwa.org/sponsor/Bottle%20alps%202.jpg"/>
          <p:cNvPicPr>
            <a:picLocks noChangeAspect="1" noChangeArrowheads="1"/>
          </p:cNvPicPr>
          <p:nvPr/>
        </p:nvPicPr>
        <p:blipFill>
          <a:blip r:embed="rId3" cstate="print"/>
          <a:srcRect/>
          <a:stretch>
            <a:fillRect/>
          </a:stretch>
        </p:blipFill>
        <p:spPr bwMode="auto">
          <a:xfrm>
            <a:off x="395536" y="1951550"/>
            <a:ext cx="3836505" cy="2954900"/>
          </a:xfrm>
          <a:prstGeom prst="rect">
            <a:avLst/>
          </a:prstGeom>
          <a:noFill/>
        </p:spPr>
      </p:pic>
      <p:pic>
        <p:nvPicPr>
          <p:cNvPr id="100356" name="Picture 4" descr="http://iguchiholding.com/wp-content/uploads/2011/07/wellspring.jpg"/>
          <p:cNvPicPr>
            <a:picLocks noChangeAspect="1" noChangeArrowheads="1"/>
          </p:cNvPicPr>
          <p:nvPr/>
        </p:nvPicPr>
        <p:blipFill>
          <a:blip r:embed="rId4" cstate="print"/>
          <a:srcRect/>
          <a:stretch>
            <a:fillRect/>
          </a:stretch>
        </p:blipFill>
        <p:spPr bwMode="auto">
          <a:xfrm>
            <a:off x="4602021" y="4448231"/>
            <a:ext cx="4532784" cy="226639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ppt_x"/>
                                          </p:val>
                                        </p:tav>
                                        <p:tav tm="100000">
                                          <p:val>
                                            <p:strVal val="#ppt_x"/>
                                          </p:val>
                                        </p:tav>
                                      </p:tavLst>
                                    </p:anim>
                                    <p:anim calcmode="lin" valueType="num">
                                      <p:cBhvr additive="base">
                                        <p:cTn id="8" dur="500" fill="hold"/>
                                        <p:tgtEl>
                                          <p:spTgt spid="1003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6"/>
                                        </p:tgtEl>
                                        <p:attrNameLst>
                                          <p:attrName>style.visibility</p:attrName>
                                        </p:attrNameLst>
                                      </p:cBhvr>
                                      <p:to>
                                        <p:strVal val="visible"/>
                                      </p:to>
                                    </p:set>
                                    <p:anim calcmode="lin" valueType="num">
                                      <p:cBhvr additive="base">
                                        <p:cTn id="13" dur="500" fill="hold"/>
                                        <p:tgtEl>
                                          <p:spTgt spid="100356"/>
                                        </p:tgtEl>
                                        <p:attrNameLst>
                                          <p:attrName>ppt_x</p:attrName>
                                        </p:attrNameLst>
                                      </p:cBhvr>
                                      <p:tavLst>
                                        <p:tav tm="0">
                                          <p:val>
                                            <p:strVal val="#ppt_x"/>
                                          </p:val>
                                        </p:tav>
                                        <p:tav tm="100000">
                                          <p:val>
                                            <p:strVal val="#ppt_x"/>
                                          </p:val>
                                        </p:tav>
                                      </p:tavLst>
                                    </p:anim>
                                    <p:anim calcmode="lin" valueType="num">
                                      <p:cBhvr additive="base">
                                        <p:cTn id="14"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Bottled Water Exercise</a:t>
            </a:r>
            <a:endParaRPr lang="en-NZ" dirty="0"/>
          </a:p>
        </p:txBody>
      </p:sp>
      <p:pic>
        <p:nvPicPr>
          <p:cNvPr id="115714" name="Picture 2" descr="http://3.bp.blogspot.com/-2WHfgRVgSU8/UTPNhCr1zPI/AAAAAAADAWo/w43LKXrAKRI/s200/watson_water_campaign_china.jpg">
            <a:hlinkClick r:id="rId3"/>
          </p:cNvPr>
          <p:cNvPicPr>
            <a:picLocks noChangeAspect="1" noChangeArrowheads="1"/>
          </p:cNvPicPr>
          <p:nvPr/>
        </p:nvPicPr>
        <p:blipFill>
          <a:blip r:embed="rId4" cstate="print"/>
          <a:srcRect/>
          <a:stretch>
            <a:fillRect/>
          </a:stretch>
        </p:blipFill>
        <p:spPr bwMode="auto">
          <a:xfrm>
            <a:off x="611560" y="1849686"/>
            <a:ext cx="4176464" cy="2944409"/>
          </a:xfrm>
          <a:prstGeom prst="rect">
            <a:avLst/>
          </a:prstGeom>
          <a:noFill/>
        </p:spPr>
      </p:pic>
      <p:pic>
        <p:nvPicPr>
          <p:cNvPr id="115716" name="Picture 4" descr="http://3.bp.blogspot.com/_3MaQf59WM8k/SoP8i-dGH3I/AAAAAAAAAHs/Wm1DfpggRVM/s400/neurogasm8.jpg"/>
          <p:cNvPicPr>
            <a:picLocks noChangeAspect="1" noChangeArrowheads="1"/>
          </p:cNvPicPr>
          <p:nvPr/>
        </p:nvPicPr>
        <p:blipFill>
          <a:blip r:embed="rId5" cstate="print"/>
          <a:srcRect/>
          <a:stretch>
            <a:fillRect/>
          </a:stretch>
        </p:blipFill>
        <p:spPr bwMode="auto">
          <a:xfrm>
            <a:off x="2667000" y="4766306"/>
            <a:ext cx="3810000" cy="1857376"/>
          </a:xfrm>
          <a:prstGeom prst="rect">
            <a:avLst/>
          </a:prstGeom>
          <a:noFill/>
        </p:spPr>
      </p:pic>
      <p:pic>
        <p:nvPicPr>
          <p:cNvPr id="4098" name="Picture 2" descr="Evian Bottled Water In China"/>
          <p:cNvPicPr>
            <a:picLocks noChangeAspect="1" noChangeArrowheads="1"/>
          </p:cNvPicPr>
          <p:nvPr/>
        </p:nvPicPr>
        <p:blipFill>
          <a:blip r:embed="rId6" cstate="print"/>
          <a:srcRect/>
          <a:stretch>
            <a:fillRect/>
          </a:stretch>
        </p:blipFill>
        <p:spPr bwMode="auto">
          <a:xfrm>
            <a:off x="5849179" y="2079856"/>
            <a:ext cx="2857500" cy="28575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Bottled Water Exercise</a:t>
            </a:r>
            <a:endParaRPr lang="en-NZ" b="1" dirty="0"/>
          </a:p>
        </p:txBody>
      </p:sp>
      <p:sp>
        <p:nvSpPr>
          <p:cNvPr id="3" name="Content Placeholder 2"/>
          <p:cNvSpPr>
            <a:spLocks noGrp="1"/>
          </p:cNvSpPr>
          <p:nvPr>
            <p:ph idx="1"/>
          </p:nvPr>
        </p:nvSpPr>
        <p:spPr/>
        <p:txBody>
          <a:bodyPr/>
          <a:lstStyle/>
          <a:p>
            <a:r>
              <a:rPr lang="en-NZ" dirty="0" smtClean="0"/>
              <a:t>How would you market New Zealand bottled water in Asia?</a:t>
            </a:r>
          </a:p>
          <a:p>
            <a:pPr lvl="1"/>
            <a:r>
              <a:rPr lang="en-NZ" dirty="0" smtClean="0"/>
              <a:t>Choose a country</a:t>
            </a:r>
          </a:p>
          <a:p>
            <a:pPr lvl="1"/>
            <a:r>
              <a:rPr lang="en-NZ" dirty="0" smtClean="0"/>
              <a:t>Choose a Target Market</a:t>
            </a:r>
          </a:p>
          <a:p>
            <a:pPr lvl="1"/>
            <a:r>
              <a:rPr lang="en-NZ" dirty="0" smtClean="0"/>
              <a:t>Would you vary the product?</a:t>
            </a:r>
          </a:p>
          <a:p>
            <a:pPr lvl="1"/>
            <a:r>
              <a:rPr lang="en-NZ" dirty="0" smtClean="0"/>
              <a:t>Develop a brand image/position</a:t>
            </a:r>
          </a:p>
          <a:p>
            <a:pPr lvl="1"/>
            <a:r>
              <a:rPr lang="en-NZ" dirty="0" smtClean="0"/>
              <a:t>Come up with a brand name/slogan</a:t>
            </a:r>
          </a:p>
          <a:p>
            <a:pPr lvl="1"/>
            <a:r>
              <a:rPr lang="en-NZ" dirty="0" smtClean="0"/>
              <a:t>Design a label</a:t>
            </a:r>
          </a:p>
          <a:p>
            <a:pPr lvl="1"/>
            <a:endParaRPr lang="en-NZ"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pPr algn="l"/>
            <a:r>
              <a:rPr lang="en-AU" b="1"/>
              <a:t>What is Marketing?</a:t>
            </a:r>
          </a:p>
        </p:txBody>
      </p:sp>
      <p:sp>
        <p:nvSpPr>
          <p:cNvPr id="8195" name="Rectangle 3"/>
          <p:cNvSpPr>
            <a:spLocks noGrp="1" noChangeArrowheads="1"/>
          </p:cNvSpPr>
          <p:nvPr>
            <p:ph idx="1"/>
          </p:nvPr>
        </p:nvSpPr>
        <p:spPr>
          <a:xfrm>
            <a:off x="447193" y="2269671"/>
            <a:ext cx="8229600" cy="2980928"/>
          </a:xfrm>
          <a:noFill/>
          <a:ln/>
        </p:spPr>
        <p:txBody>
          <a:bodyPr/>
          <a:lstStyle/>
          <a:p>
            <a:r>
              <a:rPr lang="en-AU" b="1" dirty="0"/>
              <a:t>Advertising</a:t>
            </a:r>
          </a:p>
          <a:p>
            <a:r>
              <a:rPr lang="en-AU" b="1" dirty="0"/>
              <a:t>Sales</a:t>
            </a:r>
          </a:p>
          <a:p>
            <a:r>
              <a:rPr lang="en-AU" b="1" dirty="0"/>
              <a:t>Producing Products </a:t>
            </a:r>
          </a:p>
          <a:p>
            <a:r>
              <a:rPr lang="en-AU" b="1" dirty="0"/>
              <a:t>Consumption (Over)</a:t>
            </a:r>
          </a:p>
          <a:p>
            <a:r>
              <a:rPr lang="en-AU" b="1" dirty="0"/>
              <a:t>Pricing</a:t>
            </a:r>
          </a:p>
          <a:p>
            <a:r>
              <a:rPr lang="en-AU" b="1" dirty="0"/>
              <a:t>Etc.</a:t>
            </a:r>
          </a:p>
        </p:txBody>
      </p:sp>
      <p:pic>
        <p:nvPicPr>
          <p:cNvPr id="8196" name="Picture 4" descr="C:\Teaching\MKTG-powerpt\adman1.gif"/>
          <p:cNvPicPr>
            <a:picLocks noChangeAspect="1" noChangeArrowheads="1"/>
          </p:cNvPicPr>
          <p:nvPr/>
        </p:nvPicPr>
        <p:blipFill>
          <a:blip r:embed="rId3" cstate="print"/>
          <a:srcRect/>
          <a:stretch>
            <a:fillRect/>
          </a:stretch>
        </p:blipFill>
        <p:spPr bwMode="auto">
          <a:xfrm>
            <a:off x="4572000" y="4343400"/>
            <a:ext cx="4267200" cy="1752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536" y="1052736"/>
            <a:ext cx="7772400" cy="1143000"/>
          </a:xfrm>
          <a:noFill/>
          <a:ln/>
        </p:spPr>
        <p:txBody>
          <a:bodyPr/>
          <a:lstStyle/>
          <a:p>
            <a:pPr algn="l"/>
            <a:r>
              <a:rPr lang="en-AU" sz="3400" b="1" dirty="0"/>
              <a:t>Marketing Defined</a:t>
            </a:r>
          </a:p>
        </p:txBody>
      </p:sp>
      <p:sp>
        <p:nvSpPr>
          <p:cNvPr id="10243" name="Rectangle 3"/>
          <p:cNvSpPr>
            <a:spLocks noGrp="1" noChangeArrowheads="1"/>
          </p:cNvSpPr>
          <p:nvPr>
            <p:ph idx="1"/>
          </p:nvPr>
        </p:nvSpPr>
        <p:spPr>
          <a:xfrm>
            <a:off x="395536" y="1988840"/>
            <a:ext cx="7772400" cy="4114800"/>
          </a:xfrm>
          <a:noFill/>
          <a:ln/>
        </p:spPr>
        <p:txBody>
          <a:bodyPr/>
          <a:lstStyle/>
          <a:p>
            <a:r>
              <a:rPr lang="en-AU" sz="2000" i="1" dirty="0"/>
              <a:t>Marketing is the exchange which takes place between consumer groups and supplying groups.                                     						Alderson, 1957</a:t>
            </a:r>
            <a:r>
              <a:rPr lang="en-AU" sz="2000" i="1" dirty="0" smtClean="0"/>
              <a:t>,</a:t>
            </a:r>
            <a:endParaRPr lang="en-AU" sz="2000" i="1" dirty="0"/>
          </a:p>
          <a:p>
            <a:pPr>
              <a:buFont typeface="Monotype Sorts" pitchFamily="2" charset="2"/>
              <a:buNone/>
            </a:pPr>
            <a:endParaRPr lang="en-AU" sz="2000" dirty="0"/>
          </a:p>
          <a:p>
            <a:r>
              <a:rPr lang="en-AU" sz="2000" i="1" dirty="0" smtClean="0"/>
              <a:t>An activity, set of institutions and processes for creating, communicating, delivering and exchanging offering that have value for customers, clients, partners and society at large.</a:t>
            </a:r>
            <a:r>
              <a:rPr lang="en-AU" sz="2000" i="1" dirty="0"/>
              <a:t>									</a:t>
            </a:r>
            <a:r>
              <a:rPr lang="en-AU" sz="2000" i="1" dirty="0" smtClean="0"/>
              <a:t>Solomon et </a:t>
            </a:r>
            <a:r>
              <a:rPr lang="en-AU" sz="2000" i="1" dirty="0"/>
              <a:t>al, </a:t>
            </a:r>
            <a:r>
              <a:rPr lang="en-AU" sz="2000" i="1" dirty="0" smtClean="0"/>
              <a:t>2012</a:t>
            </a:r>
            <a:endParaRPr lang="en-AU" sz="2000" i="1"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Line 3"/>
          <p:cNvSpPr>
            <a:spLocks noChangeShapeType="1"/>
          </p:cNvSpPr>
          <p:nvPr/>
        </p:nvSpPr>
        <p:spPr bwMode="auto">
          <a:xfrm flipH="1">
            <a:off x="2411413" y="1827213"/>
            <a:ext cx="4835525" cy="0"/>
          </a:xfrm>
          <a:prstGeom prst="line">
            <a:avLst/>
          </a:prstGeom>
          <a:noFill/>
          <a:ln w="25400">
            <a:solidFill>
              <a:srgbClr val="FAFD00"/>
            </a:solidFill>
            <a:round/>
            <a:headEnd/>
            <a:tailEnd/>
          </a:ln>
          <a:effectLst/>
        </p:spPr>
        <p:txBody>
          <a:bodyPr wrap="none" anchor="ctr"/>
          <a:lstStyle/>
          <a:p>
            <a:endParaRPr lang="en-US"/>
          </a:p>
        </p:txBody>
      </p:sp>
      <p:sp>
        <p:nvSpPr>
          <p:cNvPr id="14340" name="Line 4"/>
          <p:cNvSpPr>
            <a:spLocks noChangeShapeType="1"/>
          </p:cNvSpPr>
          <p:nvPr/>
        </p:nvSpPr>
        <p:spPr bwMode="auto">
          <a:xfrm>
            <a:off x="7267575" y="1876425"/>
            <a:ext cx="0" cy="1085850"/>
          </a:xfrm>
          <a:prstGeom prst="line">
            <a:avLst/>
          </a:prstGeom>
          <a:noFill/>
          <a:ln w="25400">
            <a:solidFill>
              <a:srgbClr val="FAFD00"/>
            </a:solidFill>
            <a:round/>
            <a:headEnd/>
            <a:tailEnd/>
          </a:ln>
          <a:effectLst/>
        </p:spPr>
        <p:txBody>
          <a:bodyPr wrap="none" anchor="ctr"/>
          <a:lstStyle/>
          <a:p>
            <a:endParaRPr lang="en-US"/>
          </a:p>
        </p:txBody>
      </p:sp>
      <p:sp>
        <p:nvSpPr>
          <p:cNvPr id="14341" name="Line 5"/>
          <p:cNvSpPr>
            <a:spLocks noChangeShapeType="1"/>
          </p:cNvSpPr>
          <p:nvPr/>
        </p:nvSpPr>
        <p:spPr bwMode="auto">
          <a:xfrm>
            <a:off x="2435225" y="1876425"/>
            <a:ext cx="0" cy="1016000"/>
          </a:xfrm>
          <a:prstGeom prst="line">
            <a:avLst/>
          </a:prstGeom>
          <a:noFill/>
          <a:ln w="25400">
            <a:solidFill>
              <a:srgbClr val="FAFD00"/>
            </a:solidFill>
            <a:round/>
            <a:headEnd/>
            <a:tailEnd type="triangle" w="med" len="med"/>
          </a:ln>
          <a:effectLst/>
        </p:spPr>
        <p:txBody>
          <a:bodyPr wrap="none" anchor="ctr"/>
          <a:lstStyle/>
          <a:p>
            <a:endParaRPr lang="en-US"/>
          </a:p>
        </p:txBody>
      </p:sp>
      <p:sp>
        <p:nvSpPr>
          <p:cNvPr id="14342" name="Rectangle 6"/>
          <p:cNvSpPr>
            <a:spLocks noChangeArrowheads="1"/>
          </p:cNvSpPr>
          <p:nvPr/>
        </p:nvSpPr>
        <p:spPr bwMode="auto">
          <a:xfrm>
            <a:off x="1438275" y="2947988"/>
            <a:ext cx="1760098" cy="520655"/>
          </a:xfrm>
          <a:prstGeom prst="rect">
            <a:avLst/>
          </a:prstGeom>
          <a:noFill/>
          <a:ln w="12700">
            <a:noFill/>
            <a:miter lim="800000"/>
            <a:headEnd/>
            <a:tailEnd/>
          </a:ln>
          <a:effectLst/>
        </p:spPr>
        <p:txBody>
          <a:bodyPr wrap="none" lIns="90488" tIns="44450" rIns="90488" bIns="44450">
            <a:spAutoFit/>
          </a:bodyPr>
          <a:lstStyle/>
          <a:p>
            <a:pPr defTabSz="762000"/>
            <a:r>
              <a:rPr lang="en-AU" sz="2800" b="1" dirty="0"/>
              <a:t>Producer</a:t>
            </a:r>
          </a:p>
        </p:txBody>
      </p:sp>
      <p:sp>
        <p:nvSpPr>
          <p:cNvPr id="14343" name="Rectangle 7"/>
          <p:cNvSpPr>
            <a:spLocks noChangeArrowheads="1"/>
          </p:cNvSpPr>
          <p:nvPr/>
        </p:nvSpPr>
        <p:spPr bwMode="auto">
          <a:xfrm>
            <a:off x="6642100" y="2924175"/>
            <a:ext cx="1960474" cy="520655"/>
          </a:xfrm>
          <a:prstGeom prst="rect">
            <a:avLst/>
          </a:prstGeom>
          <a:noFill/>
          <a:ln w="12700">
            <a:noFill/>
            <a:miter lim="800000"/>
            <a:headEnd/>
            <a:tailEnd/>
          </a:ln>
          <a:effectLst/>
        </p:spPr>
        <p:txBody>
          <a:bodyPr wrap="none" lIns="90488" tIns="44450" rIns="90488" bIns="44450">
            <a:spAutoFit/>
          </a:bodyPr>
          <a:lstStyle/>
          <a:p>
            <a:pPr defTabSz="762000"/>
            <a:r>
              <a:rPr lang="en-AU" sz="2800" b="1" dirty="0"/>
              <a:t>Consumer</a:t>
            </a:r>
          </a:p>
        </p:txBody>
      </p:sp>
      <p:sp>
        <p:nvSpPr>
          <p:cNvPr id="14344" name="Rectangle 8"/>
          <p:cNvSpPr>
            <a:spLocks noChangeArrowheads="1"/>
          </p:cNvSpPr>
          <p:nvPr/>
        </p:nvSpPr>
        <p:spPr bwMode="auto">
          <a:xfrm>
            <a:off x="3828155" y="1616097"/>
            <a:ext cx="1761702" cy="520655"/>
          </a:xfrm>
          <a:prstGeom prst="rect">
            <a:avLst/>
          </a:prstGeom>
          <a:noFill/>
          <a:ln w="12700">
            <a:noFill/>
            <a:miter lim="800000"/>
            <a:headEnd/>
            <a:tailEnd/>
          </a:ln>
          <a:effectLst/>
        </p:spPr>
        <p:txBody>
          <a:bodyPr wrap="none" lIns="90488" tIns="44450" rIns="90488" bIns="44450">
            <a:spAutoFit/>
          </a:bodyPr>
          <a:lstStyle/>
          <a:p>
            <a:pPr defTabSz="762000"/>
            <a:r>
              <a:rPr lang="en-AU" sz="2800" b="1" dirty="0"/>
              <a:t>Currency</a:t>
            </a:r>
          </a:p>
        </p:txBody>
      </p:sp>
      <p:sp>
        <p:nvSpPr>
          <p:cNvPr id="14345" name="Line 9"/>
          <p:cNvSpPr>
            <a:spLocks noChangeShapeType="1"/>
          </p:cNvSpPr>
          <p:nvPr/>
        </p:nvSpPr>
        <p:spPr bwMode="auto">
          <a:xfrm>
            <a:off x="2411413" y="3549650"/>
            <a:ext cx="0" cy="969963"/>
          </a:xfrm>
          <a:prstGeom prst="line">
            <a:avLst/>
          </a:prstGeom>
          <a:noFill/>
          <a:ln w="25400">
            <a:solidFill>
              <a:srgbClr val="FAFD00"/>
            </a:solidFill>
            <a:round/>
            <a:headEnd/>
            <a:tailEnd/>
          </a:ln>
          <a:effectLst/>
        </p:spPr>
        <p:txBody>
          <a:bodyPr wrap="none" anchor="ctr"/>
          <a:lstStyle/>
          <a:p>
            <a:endParaRPr lang="en-US"/>
          </a:p>
        </p:txBody>
      </p:sp>
      <p:sp>
        <p:nvSpPr>
          <p:cNvPr id="14346" name="Line 10"/>
          <p:cNvSpPr>
            <a:spLocks noChangeShapeType="1"/>
          </p:cNvSpPr>
          <p:nvPr/>
        </p:nvSpPr>
        <p:spPr bwMode="auto">
          <a:xfrm>
            <a:off x="2438400" y="4591050"/>
            <a:ext cx="4733925" cy="0"/>
          </a:xfrm>
          <a:prstGeom prst="line">
            <a:avLst/>
          </a:prstGeom>
          <a:noFill/>
          <a:ln w="25400">
            <a:solidFill>
              <a:srgbClr val="FAFD00"/>
            </a:solidFill>
            <a:round/>
            <a:headEnd/>
            <a:tailEnd/>
          </a:ln>
          <a:effectLst/>
        </p:spPr>
        <p:txBody>
          <a:bodyPr wrap="none" anchor="ctr"/>
          <a:lstStyle/>
          <a:p>
            <a:endParaRPr lang="en-US"/>
          </a:p>
        </p:txBody>
      </p:sp>
      <p:sp>
        <p:nvSpPr>
          <p:cNvPr id="14347" name="Line 11"/>
          <p:cNvSpPr>
            <a:spLocks noChangeShapeType="1"/>
          </p:cNvSpPr>
          <p:nvPr/>
        </p:nvSpPr>
        <p:spPr bwMode="auto">
          <a:xfrm flipV="1">
            <a:off x="7173913" y="3635375"/>
            <a:ext cx="0" cy="955675"/>
          </a:xfrm>
          <a:prstGeom prst="line">
            <a:avLst/>
          </a:prstGeom>
          <a:noFill/>
          <a:ln w="25400">
            <a:solidFill>
              <a:srgbClr val="FAFD00"/>
            </a:solidFill>
            <a:round/>
            <a:headEnd/>
            <a:tailEnd type="triangle" w="med" len="med"/>
          </a:ln>
          <a:effectLst/>
        </p:spPr>
        <p:txBody>
          <a:bodyPr wrap="none" anchor="ctr"/>
          <a:lstStyle/>
          <a:p>
            <a:endParaRPr lang="en-US"/>
          </a:p>
        </p:txBody>
      </p:sp>
      <p:sp>
        <p:nvSpPr>
          <p:cNvPr id="14348" name="Rectangle 12"/>
          <p:cNvSpPr>
            <a:spLocks noChangeArrowheads="1"/>
          </p:cNvSpPr>
          <p:nvPr/>
        </p:nvSpPr>
        <p:spPr bwMode="auto">
          <a:xfrm>
            <a:off x="4016375" y="4737100"/>
            <a:ext cx="1740862" cy="520655"/>
          </a:xfrm>
          <a:prstGeom prst="rect">
            <a:avLst/>
          </a:prstGeom>
          <a:noFill/>
          <a:ln w="12700">
            <a:noFill/>
            <a:miter lim="800000"/>
            <a:headEnd/>
            <a:tailEnd/>
          </a:ln>
          <a:effectLst/>
        </p:spPr>
        <p:txBody>
          <a:bodyPr wrap="none" lIns="90488" tIns="44450" rIns="90488" bIns="44450">
            <a:spAutoFit/>
          </a:bodyPr>
          <a:lstStyle/>
          <a:p>
            <a:pPr defTabSz="762000"/>
            <a:r>
              <a:rPr lang="en-AU" sz="2800" b="1" dirty="0"/>
              <a:t>Products</a:t>
            </a:r>
          </a:p>
        </p:txBody>
      </p:sp>
      <p:sp>
        <p:nvSpPr>
          <p:cNvPr id="14349" name="Text Box 13"/>
          <p:cNvSpPr txBox="1">
            <a:spLocks noChangeArrowheads="1"/>
          </p:cNvSpPr>
          <p:nvPr/>
        </p:nvSpPr>
        <p:spPr bwMode="auto">
          <a:xfrm>
            <a:off x="1431925" y="5756275"/>
            <a:ext cx="3951288" cy="457200"/>
          </a:xfrm>
          <a:prstGeom prst="rect">
            <a:avLst/>
          </a:prstGeom>
          <a:noFill/>
          <a:ln w="12700">
            <a:noFill/>
            <a:miter lim="800000"/>
            <a:headEnd/>
            <a:tailEnd/>
          </a:ln>
          <a:effectLst/>
        </p:spPr>
        <p:txBody>
          <a:bodyPr wrap="none">
            <a:spAutoFit/>
          </a:bodyPr>
          <a:lstStyle/>
          <a:p>
            <a:r>
              <a:rPr lang="en-AU" b="1" i="1">
                <a:solidFill>
                  <a:schemeClr val="tx2"/>
                </a:solidFill>
              </a:rPr>
              <a:t>What’s driving the exchange?</a:t>
            </a:r>
          </a:p>
        </p:txBody>
      </p:sp>
      <p:sp>
        <p:nvSpPr>
          <p:cNvPr id="2" name="Title 1"/>
          <p:cNvSpPr>
            <a:spLocks noGrp="1"/>
          </p:cNvSpPr>
          <p:nvPr>
            <p:ph type="title"/>
          </p:nvPr>
        </p:nvSpPr>
        <p:spPr/>
        <p:txBody>
          <a:bodyPr/>
          <a:lstStyle/>
          <a:p>
            <a:r>
              <a:rPr lang="en-NZ" dirty="0" smtClean="0"/>
              <a:t>Marketing is Exchange</a:t>
            </a:r>
            <a:endParaRPr lang="en-NZ"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4349">
                                            <p:txEl>
                                              <p:pRg st="0" end="0"/>
                                            </p:txEl>
                                          </p:spTgt>
                                        </p:tgtEl>
                                        <p:attrNameLst>
                                          <p:attrName>style.visibility</p:attrName>
                                        </p:attrNameLst>
                                      </p:cBhvr>
                                      <p:to>
                                        <p:strVal val="visible"/>
                                      </p:to>
                                    </p:set>
                                    <p:animEffect transition="in" filter="wipe(up)">
                                      <p:cBhvr>
                                        <p:cTn id="7" dur="75"/>
                                        <p:tgtEl>
                                          <p:spTgt spid="1434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Line 3"/>
          <p:cNvSpPr>
            <a:spLocks noChangeShapeType="1"/>
          </p:cNvSpPr>
          <p:nvPr/>
        </p:nvSpPr>
        <p:spPr bwMode="auto">
          <a:xfrm flipH="1">
            <a:off x="2505075" y="2058988"/>
            <a:ext cx="4835525" cy="0"/>
          </a:xfrm>
          <a:prstGeom prst="line">
            <a:avLst/>
          </a:prstGeom>
          <a:noFill/>
          <a:ln w="25400">
            <a:solidFill>
              <a:srgbClr val="FAFD00"/>
            </a:solidFill>
            <a:round/>
            <a:headEnd/>
            <a:tailEnd/>
          </a:ln>
          <a:effectLst/>
        </p:spPr>
        <p:txBody>
          <a:bodyPr wrap="none" anchor="ctr"/>
          <a:lstStyle/>
          <a:p>
            <a:endParaRPr lang="en-US"/>
          </a:p>
        </p:txBody>
      </p:sp>
      <p:sp>
        <p:nvSpPr>
          <p:cNvPr id="20484" name="Line 4"/>
          <p:cNvSpPr>
            <a:spLocks noChangeShapeType="1"/>
          </p:cNvSpPr>
          <p:nvPr/>
        </p:nvSpPr>
        <p:spPr bwMode="auto">
          <a:xfrm>
            <a:off x="7291388" y="2063750"/>
            <a:ext cx="0" cy="1085850"/>
          </a:xfrm>
          <a:prstGeom prst="line">
            <a:avLst/>
          </a:prstGeom>
          <a:noFill/>
          <a:ln w="25400">
            <a:solidFill>
              <a:srgbClr val="FAFD00"/>
            </a:solidFill>
            <a:round/>
            <a:headEnd/>
            <a:tailEnd/>
          </a:ln>
          <a:effectLst/>
        </p:spPr>
        <p:txBody>
          <a:bodyPr wrap="none" anchor="ctr"/>
          <a:lstStyle/>
          <a:p>
            <a:endParaRPr lang="en-US"/>
          </a:p>
        </p:txBody>
      </p:sp>
      <p:sp>
        <p:nvSpPr>
          <p:cNvPr id="20485" name="Rectangle 5"/>
          <p:cNvSpPr>
            <a:spLocks noChangeArrowheads="1"/>
          </p:cNvSpPr>
          <p:nvPr/>
        </p:nvSpPr>
        <p:spPr bwMode="auto">
          <a:xfrm>
            <a:off x="1717675" y="2924175"/>
            <a:ext cx="2638301" cy="1320874"/>
          </a:xfrm>
          <a:prstGeom prst="rect">
            <a:avLst/>
          </a:prstGeom>
          <a:noFill/>
          <a:ln w="12700">
            <a:noFill/>
            <a:miter lim="800000"/>
            <a:headEnd/>
            <a:tailEnd/>
          </a:ln>
          <a:effectLst/>
        </p:spPr>
        <p:txBody>
          <a:bodyPr wrap="square" lIns="90488" tIns="44450" rIns="90488" bIns="44450">
            <a:spAutoFit/>
          </a:bodyPr>
          <a:lstStyle/>
          <a:p>
            <a:pPr defTabSz="762000"/>
            <a:r>
              <a:rPr lang="en-AU" sz="2800" b="1" dirty="0"/>
              <a:t>Producer</a:t>
            </a:r>
          </a:p>
          <a:p>
            <a:pPr defTabSz="762000"/>
            <a:r>
              <a:rPr lang="en-AU" sz="2400" b="1" dirty="0"/>
              <a:t>(</a:t>
            </a:r>
            <a:r>
              <a:rPr lang="en-AU" sz="2400" b="1" dirty="0" smtClean="0"/>
              <a:t>Profits, goals)</a:t>
            </a:r>
            <a:endParaRPr lang="en-AU" sz="2400" b="1" dirty="0"/>
          </a:p>
          <a:p>
            <a:pPr defTabSz="762000" eaLnBrk="1" hangingPunct="1"/>
            <a:endParaRPr lang="en-AU" sz="2800" b="1" dirty="0"/>
          </a:p>
        </p:txBody>
      </p:sp>
      <p:sp>
        <p:nvSpPr>
          <p:cNvPr id="20486" name="Rectangle 6"/>
          <p:cNvSpPr>
            <a:spLocks noChangeArrowheads="1"/>
          </p:cNvSpPr>
          <p:nvPr/>
        </p:nvSpPr>
        <p:spPr bwMode="auto">
          <a:xfrm>
            <a:off x="6572250" y="3086100"/>
            <a:ext cx="1960474" cy="520655"/>
          </a:xfrm>
          <a:prstGeom prst="rect">
            <a:avLst/>
          </a:prstGeom>
          <a:noFill/>
          <a:ln w="12700">
            <a:noFill/>
            <a:miter lim="800000"/>
            <a:headEnd/>
            <a:tailEnd/>
          </a:ln>
          <a:effectLst/>
        </p:spPr>
        <p:txBody>
          <a:bodyPr wrap="none" lIns="90488" tIns="44450" rIns="90488" bIns="44450">
            <a:spAutoFit/>
          </a:bodyPr>
          <a:lstStyle/>
          <a:p>
            <a:pPr defTabSz="762000"/>
            <a:r>
              <a:rPr lang="en-AU" sz="2800" b="1" dirty="0"/>
              <a:t>Consumer</a:t>
            </a:r>
          </a:p>
        </p:txBody>
      </p:sp>
      <p:sp>
        <p:nvSpPr>
          <p:cNvPr id="20487" name="Rectangle 7"/>
          <p:cNvSpPr>
            <a:spLocks noChangeArrowheads="1"/>
          </p:cNvSpPr>
          <p:nvPr/>
        </p:nvSpPr>
        <p:spPr bwMode="auto">
          <a:xfrm>
            <a:off x="3919624" y="1717675"/>
            <a:ext cx="1893490" cy="515938"/>
          </a:xfrm>
          <a:prstGeom prst="rect">
            <a:avLst/>
          </a:prstGeom>
          <a:noFill/>
          <a:ln w="12700">
            <a:noFill/>
            <a:miter lim="800000"/>
            <a:headEnd/>
            <a:tailEnd/>
          </a:ln>
          <a:effectLst/>
        </p:spPr>
        <p:txBody>
          <a:bodyPr wrap="square" lIns="90488" tIns="44450" rIns="90488" bIns="44450">
            <a:spAutoFit/>
          </a:bodyPr>
          <a:lstStyle/>
          <a:p>
            <a:pPr defTabSz="762000"/>
            <a:r>
              <a:rPr lang="en-AU" sz="2800" b="1" dirty="0"/>
              <a:t>Currency</a:t>
            </a:r>
          </a:p>
        </p:txBody>
      </p:sp>
      <p:sp>
        <p:nvSpPr>
          <p:cNvPr id="20488" name="Line 8"/>
          <p:cNvSpPr>
            <a:spLocks noChangeShapeType="1"/>
          </p:cNvSpPr>
          <p:nvPr/>
        </p:nvSpPr>
        <p:spPr bwMode="auto">
          <a:xfrm>
            <a:off x="2435225" y="3829050"/>
            <a:ext cx="0" cy="969963"/>
          </a:xfrm>
          <a:prstGeom prst="line">
            <a:avLst/>
          </a:prstGeom>
          <a:noFill/>
          <a:ln w="25400">
            <a:solidFill>
              <a:srgbClr val="FAFD00"/>
            </a:solidFill>
            <a:round/>
            <a:headEnd/>
            <a:tailEnd/>
          </a:ln>
          <a:effectLst/>
        </p:spPr>
        <p:txBody>
          <a:bodyPr wrap="none" anchor="ctr"/>
          <a:lstStyle/>
          <a:p>
            <a:endParaRPr lang="en-US"/>
          </a:p>
        </p:txBody>
      </p:sp>
      <p:sp>
        <p:nvSpPr>
          <p:cNvPr id="20489" name="Line 9"/>
          <p:cNvSpPr>
            <a:spLocks noChangeShapeType="1"/>
          </p:cNvSpPr>
          <p:nvPr/>
        </p:nvSpPr>
        <p:spPr bwMode="auto">
          <a:xfrm>
            <a:off x="2438400" y="4870450"/>
            <a:ext cx="4733925" cy="0"/>
          </a:xfrm>
          <a:prstGeom prst="line">
            <a:avLst/>
          </a:prstGeom>
          <a:noFill/>
          <a:ln w="25400">
            <a:solidFill>
              <a:srgbClr val="FAFD00"/>
            </a:solidFill>
            <a:round/>
            <a:headEnd/>
            <a:tailEnd/>
          </a:ln>
          <a:effectLst/>
        </p:spPr>
        <p:txBody>
          <a:bodyPr wrap="none" anchor="ctr"/>
          <a:lstStyle/>
          <a:p>
            <a:endParaRPr lang="en-US"/>
          </a:p>
        </p:txBody>
      </p:sp>
      <p:sp>
        <p:nvSpPr>
          <p:cNvPr id="20490" name="Line 10"/>
          <p:cNvSpPr>
            <a:spLocks noChangeShapeType="1"/>
          </p:cNvSpPr>
          <p:nvPr/>
        </p:nvSpPr>
        <p:spPr bwMode="auto">
          <a:xfrm flipV="1">
            <a:off x="7173913" y="3937000"/>
            <a:ext cx="0" cy="955675"/>
          </a:xfrm>
          <a:prstGeom prst="line">
            <a:avLst/>
          </a:prstGeom>
          <a:noFill/>
          <a:ln w="25400">
            <a:solidFill>
              <a:srgbClr val="FAFD00"/>
            </a:solidFill>
            <a:round/>
            <a:headEnd/>
            <a:tailEnd type="triangle" w="med" len="med"/>
          </a:ln>
          <a:effectLst/>
        </p:spPr>
        <p:txBody>
          <a:bodyPr wrap="none" anchor="ctr"/>
          <a:lstStyle/>
          <a:p>
            <a:endParaRPr lang="en-US"/>
          </a:p>
        </p:txBody>
      </p:sp>
      <p:sp>
        <p:nvSpPr>
          <p:cNvPr id="20491" name="Rectangle 11"/>
          <p:cNvSpPr>
            <a:spLocks noChangeArrowheads="1"/>
          </p:cNvSpPr>
          <p:nvPr/>
        </p:nvSpPr>
        <p:spPr bwMode="auto">
          <a:xfrm>
            <a:off x="4016375" y="5014913"/>
            <a:ext cx="1740862" cy="520655"/>
          </a:xfrm>
          <a:prstGeom prst="rect">
            <a:avLst/>
          </a:prstGeom>
          <a:noFill/>
          <a:ln w="12700">
            <a:noFill/>
            <a:miter lim="800000"/>
            <a:headEnd/>
            <a:tailEnd/>
          </a:ln>
          <a:effectLst/>
        </p:spPr>
        <p:txBody>
          <a:bodyPr wrap="none" lIns="90488" tIns="44450" rIns="90488" bIns="44450">
            <a:spAutoFit/>
          </a:bodyPr>
          <a:lstStyle/>
          <a:p>
            <a:pPr defTabSz="762000"/>
            <a:r>
              <a:rPr lang="en-AU" sz="2800" b="1" dirty="0"/>
              <a:t>Products</a:t>
            </a:r>
          </a:p>
        </p:txBody>
      </p:sp>
      <p:sp>
        <p:nvSpPr>
          <p:cNvPr id="20492" name="Line 12"/>
          <p:cNvSpPr>
            <a:spLocks noChangeShapeType="1"/>
          </p:cNvSpPr>
          <p:nvPr/>
        </p:nvSpPr>
        <p:spPr bwMode="auto">
          <a:xfrm>
            <a:off x="2551113" y="2095500"/>
            <a:ext cx="0" cy="785813"/>
          </a:xfrm>
          <a:prstGeom prst="line">
            <a:avLst/>
          </a:prstGeom>
          <a:noFill/>
          <a:ln w="19050">
            <a:solidFill>
              <a:srgbClr val="FAFD00"/>
            </a:solidFill>
            <a:round/>
            <a:headEnd/>
            <a:tailEnd type="triangle" w="med" len="med"/>
          </a:ln>
          <a:effectLst/>
        </p:spPr>
        <p:txBody>
          <a:bodyPr wrap="none" anchor="ctr"/>
          <a:lstStyle/>
          <a:p>
            <a:endParaRPr lang="en-US"/>
          </a:p>
        </p:txBody>
      </p:sp>
      <p:sp>
        <p:nvSpPr>
          <p:cNvPr id="20493" name="Rectangle 13"/>
          <p:cNvSpPr>
            <a:spLocks noChangeArrowheads="1"/>
          </p:cNvSpPr>
          <p:nvPr/>
        </p:nvSpPr>
        <p:spPr bwMode="auto">
          <a:xfrm>
            <a:off x="2772333" y="2317370"/>
            <a:ext cx="4201023" cy="366767"/>
          </a:xfrm>
          <a:prstGeom prst="rect">
            <a:avLst/>
          </a:prstGeom>
          <a:noFill/>
          <a:ln w="12700">
            <a:noFill/>
            <a:miter lim="800000"/>
            <a:headEnd/>
            <a:tailEnd/>
          </a:ln>
          <a:effectLst/>
        </p:spPr>
        <p:txBody>
          <a:bodyPr wrap="none" lIns="90488" tIns="44450" rIns="90488" bIns="44450">
            <a:spAutoFit/>
          </a:bodyPr>
          <a:lstStyle/>
          <a:p>
            <a:pPr defTabSz="762000"/>
            <a:r>
              <a:rPr lang="en-AU" b="1" dirty="0"/>
              <a:t>(Cash, Debt, Time, Votes, Behaviour)</a:t>
            </a:r>
          </a:p>
        </p:txBody>
      </p:sp>
      <p:sp>
        <p:nvSpPr>
          <p:cNvPr id="20494" name="Rectangle 14"/>
          <p:cNvSpPr>
            <a:spLocks noChangeArrowheads="1"/>
          </p:cNvSpPr>
          <p:nvPr/>
        </p:nvSpPr>
        <p:spPr bwMode="auto">
          <a:xfrm>
            <a:off x="6432550" y="3505200"/>
            <a:ext cx="2007987" cy="366767"/>
          </a:xfrm>
          <a:prstGeom prst="rect">
            <a:avLst/>
          </a:prstGeom>
          <a:noFill/>
          <a:ln w="12700">
            <a:noFill/>
            <a:miter lim="800000"/>
            <a:headEnd/>
            <a:tailEnd/>
          </a:ln>
          <a:effectLst/>
        </p:spPr>
        <p:txBody>
          <a:bodyPr wrap="none" lIns="90488" tIns="44450" rIns="90488" bIns="44450">
            <a:spAutoFit/>
          </a:bodyPr>
          <a:lstStyle/>
          <a:p>
            <a:pPr defTabSz="762000"/>
            <a:r>
              <a:rPr lang="en-AU" b="1" dirty="0"/>
              <a:t>(Wants &amp; Needs)</a:t>
            </a:r>
          </a:p>
        </p:txBody>
      </p:sp>
      <p:sp>
        <p:nvSpPr>
          <p:cNvPr id="20495" name="Rectangle 15"/>
          <p:cNvSpPr>
            <a:spLocks noChangeArrowheads="1"/>
          </p:cNvSpPr>
          <p:nvPr/>
        </p:nvSpPr>
        <p:spPr bwMode="auto">
          <a:xfrm>
            <a:off x="1925638" y="5434013"/>
            <a:ext cx="6286979" cy="366767"/>
          </a:xfrm>
          <a:prstGeom prst="rect">
            <a:avLst/>
          </a:prstGeom>
          <a:noFill/>
          <a:ln w="12700">
            <a:noFill/>
            <a:miter lim="800000"/>
            <a:headEnd/>
            <a:tailEnd/>
          </a:ln>
          <a:effectLst/>
        </p:spPr>
        <p:txBody>
          <a:bodyPr wrap="none" lIns="90488" tIns="44450" rIns="90488" bIns="44450">
            <a:spAutoFit/>
          </a:bodyPr>
          <a:lstStyle/>
          <a:p>
            <a:pPr defTabSz="762000"/>
            <a:r>
              <a:rPr lang="en-AU" b="1" dirty="0"/>
              <a:t>(Goods, Services, Ideas, People, Places, Organisations)</a:t>
            </a:r>
          </a:p>
        </p:txBody>
      </p:sp>
      <p:sp>
        <p:nvSpPr>
          <p:cNvPr id="20496" name="Rectangle 16"/>
          <p:cNvSpPr>
            <a:spLocks noChangeArrowheads="1"/>
          </p:cNvSpPr>
          <p:nvPr/>
        </p:nvSpPr>
        <p:spPr bwMode="auto">
          <a:xfrm>
            <a:off x="2043113" y="5897563"/>
            <a:ext cx="6430962" cy="674544"/>
          </a:xfrm>
          <a:prstGeom prst="rect">
            <a:avLst/>
          </a:prstGeom>
          <a:noFill/>
          <a:ln w="12700">
            <a:noFill/>
            <a:miter lim="800000"/>
            <a:headEnd/>
            <a:tailEnd/>
          </a:ln>
          <a:effectLst/>
        </p:spPr>
        <p:txBody>
          <a:bodyPr lIns="90488" tIns="44450" rIns="90488" bIns="44450">
            <a:spAutoFit/>
          </a:bodyPr>
          <a:lstStyle/>
          <a:p>
            <a:pPr defTabSz="762000"/>
            <a:r>
              <a:rPr lang="en-AU" sz="2000" b="1" dirty="0" smtClean="0"/>
              <a:t>Solutions to Problems</a:t>
            </a:r>
          </a:p>
          <a:p>
            <a:pPr defTabSz="762000"/>
            <a:r>
              <a:rPr lang="en-AU" b="1" dirty="0" smtClean="0"/>
              <a:t>Benefits </a:t>
            </a:r>
            <a:r>
              <a:rPr lang="en-AU" b="1" dirty="0"/>
              <a:t>=  Health, Safety, Comfort, Beauty, . </a:t>
            </a:r>
            <a:r>
              <a:rPr lang="en-AU" dirty="0"/>
              <a:t>. </a:t>
            </a:r>
            <a:r>
              <a:rPr lang="en-AU" dirty="0" smtClean="0"/>
              <a:t>.</a:t>
            </a:r>
          </a:p>
        </p:txBody>
      </p:sp>
      <p:sp>
        <p:nvSpPr>
          <p:cNvPr id="2" name="Title 1"/>
          <p:cNvSpPr>
            <a:spLocks noGrp="1"/>
          </p:cNvSpPr>
          <p:nvPr>
            <p:ph type="title"/>
          </p:nvPr>
        </p:nvSpPr>
        <p:spPr/>
        <p:txBody>
          <a:bodyPr/>
          <a:lstStyle/>
          <a:p>
            <a:r>
              <a:rPr lang="en-NZ" dirty="0" smtClean="0"/>
              <a:t>Marketing is Exchange</a:t>
            </a:r>
            <a:endParaRPr lang="en-NZ"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Benefits Create Demand</a:t>
            </a:r>
          </a:p>
        </p:txBody>
      </p:sp>
      <p:sp>
        <p:nvSpPr>
          <p:cNvPr id="2" name="Content Placeholder 1"/>
          <p:cNvSpPr>
            <a:spLocks noGrp="1"/>
          </p:cNvSpPr>
          <p:nvPr>
            <p:ph idx="1"/>
          </p:nvPr>
        </p:nvSpPr>
        <p:spPr/>
        <p:txBody>
          <a:bodyPr/>
          <a:lstStyle/>
          <a:p>
            <a:endParaRPr lang="en-NZ"/>
          </a:p>
        </p:txBody>
      </p:sp>
      <p:graphicFrame>
        <p:nvGraphicFramePr>
          <p:cNvPr id="4" name="Diagram 3"/>
          <p:cNvGraphicFramePr/>
          <p:nvPr/>
        </p:nvGraphicFramePr>
        <p:xfrm>
          <a:off x="1000100" y="1500174"/>
          <a:ext cx="7929618" cy="46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02" y="908720"/>
            <a:ext cx="8229600" cy="508918"/>
          </a:xfrm>
        </p:spPr>
        <p:txBody>
          <a:bodyPr/>
          <a:lstStyle/>
          <a:p>
            <a:r>
              <a:rPr lang="en-AU" sz="3400" b="1" dirty="0" smtClean="0"/>
              <a:t>Marketing is Exchange</a:t>
            </a:r>
            <a:r>
              <a:rPr lang="en-AU" sz="4000" b="1" i="1" dirty="0" smtClean="0">
                <a:latin typeface="Arial" charset="0"/>
              </a:rPr>
              <a:t/>
            </a:r>
            <a:br>
              <a:rPr lang="en-AU" sz="4000" b="1" i="1" dirty="0" smtClean="0">
                <a:latin typeface="Arial" charset="0"/>
              </a:rPr>
            </a:br>
            <a:endParaRPr lang="en-US" dirty="0"/>
          </a:p>
        </p:txBody>
      </p:sp>
      <p:sp>
        <p:nvSpPr>
          <p:cNvPr id="3" name="Content Placeholder 2"/>
          <p:cNvSpPr>
            <a:spLocks noGrp="1"/>
          </p:cNvSpPr>
          <p:nvPr>
            <p:ph idx="1"/>
          </p:nvPr>
        </p:nvSpPr>
        <p:spPr/>
        <p:txBody>
          <a:bodyPr/>
          <a:lstStyle/>
          <a:p>
            <a:pPr eaLnBrk="1" hangingPunct="1"/>
            <a:r>
              <a:rPr lang="en-AU" b="1" dirty="0" smtClean="0"/>
              <a:t>A successful marketing exchange involves:</a:t>
            </a:r>
          </a:p>
          <a:p>
            <a:pPr>
              <a:buFont typeface="Arial" charset="0"/>
              <a:buChar char="•"/>
            </a:pPr>
            <a:r>
              <a:rPr lang="en-AU" dirty="0" smtClean="0"/>
              <a:t>two or more parties, each with something of value desired by the other party</a:t>
            </a:r>
          </a:p>
          <a:p>
            <a:pPr>
              <a:buFont typeface="Arial" charset="0"/>
              <a:buChar char="•"/>
            </a:pPr>
            <a:r>
              <a:rPr lang="en-AU" dirty="0" smtClean="0"/>
              <a:t>all parties must benefit from the transaction</a:t>
            </a:r>
          </a:p>
          <a:p>
            <a:pPr>
              <a:buFont typeface="Arial" charset="0"/>
              <a:buChar char="•"/>
            </a:pPr>
            <a:r>
              <a:rPr lang="en-AU" dirty="0" smtClean="0"/>
              <a:t>the exchange must meet both parties’ expectations (e.g. quality, price)</a:t>
            </a:r>
          </a:p>
          <a:p>
            <a:pPr>
              <a:buFont typeface="Arial" charset="0"/>
              <a:buChar char="•"/>
            </a:pPr>
            <a:r>
              <a:rPr lang="en-AU" dirty="0" smtClean="0"/>
              <a:t>Free to accept or reject the offer.</a:t>
            </a:r>
          </a:p>
          <a:p>
            <a:endParaRPr lang="en-US"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90803" y="554707"/>
            <a:ext cx="8229600" cy="508918"/>
          </a:xfrm>
          <a:noFill/>
          <a:ln/>
        </p:spPr>
        <p:txBody>
          <a:bodyPr/>
          <a:lstStyle/>
          <a:p>
            <a:r>
              <a:rPr lang="en-AU" dirty="0"/>
              <a:t>Exchange provides Value</a:t>
            </a:r>
            <a:br>
              <a:rPr lang="en-AU" dirty="0"/>
            </a:br>
            <a:r>
              <a:rPr lang="en-AU" sz="3200" dirty="0"/>
              <a:t>(Value = Economic Utility)</a:t>
            </a:r>
          </a:p>
        </p:txBody>
      </p:sp>
      <p:sp>
        <p:nvSpPr>
          <p:cNvPr id="28676" name="Rectangle 4"/>
          <p:cNvSpPr>
            <a:spLocks noGrp="1" noChangeArrowheads="1"/>
          </p:cNvSpPr>
          <p:nvPr>
            <p:ph idx="1"/>
          </p:nvPr>
        </p:nvSpPr>
        <p:spPr>
          <a:noFill/>
          <a:ln/>
        </p:spPr>
        <p:txBody>
          <a:bodyPr/>
          <a:lstStyle/>
          <a:p>
            <a:r>
              <a:rPr lang="en-AU" b="1" dirty="0"/>
              <a:t>Utility: </a:t>
            </a:r>
            <a:r>
              <a:rPr lang="en-NZ" dirty="0" smtClean="0"/>
              <a:t>the benefits or value gained by users of a product/service</a:t>
            </a:r>
            <a:r>
              <a:rPr lang="en-AU" b="1" dirty="0" smtClean="0"/>
              <a:t>.</a:t>
            </a:r>
            <a:endParaRPr lang="en-AU" b="1" dirty="0"/>
          </a:p>
          <a:p>
            <a:r>
              <a:rPr lang="en-AU" b="1" dirty="0"/>
              <a:t>Form Utility - creation of product</a:t>
            </a:r>
          </a:p>
          <a:p>
            <a:r>
              <a:rPr lang="en-AU" b="1" dirty="0"/>
              <a:t>Place Utility - accessibility</a:t>
            </a:r>
          </a:p>
          <a:p>
            <a:r>
              <a:rPr lang="en-AU" b="1" dirty="0"/>
              <a:t>Time Utility - availability when needed</a:t>
            </a:r>
          </a:p>
          <a:p>
            <a:r>
              <a:rPr lang="en-AU" b="1" dirty="0"/>
              <a:t>Possession Utility - transfer of </a:t>
            </a:r>
            <a:r>
              <a:rPr lang="en-AU" b="1" dirty="0" smtClean="0"/>
              <a:t>ownership, use</a:t>
            </a:r>
            <a:endParaRPr lang="en-AU" b="1" dirty="0"/>
          </a:p>
          <a:p>
            <a:r>
              <a:rPr lang="en-AU" b="1" dirty="0"/>
              <a:t>Image Utility - emotional or psychological</a:t>
            </a:r>
          </a:p>
        </p:txBody>
      </p:sp>
      <p:sp>
        <p:nvSpPr>
          <p:cNvPr id="28675" name="Rectangle 3"/>
          <p:cNvSpPr>
            <a:spLocks noChangeArrowheads="1"/>
          </p:cNvSpPr>
          <p:nvPr/>
        </p:nvSpPr>
        <p:spPr bwMode="auto">
          <a:xfrm>
            <a:off x="685800" y="1285875"/>
            <a:ext cx="8207375" cy="4114800"/>
          </a:xfrm>
          <a:prstGeom prst="rect">
            <a:avLst/>
          </a:prstGeom>
          <a:noFill/>
          <a:ln w="12700">
            <a:noFill/>
            <a:miter lim="800000"/>
            <a:headEnd/>
            <a:tailEnd/>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wipe(left)">
                                      <p:cBhvr>
                                        <p:cTn id="7" dur="500"/>
                                        <p:tgtEl>
                                          <p:spTgt spid="28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wipe(left)">
                                      <p:cBhvr>
                                        <p:cTn id="12" dur="500"/>
                                        <p:tgtEl>
                                          <p:spTgt spid="286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6">
                                            <p:txEl>
                                              <p:pRg st="2" end="2"/>
                                            </p:txEl>
                                          </p:spTgt>
                                        </p:tgtEl>
                                        <p:attrNameLst>
                                          <p:attrName>style.visibility</p:attrName>
                                        </p:attrNameLst>
                                      </p:cBhvr>
                                      <p:to>
                                        <p:strVal val="visible"/>
                                      </p:to>
                                    </p:set>
                                    <p:animEffect transition="in" filter="wipe(left)">
                                      <p:cBhvr>
                                        <p:cTn id="17" dur="500"/>
                                        <p:tgtEl>
                                          <p:spTgt spid="286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6">
                                            <p:txEl>
                                              <p:pRg st="3" end="3"/>
                                            </p:txEl>
                                          </p:spTgt>
                                        </p:tgtEl>
                                        <p:attrNameLst>
                                          <p:attrName>style.visibility</p:attrName>
                                        </p:attrNameLst>
                                      </p:cBhvr>
                                      <p:to>
                                        <p:strVal val="visible"/>
                                      </p:to>
                                    </p:set>
                                    <p:animEffect transition="in" filter="wipe(left)">
                                      <p:cBhvr>
                                        <p:cTn id="22" dur="500"/>
                                        <p:tgtEl>
                                          <p:spTgt spid="286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76">
                                            <p:txEl>
                                              <p:pRg st="4" end="4"/>
                                            </p:txEl>
                                          </p:spTgt>
                                        </p:tgtEl>
                                        <p:attrNameLst>
                                          <p:attrName>style.visibility</p:attrName>
                                        </p:attrNameLst>
                                      </p:cBhvr>
                                      <p:to>
                                        <p:strVal val="visible"/>
                                      </p:to>
                                    </p:set>
                                    <p:animEffect transition="in" filter="wipe(left)">
                                      <p:cBhvr>
                                        <p:cTn id="27" dur="500"/>
                                        <p:tgtEl>
                                          <p:spTgt spid="286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6">
                                            <p:txEl>
                                              <p:pRg st="5" end="5"/>
                                            </p:txEl>
                                          </p:spTgt>
                                        </p:tgtEl>
                                        <p:attrNameLst>
                                          <p:attrName>style.visibility</p:attrName>
                                        </p:attrNameLst>
                                      </p:cBhvr>
                                      <p:to>
                                        <p:strVal val="visible"/>
                                      </p:to>
                                    </p:set>
                                    <p:animEffect transition="in" filter="wipe(left)">
                                      <p:cBhvr>
                                        <p:cTn id="32" dur="500"/>
                                        <p:tgtEl>
                                          <p:spTgt spid="286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autoUpdateAnimBg="0"/>
    </p:bldLst>
  </p:timing>
</p:sld>
</file>

<file path=ppt/theme/theme1.xml><?xml version="1.0" encoding="utf-8"?>
<a:theme xmlns:a="http://schemas.openxmlformats.org/drawingml/2006/main" name="Theme1">
  <a:themeElements>
    <a:clrScheme name="">
      <a:dk1>
        <a:srgbClr val="000000"/>
      </a:dk1>
      <a:lt1>
        <a:srgbClr val="FFFFFF"/>
      </a:lt1>
      <a:dk2>
        <a:srgbClr val="000000"/>
      </a:dk2>
      <a:lt2>
        <a:srgbClr val="808080"/>
      </a:lt2>
      <a:accent1>
        <a:srgbClr val="E6E6E6"/>
      </a:accent1>
      <a:accent2>
        <a:srgbClr val="333399"/>
      </a:accent2>
      <a:accent3>
        <a:srgbClr val="FFFFFF"/>
      </a:accent3>
      <a:accent4>
        <a:srgbClr val="000000"/>
      </a:accent4>
      <a:accent5>
        <a:srgbClr val="F0F0F0"/>
      </a:accent5>
      <a:accent6>
        <a:srgbClr val="2D2D8A"/>
      </a:accent6>
      <a:hlink>
        <a:srgbClr val="009999"/>
      </a:hlink>
      <a:folHlink>
        <a:srgbClr val="99CC00"/>
      </a:folHlink>
    </a:clrScheme>
    <a:fontScheme name="Master #4">
      <a:majorFont>
        <a:latin typeface="Georgia"/>
        <a:ea typeface="ヒラギノ明朝 ProN W6"/>
        <a:cs typeface="ヒラギノ明朝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6813020C-AF0B-4E8D-B511-4A9279EB79F8}" vid="{0D02D1A4-67F0-4D78-9248-2F73A25E1E07}"/>
    </a:ext>
  </a:extLst>
</a:theme>
</file>

<file path=ppt/theme/theme2.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E5B9B7"/>
      </a:accent1>
      <a:accent2>
        <a:srgbClr val="333399"/>
      </a:accent2>
      <a:accent3>
        <a:srgbClr val="FFFFFF"/>
      </a:accent3>
      <a:accent4>
        <a:srgbClr val="000000"/>
      </a:accent4>
      <a:accent5>
        <a:srgbClr val="F0D9D8"/>
      </a:accent5>
      <a:accent6>
        <a:srgbClr val="2D2D8A"/>
      </a:accent6>
      <a:hlink>
        <a:srgbClr val="009999"/>
      </a:hlink>
      <a:folHlink>
        <a:srgbClr val="99CC00"/>
      </a:folHlink>
    </a:clrScheme>
    <a:fontScheme name="Default - Title and Content">
      <a:majorFont>
        <a:latin typeface="Georgia"/>
        <a:ea typeface="ヒラギノ明朝 ProN W6"/>
        <a:cs typeface="ヒラギノ明朝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 Title and Content">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Georgia"/>
        <a:ea typeface="ヒラギノ明朝 ProN W6"/>
        <a:cs typeface="ヒラギノ明朝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1311</TotalTime>
  <Words>2275</Words>
  <Application>Microsoft Office PowerPoint</Application>
  <PresentationFormat>On-screen Show (4:3)</PresentationFormat>
  <Paragraphs>191</Paragraphs>
  <Slides>22</Slides>
  <Notes>22</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22</vt:i4>
      </vt:variant>
    </vt:vector>
  </HeadingPairs>
  <TitlesOfParts>
    <vt:vector size="35" baseType="lpstr">
      <vt:lpstr>MS PGothic</vt:lpstr>
      <vt:lpstr>MS PGothic</vt:lpstr>
      <vt:lpstr>Arial</vt:lpstr>
      <vt:lpstr>Calibri</vt:lpstr>
      <vt:lpstr>Georgia</vt:lpstr>
      <vt:lpstr>Monotype Sorts</vt:lpstr>
      <vt:lpstr>Wingdings</vt:lpstr>
      <vt:lpstr>ヒラギノ明朝 ProN W3</vt:lpstr>
      <vt:lpstr>ヒラギノ明朝 ProN W6</vt:lpstr>
      <vt:lpstr>ヒラギノ角ゴ ProN W3</vt:lpstr>
      <vt:lpstr>Theme1</vt:lpstr>
      <vt:lpstr>Default - Title and Content</vt:lpstr>
      <vt:lpstr>1_Default - Title and Content</vt:lpstr>
      <vt:lpstr>How innovative are you?  </vt:lpstr>
      <vt:lpstr> What is Marketing &amp; Branding</vt:lpstr>
      <vt:lpstr>What is Marketing?</vt:lpstr>
      <vt:lpstr>Marketing Defined</vt:lpstr>
      <vt:lpstr>Marketing is Exchange</vt:lpstr>
      <vt:lpstr>Marketing is Exchange</vt:lpstr>
      <vt:lpstr>Benefits Create Demand</vt:lpstr>
      <vt:lpstr>Marketing is Exchange </vt:lpstr>
      <vt:lpstr>Exchange provides Value (Value = Economic Utility)</vt:lpstr>
      <vt:lpstr>6 Main Tasks of a Marketer…</vt:lpstr>
      <vt:lpstr>6 Main Tasks of a Marketer…</vt:lpstr>
      <vt:lpstr>Marketing Mix</vt:lpstr>
      <vt:lpstr>PowerPoint Presentation</vt:lpstr>
      <vt:lpstr>Branding</vt:lpstr>
      <vt:lpstr>PowerPoint Presentation</vt:lpstr>
      <vt:lpstr>Why Brand?</vt:lpstr>
      <vt:lpstr>Characteristics of a good brand name</vt:lpstr>
      <vt:lpstr>Packaging - Quaker Oats</vt:lpstr>
      <vt:lpstr>Packaging</vt:lpstr>
      <vt:lpstr>Bottled Water Exercise</vt:lpstr>
      <vt:lpstr>Bottled Water Exercise</vt:lpstr>
      <vt:lpstr>Bottled Water Exercise</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Marketing?</dc:title>
  <dc:creator>_____</dc:creator>
  <cp:lastModifiedBy>Ella Stensness</cp:lastModifiedBy>
  <cp:revision>116</cp:revision>
  <dcterms:created xsi:type="dcterms:W3CDTF">2009-09-28T09:22:48Z</dcterms:created>
  <dcterms:modified xsi:type="dcterms:W3CDTF">2020-03-26T23:02:36Z</dcterms:modified>
</cp:coreProperties>
</file>