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5" r:id="rId3"/>
  </p:sldMasterIdLst>
  <p:notesMasterIdLst>
    <p:notesMasterId r:id="rId33"/>
  </p:notesMasterIdLst>
  <p:sldIdLst>
    <p:sldId id="287" r:id="rId4"/>
    <p:sldId id="288" r:id="rId5"/>
    <p:sldId id="256" r:id="rId6"/>
    <p:sldId id="270" r:id="rId7"/>
    <p:sldId id="271" r:id="rId8"/>
    <p:sldId id="273" r:id="rId9"/>
    <p:sldId id="280" r:id="rId10"/>
    <p:sldId id="268" r:id="rId11"/>
    <p:sldId id="269" r:id="rId12"/>
    <p:sldId id="257" r:id="rId13"/>
    <p:sldId id="274" r:id="rId14"/>
    <p:sldId id="272" r:id="rId15"/>
    <p:sldId id="259" r:id="rId16"/>
    <p:sldId id="263" r:id="rId17"/>
    <p:sldId id="264" r:id="rId18"/>
    <p:sldId id="265" r:id="rId19"/>
    <p:sldId id="261" r:id="rId20"/>
    <p:sldId id="266" r:id="rId21"/>
    <p:sldId id="275" r:id="rId22"/>
    <p:sldId id="267" r:id="rId23"/>
    <p:sldId id="285" r:id="rId24"/>
    <p:sldId id="277" r:id="rId25"/>
    <p:sldId id="283" r:id="rId26"/>
    <p:sldId id="262" r:id="rId27"/>
    <p:sldId id="276" r:id="rId28"/>
    <p:sldId id="281" r:id="rId29"/>
    <p:sldId id="279" r:id="rId30"/>
    <p:sldId id="282" r:id="rId31"/>
    <p:sldId id="286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81"/>
    <a:srgbClr val="C4BF00"/>
    <a:srgbClr val="D7D200"/>
    <a:srgbClr val="FF2929"/>
    <a:srgbClr val="008E40"/>
    <a:srgbClr val="001746"/>
    <a:srgbClr val="00163E"/>
    <a:srgbClr val="000E26"/>
    <a:srgbClr val="001336"/>
    <a:srgbClr val="00091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123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6ACF4D-BB8C-4400-B6B2-A1C030D8E623}" type="datetimeFigureOut">
              <a:rPr lang="en-GB" smtClean="0"/>
              <a:pPr/>
              <a:t>28/06/2012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74D353-7131-4677-B132-1BA111BAE49B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B1309F6-E59B-4E4D-964A-B02622BFF0B1}" type="slidenum">
              <a:rPr lang="en-NZ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NZ">
              <a:solidFill>
                <a:srgbClr val="000000"/>
              </a:solidFill>
            </a:endParaRPr>
          </a:p>
        </p:txBody>
      </p:sp>
      <p:sp>
        <p:nvSpPr>
          <p:cNvPr id="29701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NZ" smtClean="0">
                <a:solidFill>
                  <a:srgbClr val="000000"/>
                </a:solidFill>
              </a:rPr>
              <a:t>[INSERT_PRESENTATION_TITLE_HERE]</a:t>
            </a:r>
          </a:p>
        </p:txBody>
      </p:sp>
      <p:sp>
        <p:nvSpPr>
          <p:cNvPr id="29702" name="Header Placeholder 5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NZ" smtClean="0">
                <a:solidFill>
                  <a:srgbClr val="000000"/>
                </a:solidFill>
              </a:rPr>
              <a:t>University of Canterbury</a:t>
            </a:r>
          </a:p>
        </p:txBody>
      </p:sp>
      <p:sp>
        <p:nvSpPr>
          <p:cNvPr id="29703" name="Date Placeholder 6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BDB1D9F-8865-4E91-A401-1CA19DFED6E6}" type="datetime2">
              <a:rPr lang="en-NZ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Thursday, 28 June 2012</a:t>
            </a:fld>
            <a:endParaRPr lang="en-NZ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74D353-7131-4677-B132-1BA111BAE49B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74D353-7131-4677-B132-1BA111BAE49B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74D353-7131-4677-B132-1BA111BAE49B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74D353-7131-4677-B132-1BA111BAE49B}" type="slidenum">
              <a:rPr lang="en-GB" smtClean="0"/>
              <a:pPr/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74D353-7131-4677-B132-1BA111BAE49B}" type="slidenum">
              <a:rPr lang="en-GB" smtClean="0"/>
              <a:pPr/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74D353-7131-4677-B132-1BA111BAE49B}" type="slidenum">
              <a:rPr lang="en-GB" smtClean="0"/>
              <a:pPr/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74D353-7131-4677-B132-1BA111BAE49B}" type="slidenum">
              <a:rPr lang="en-GB" smtClean="0"/>
              <a:pPr/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74D353-7131-4677-B132-1BA111BAE49B}" type="slidenum">
              <a:rPr lang="en-GB" smtClean="0"/>
              <a:pPr/>
              <a:t>18</a:t>
            </a:fld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74D353-7131-4677-B132-1BA111BAE49B}" type="slidenum">
              <a:rPr lang="en-GB" smtClean="0"/>
              <a:pPr/>
              <a:t>19</a:t>
            </a:fld>
            <a:endParaRPr lang="en-GB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74D353-7131-4677-B132-1BA111BAE49B}" type="slidenum">
              <a:rPr lang="en-GB" smtClean="0"/>
              <a:pPr/>
              <a:t>20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74D353-7131-4677-B132-1BA111BAE49B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74D353-7131-4677-B132-1BA111BAE49B}" type="slidenum">
              <a:rPr lang="en-GB" smtClean="0"/>
              <a:pPr/>
              <a:t>21</a:t>
            </a:fld>
            <a:endParaRPr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74D353-7131-4677-B132-1BA111BAE49B}" type="slidenum">
              <a:rPr lang="en-GB" smtClean="0"/>
              <a:pPr/>
              <a:t>22</a:t>
            </a:fld>
            <a:endParaRPr lang="en-GB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74D353-7131-4677-B132-1BA111BAE49B}" type="slidenum">
              <a:rPr lang="en-GB" smtClean="0"/>
              <a:pPr/>
              <a:t>23</a:t>
            </a:fld>
            <a:endParaRPr lang="en-GB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74D353-7131-4677-B132-1BA111BAE49B}" type="slidenum">
              <a:rPr lang="en-GB" smtClean="0"/>
              <a:pPr/>
              <a:t>24</a:t>
            </a:fld>
            <a:endParaRPr lang="en-GB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74D353-7131-4677-B132-1BA111BAE49B}" type="slidenum">
              <a:rPr lang="en-GB" smtClean="0"/>
              <a:pPr/>
              <a:t>25</a:t>
            </a:fld>
            <a:endParaRPr lang="en-GB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74D353-7131-4677-B132-1BA111BAE49B}" type="slidenum">
              <a:rPr lang="en-GB" smtClean="0"/>
              <a:pPr/>
              <a:t>26</a:t>
            </a:fld>
            <a:endParaRPr lang="en-GB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74D353-7131-4677-B132-1BA111BAE49B}" type="slidenum">
              <a:rPr lang="en-GB" smtClean="0"/>
              <a:pPr/>
              <a:t>27</a:t>
            </a:fld>
            <a:endParaRPr lang="en-GB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74D353-7131-4677-B132-1BA111BAE49B}" type="slidenum">
              <a:rPr lang="en-GB" smtClean="0"/>
              <a:pPr/>
              <a:t>28</a:t>
            </a:fld>
            <a:endParaRPr lang="en-GB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74D353-7131-4677-B132-1BA111BAE49B}" type="slidenum">
              <a:rPr lang="en-GB" smtClean="0"/>
              <a:pPr/>
              <a:t>29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74D353-7131-4677-B132-1BA111BAE49B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74D353-7131-4677-B132-1BA111BAE49B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74D353-7131-4677-B132-1BA111BAE49B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74D353-7131-4677-B132-1BA111BAE49B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74D353-7131-4677-B132-1BA111BAE49B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74D353-7131-4677-B132-1BA111BAE49B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74D353-7131-4677-B132-1BA111BAE49B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D9F1C-90D4-4F36-9E93-870EBD152D7B}" type="datetimeFigureOut">
              <a:rPr lang="en-GB" smtClean="0"/>
              <a:pPr/>
              <a:t>28/06/2012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4075A-5FA8-4724-BE8F-6E643894257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D9F1C-90D4-4F36-9E93-870EBD152D7B}" type="datetimeFigureOut">
              <a:rPr lang="en-GB" smtClean="0"/>
              <a:pPr/>
              <a:t>28/06/2012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4075A-5FA8-4724-BE8F-6E643894257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D9F1C-90D4-4F36-9E93-870EBD152D7B}" type="datetimeFigureOut">
              <a:rPr lang="en-GB" smtClean="0"/>
              <a:pPr/>
              <a:t>28/06/2012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4075A-5FA8-4724-BE8F-6E643894257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94BA06-82F2-4022-8EF4-EA4E980C3E7E}" type="datetimeFigureOut">
              <a:rPr lang="en-GB" smtClean="0">
                <a:solidFill>
                  <a:srgbClr val="FFFFFF"/>
                </a:solidFill>
              </a:rPr>
              <a:pPr/>
              <a:t>28/06/2012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D2CCB17-AD16-4DB5-8790-4C7714374B11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2"/>
          <p:cNvSpPr>
            <a:spLocks noGrp="1"/>
          </p:cNvSpPr>
          <p:nvPr>
            <p:ph type="title"/>
          </p:nvPr>
        </p:nvSpPr>
        <p:spPr bwMode="auto">
          <a:xfrm>
            <a:off x="891540" y="1063213"/>
            <a:ext cx="5393532" cy="835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"/>
          </p:nvPr>
        </p:nvSpPr>
        <p:spPr>
          <a:xfrm>
            <a:off x="891000" y="1916832"/>
            <a:ext cx="5394600" cy="4402800"/>
          </a:xfrm>
          <a:prstGeom prst="rect">
            <a:avLst/>
          </a:prstGeom>
        </p:spPr>
        <p:txBody>
          <a:bodyPr lIns="80977" tIns="40489" rIns="80977" bIns="40489"/>
          <a:lstStyle>
            <a:lvl1pPr marL="0" indent="0" algn="l">
              <a:buNone/>
              <a:defRPr sz="2000" b="0">
                <a:solidFill>
                  <a:schemeClr val="tx1"/>
                </a:solidFill>
              </a:defRPr>
            </a:lvl1pPr>
            <a:lvl2pPr marL="4048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097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146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6195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0244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4292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283416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23904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2"/>
          <p:cNvSpPr>
            <a:spLocks noGrp="1"/>
          </p:cNvSpPr>
          <p:nvPr>
            <p:ph type="title"/>
          </p:nvPr>
        </p:nvSpPr>
        <p:spPr bwMode="auto">
          <a:xfrm>
            <a:off x="891540" y="1063213"/>
            <a:ext cx="5393532" cy="835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"/>
          </p:nvPr>
        </p:nvSpPr>
        <p:spPr>
          <a:xfrm>
            <a:off x="891000" y="1916832"/>
            <a:ext cx="5394600" cy="4402800"/>
          </a:xfrm>
          <a:prstGeom prst="rect">
            <a:avLst/>
          </a:prstGeom>
        </p:spPr>
        <p:txBody>
          <a:bodyPr lIns="80977" tIns="40489" rIns="80977" bIns="40489"/>
          <a:lstStyle>
            <a:lvl1pPr marL="0" indent="0" algn="l">
              <a:buNone/>
              <a:defRPr sz="2000" b="0">
                <a:solidFill>
                  <a:schemeClr val="tx1"/>
                </a:solidFill>
              </a:defRPr>
            </a:lvl1pPr>
            <a:lvl2pPr marL="4048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097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146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6195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0244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4292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283416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23904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892800" y="1918800"/>
            <a:ext cx="5396400" cy="4402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NZ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000" y="4406902"/>
            <a:ext cx="5394600" cy="2108863"/>
          </a:xfrm>
          <a:prstGeom prst="rect">
            <a:avLst/>
          </a:prstGeom>
        </p:spPr>
        <p:txBody>
          <a:bodyPr anchor="t"/>
          <a:lstStyle>
            <a:lvl1pPr algn="l">
              <a:defRPr sz="2600" b="1" cap="none" baseline="0">
                <a:solidFill>
                  <a:schemeClr val="tx1"/>
                </a:solidFill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1000" y="3493309"/>
            <a:ext cx="5394600" cy="913596"/>
          </a:xfrm>
          <a:prstGeom prst="rect">
            <a:avLst/>
          </a:prstGeom>
        </p:spPr>
        <p:txBody>
          <a:bodyPr lIns="80977" tIns="40489" rIns="80977" bIns="40489" anchor="b"/>
          <a:lstStyle>
            <a:lvl1pPr marL="0" indent="0" algn="l">
              <a:buNone/>
              <a:defRPr sz="1600" b="0">
                <a:solidFill>
                  <a:schemeClr val="tx1"/>
                </a:solidFill>
              </a:defRPr>
            </a:lvl1pPr>
            <a:lvl2pPr marL="4048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097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146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6195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0244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4292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283416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23904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NZ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892800" y="2012400"/>
            <a:ext cx="2617200" cy="4024800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NZ" dirty="0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1"/>
          </p:nvPr>
        </p:nvSpPr>
        <p:spPr>
          <a:xfrm>
            <a:off x="3672000" y="2012400"/>
            <a:ext cx="2617200" cy="4024800"/>
          </a:xfrm>
        </p:spPr>
        <p:txBody>
          <a:bodyPr/>
          <a:lstStyle>
            <a:lvl1pPr marR="0" indent="-216000" algn="l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A5C9F9"/>
              </a:buClr>
              <a:buSzPct val="80000"/>
              <a:tabLst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1pPr>
            <a:lvl2pPr marR="0" indent="-216000" algn="l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A5C9F9"/>
              </a:buClr>
              <a:buSzPct val="80000"/>
              <a:tabLst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2pPr>
            <a:lvl3pPr marR="0" indent="-216000" algn="l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A5C9F9"/>
              </a:buClr>
              <a:buSzPct val="80000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3pPr>
            <a:lvl4pPr marR="0" indent="-216000" algn="l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A5C9F9"/>
              </a:buClr>
              <a:buSzPct val="80000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4pPr>
            <a:lvl5pPr marR="0" indent="-216000" algn="l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A5C9F9"/>
              </a:buClr>
              <a:buSzPct val="80000"/>
              <a:tabLst/>
              <a:defRPr lang="en-NZ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NZ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D9F1C-90D4-4F36-9E93-870EBD152D7B}" type="datetimeFigureOut">
              <a:rPr lang="en-GB" smtClean="0"/>
              <a:pPr/>
              <a:t>28/06/2012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4075A-5FA8-4724-BE8F-6E643894257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6"/>
          <p:cNvSpPr>
            <a:spLocks noGrp="1"/>
          </p:cNvSpPr>
          <p:nvPr>
            <p:ph sz="quarter" idx="13"/>
          </p:nvPr>
        </p:nvSpPr>
        <p:spPr>
          <a:xfrm>
            <a:off x="3672000" y="2564904"/>
            <a:ext cx="2617200" cy="3472296"/>
          </a:xfrm>
        </p:spPr>
        <p:txBody>
          <a:bodyPr/>
          <a:lstStyle>
            <a:lvl1pPr marR="0" indent="-216000" algn="l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A5C9F9"/>
              </a:buClr>
              <a:buSzPct val="80000"/>
              <a:tabLst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1pPr>
            <a:lvl2pPr marR="0" indent="-216000" algn="l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A5C9F9"/>
              </a:buClr>
              <a:buSzPct val="80000"/>
              <a:tabLst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2pPr>
            <a:lvl3pPr marR="0" indent="-216000" algn="l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A5C9F9"/>
              </a:buClr>
              <a:buSzPct val="80000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3pPr>
            <a:lvl4pPr marR="0" indent="-216000" algn="l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A5C9F9"/>
              </a:buClr>
              <a:buSzPct val="80000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4pPr>
            <a:lvl5pPr marR="0" indent="-216000" algn="l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A5C9F9"/>
              </a:buClr>
              <a:buSzPct val="80000"/>
              <a:tabLst/>
              <a:defRPr lang="en-NZ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NZ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892800" y="2564904"/>
            <a:ext cx="2617200" cy="3472296"/>
          </a:xfrm>
        </p:spPr>
        <p:txBody>
          <a:bodyPr/>
          <a:lstStyle>
            <a:lvl1pPr marR="0" indent="-216000" algn="l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A5C9F9"/>
              </a:buClr>
              <a:buSzPct val="80000"/>
              <a:tabLst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1pPr>
            <a:lvl2pPr marR="0" indent="-216000" algn="l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A5C9F9"/>
              </a:buClr>
              <a:buSzPct val="80000"/>
              <a:tabLst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2pPr>
            <a:lvl3pPr marR="0" indent="-216000" algn="l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A5C9F9"/>
              </a:buClr>
              <a:buSzPct val="80000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3pPr>
            <a:lvl4pPr marR="0" indent="-216000" algn="l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A5C9F9"/>
              </a:buClr>
              <a:buSzPct val="80000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4pPr>
            <a:lvl5pPr marR="0" indent="-216000" algn="l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A5C9F9"/>
              </a:buClr>
              <a:buSzPct val="80000"/>
              <a:tabLst/>
              <a:defRPr lang="en-NZ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NZ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NZ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891000" y="2014233"/>
            <a:ext cx="2617920" cy="511147"/>
          </a:xfrm>
          <a:prstGeom prst="rect">
            <a:avLst/>
          </a:prstGeom>
        </p:spPr>
        <p:txBody>
          <a:bodyPr lIns="80977" tIns="40489" rIns="80977" bIns="40489"/>
          <a:lstStyle>
            <a:lvl1pPr marL="0" indent="0" algn="l">
              <a:buNone/>
              <a:defRPr sz="1400" b="1" i="0" baseline="0">
                <a:solidFill>
                  <a:schemeClr val="tx1"/>
                </a:solidFill>
                <a:latin typeface="+mn-lt"/>
              </a:defRPr>
            </a:lvl1pPr>
            <a:lvl2pPr marL="404882" indent="0">
              <a:buNone/>
              <a:defRPr sz="1800" b="1"/>
            </a:lvl2pPr>
            <a:lvl3pPr marL="809762" indent="0">
              <a:buNone/>
              <a:defRPr sz="1600" b="1"/>
            </a:lvl3pPr>
            <a:lvl4pPr marL="1214643" indent="0">
              <a:buNone/>
              <a:defRPr sz="1400" b="1"/>
            </a:lvl4pPr>
            <a:lvl5pPr marL="1619524" indent="0">
              <a:buNone/>
              <a:defRPr sz="1400" b="1"/>
            </a:lvl5pPr>
            <a:lvl6pPr marL="2024406" indent="0">
              <a:buNone/>
              <a:defRPr sz="1400" b="1"/>
            </a:lvl6pPr>
            <a:lvl7pPr marL="2429286" indent="0">
              <a:buNone/>
              <a:defRPr sz="1400" b="1"/>
            </a:lvl7pPr>
            <a:lvl8pPr marL="2834167" indent="0">
              <a:buNone/>
              <a:defRPr sz="1400" b="1"/>
            </a:lvl8pPr>
            <a:lvl9pPr marL="3239048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70920" y="2014233"/>
            <a:ext cx="2617920" cy="511147"/>
          </a:xfrm>
          <a:prstGeom prst="rect">
            <a:avLst/>
          </a:prstGeom>
        </p:spPr>
        <p:txBody>
          <a:bodyPr lIns="80977" tIns="40489" rIns="80977" bIns="40489"/>
          <a:lstStyle>
            <a:lvl1pPr marL="0" indent="0" algn="l">
              <a:buNone/>
              <a:defRPr lang="en-US" sz="14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1pPr>
            <a:lvl2pPr marL="404882" indent="0">
              <a:buNone/>
              <a:defRPr sz="1800" b="1"/>
            </a:lvl2pPr>
            <a:lvl3pPr marL="809762" indent="0">
              <a:buNone/>
              <a:defRPr sz="1600" b="1"/>
            </a:lvl3pPr>
            <a:lvl4pPr marL="1214643" indent="0">
              <a:buNone/>
              <a:defRPr sz="1400" b="1"/>
            </a:lvl4pPr>
            <a:lvl5pPr marL="1619524" indent="0">
              <a:buNone/>
              <a:defRPr sz="1400" b="1"/>
            </a:lvl5pPr>
            <a:lvl6pPr marL="2024406" indent="0">
              <a:buNone/>
              <a:defRPr sz="1400" b="1"/>
            </a:lvl6pPr>
            <a:lvl7pPr marL="2429286" indent="0">
              <a:buNone/>
              <a:defRPr sz="1400" b="1"/>
            </a:lvl7pPr>
            <a:lvl8pPr marL="2834167" indent="0">
              <a:buNone/>
              <a:defRPr sz="1400" b="1"/>
            </a:lvl8pPr>
            <a:lvl9pPr marL="3239048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NZ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1"/>
          </p:nvPr>
        </p:nvSpPr>
        <p:spPr>
          <a:xfrm>
            <a:off x="3663951" y="1773238"/>
            <a:ext cx="2636242" cy="475138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NZ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91000" y="1783453"/>
            <a:ext cx="2617920" cy="685943"/>
          </a:xfrm>
          <a:prstGeom prst="rect">
            <a:avLst/>
          </a:prstGeom>
        </p:spPr>
        <p:txBody>
          <a:bodyPr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92800" y="2674800"/>
            <a:ext cx="2617200" cy="3841200"/>
          </a:xfrm>
        </p:spPr>
        <p:txBody>
          <a:bodyPr/>
          <a:lstStyle>
            <a:lvl1pPr marR="0" indent="-216000" algn="l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A5C9F9"/>
              </a:buClr>
              <a:buSzPct val="80000"/>
              <a:tabLst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1pPr>
            <a:lvl2pPr marR="0" indent="-216000" algn="l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A5C9F9"/>
              </a:buClr>
              <a:buSzPct val="80000"/>
              <a:tabLst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2pPr>
            <a:lvl3pPr marR="0" indent="-216000" algn="l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A5C9F9"/>
              </a:buClr>
              <a:buSzPct val="80000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3pPr>
            <a:lvl4pPr marR="0" indent="-216000" algn="l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A5C9F9"/>
              </a:buClr>
              <a:buSzPct val="80000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4pPr>
            <a:lvl5pPr marR="0" indent="-216000" algn="l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A5C9F9"/>
              </a:buClr>
              <a:buSzPct val="80000"/>
              <a:tabLst/>
              <a:defRPr lang="en-NZ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NZ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529533" y="1628387"/>
            <a:ext cx="1350178" cy="1221844"/>
          </a:xfrm>
        </p:spPr>
        <p:txBody>
          <a:bodyPr anchor="t"/>
          <a:lstStyle>
            <a:lvl1pPr algn="l">
              <a:defRPr sz="1600" b="1" baseline="0">
                <a:solidFill>
                  <a:schemeClr val="tx1"/>
                </a:solidFill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7286644" cy="6858000"/>
          </a:xfrm>
        </p:spPr>
        <p:txBody>
          <a:bodyPr rtlCol="0">
            <a:normAutofit/>
          </a:bodyPr>
          <a:lstStyle>
            <a:lvl1pPr marL="0" indent="0">
              <a:buNone/>
              <a:defRPr sz="2600">
                <a:solidFill>
                  <a:schemeClr val="tx1"/>
                </a:solidFill>
              </a:defRPr>
            </a:lvl1pPr>
            <a:lvl2pPr marL="367406" indent="0">
              <a:buNone/>
              <a:defRPr sz="2300"/>
            </a:lvl2pPr>
            <a:lvl3pPr marL="734812" indent="0">
              <a:buNone/>
              <a:defRPr sz="1900"/>
            </a:lvl3pPr>
            <a:lvl4pPr marL="1102218" indent="0">
              <a:buNone/>
              <a:defRPr sz="1600"/>
            </a:lvl4pPr>
            <a:lvl5pPr marL="1469624" indent="0">
              <a:buNone/>
              <a:defRPr sz="1600"/>
            </a:lvl5pPr>
            <a:lvl6pPr marL="1837030" indent="0">
              <a:buNone/>
              <a:defRPr sz="1600"/>
            </a:lvl6pPr>
            <a:lvl7pPr marL="2204436" indent="0">
              <a:buNone/>
              <a:defRPr sz="1600"/>
            </a:lvl7pPr>
            <a:lvl8pPr marL="2571841" indent="0">
              <a:buNone/>
              <a:defRPr sz="1600"/>
            </a:lvl8pPr>
            <a:lvl9pPr marL="2939247" indent="0">
              <a:buNone/>
              <a:defRPr sz="1600"/>
            </a:lvl9pPr>
          </a:lstStyle>
          <a:p>
            <a:pPr lvl="0"/>
            <a:endParaRPr lang="en-US" noProof="0" dirty="0">
              <a:sym typeface="Gill Sans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7529533" y="3043235"/>
            <a:ext cx="1328747" cy="3357562"/>
          </a:xfrm>
        </p:spPr>
        <p:txBody>
          <a:bodyPr/>
          <a:lstStyle>
            <a:lvl1pPr marL="216000" indent="-216000">
              <a:spcBef>
                <a:spcPts val="1200"/>
              </a:spcBef>
              <a:defRPr sz="1200">
                <a:solidFill>
                  <a:schemeClr val="tx1"/>
                </a:solidFill>
              </a:defRPr>
            </a:lvl1pPr>
            <a:lvl2pPr marL="216000" indent="-216000">
              <a:spcBef>
                <a:spcPts val="1200"/>
              </a:spcBef>
              <a:defRPr sz="1200">
                <a:solidFill>
                  <a:schemeClr val="tx1"/>
                </a:solidFill>
              </a:defRPr>
            </a:lvl2pPr>
            <a:lvl3pPr marL="216000" indent="-216000">
              <a:spcBef>
                <a:spcPts val="1200"/>
              </a:spcBef>
              <a:defRPr sz="1200">
                <a:solidFill>
                  <a:schemeClr val="tx1"/>
                </a:solidFill>
              </a:defRPr>
            </a:lvl3pPr>
            <a:lvl4pPr marL="216000" indent="-216000">
              <a:spcBef>
                <a:spcPts val="1200"/>
              </a:spcBef>
              <a:defRPr sz="1200">
                <a:solidFill>
                  <a:schemeClr val="tx1"/>
                </a:solidFill>
              </a:defRPr>
            </a:lvl4pPr>
            <a:lvl5pPr marL="216000" indent="-216000">
              <a:spcBef>
                <a:spcPts val="1200"/>
              </a:spcBef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NZ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2"/>
          <p:cNvSpPr>
            <a:spLocks noGrp="1"/>
          </p:cNvSpPr>
          <p:nvPr>
            <p:ph type="title"/>
          </p:nvPr>
        </p:nvSpPr>
        <p:spPr bwMode="auto">
          <a:xfrm>
            <a:off x="891540" y="1063213"/>
            <a:ext cx="5393532" cy="835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"/>
          </p:nvPr>
        </p:nvSpPr>
        <p:spPr>
          <a:xfrm>
            <a:off x="891000" y="1916832"/>
            <a:ext cx="5394600" cy="4402800"/>
          </a:xfrm>
          <a:prstGeom prst="rect">
            <a:avLst/>
          </a:prstGeom>
        </p:spPr>
        <p:txBody>
          <a:bodyPr lIns="80977" tIns="40489" rIns="80977" bIns="40489"/>
          <a:lstStyle>
            <a:lvl1pPr marL="0" indent="0" algn="l">
              <a:buNone/>
              <a:defRPr sz="2000" b="0">
                <a:solidFill>
                  <a:schemeClr val="tx1"/>
                </a:solidFill>
              </a:defRPr>
            </a:lvl1pPr>
            <a:lvl2pPr marL="4048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097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146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6195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0244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4292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283416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23904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D9F1C-90D4-4F36-9E93-870EBD152D7B}" type="datetimeFigureOut">
              <a:rPr lang="en-GB" smtClean="0"/>
              <a:pPr/>
              <a:t>28/06/2012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4075A-5FA8-4724-BE8F-6E643894257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D9F1C-90D4-4F36-9E93-870EBD152D7B}" type="datetimeFigureOut">
              <a:rPr lang="en-GB" smtClean="0"/>
              <a:pPr/>
              <a:t>28/06/2012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4075A-5FA8-4724-BE8F-6E643894257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D9F1C-90D4-4F36-9E93-870EBD152D7B}" type="datetimeFigureOut">
              <a:rPr lang="en-GB" smtClean="0"/>
              <a:pPr/>
              <a:t>28/06/2012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4075A-5FA8-4724-BE8F-6E643894257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D9F1C-90D4-4F36-9E93-870EBD152D7B}" type="datetimeFigureOut">
              <a:rPr lang="en-GB" smtClean="0"/>
              <a:pPr/>
              <a:t>28/06/2012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4075A-5FA8-4724-BE8F-6E643894257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D9F1C-90D4-4F36-9E93-870EBD152D7B}" type="datetimeFigureOut">
              <a:rPr lang="en-GB" smtClean="0"/>
              <a:pPr/>
              <a:t>28/06/2012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4075A-5FA8-4724-BE8F-6E643894257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D9F1C-90D4-4F36-9E93-870EBD152D7B}" type="datetimeFigureOut">
              <a:rPr lang="en-GB" smtClean="0"/>
              <a:pPr/>
              <a:t>28/06/2012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4075A-5FA8-4724-BE8F-6E643894257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D9F1C-90D4-4F36-9E93-870EBD152D7B}" type="datetimeFigureOut">
              <a:rPr lang="en-GB" smtClean="0"/>
              <a:pPr/>
              <a:t>28/06/2012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4075A-5FA8-4724-BE8F-6E643894257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E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D9F1C-90D4-4F36-9E93-870EBD152D7B}" type="datetimeFigureOut">
              <a:rPr lang="en-GB" smtClean="0"/>
              <a:pPr/>
              <a:t>28/06/2012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44075A-5FA8-4724-BE8F-6E6438942576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Blue_stripe_full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68263" y="0"/>
            <a:ext cx="9234488" cy="692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5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mbr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mbr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mbr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mbria" pitchFamily="18" charset="0"/>
        </a:defRPr>
      </a:lvl5pPr>
      <a:lvl6pPr marL="367406" algn="ctr" rtl="0" fontAlgn="base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" charset="0"/>
        </a:defRPr>
      </a:lvl6pPr>
      <a:lvl7pPr marL="734812" algn="ctr" rtl="0" fontAlgn="base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" charset="0"/>
        </a:defRPr>
      </a:lvl7pPr>
      <a:lvl8pPr marL="1102218" algn="ctr" rtl="0" fontAlgn="base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" charset="0"/>
        </a:defRPr>
      </a:lvl8pPr>
      <a:lvl9pPr marL="1469624" algn="ctr" rtl="0" fontAlgn="base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" charset="0"/>
        </a:defRPr>
      </a:lvl9pPr>
    </p:titleStyle>
    <p:bodyStyle>
      <a:lvl1pPr marL="274638" indent="-27463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969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ヒラギノ角ゴ Pro W3" charset="-128"/>
          <a:cs typeface="ヒラギノ角ゴ Pro W3"/>
        </a:defRPr>
      </a:lvl2pPr>
      <a:lvl3pPr marL="917575" indent="-18256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ヒラギノ角ゴ Pro W3" charset="-128"/>
          <a:cs typeface="ヒラギノ角ゴ Pro W3"/>
        </a:defRPr>
      </a:lvl3pPr>
      <a:lvl4pPr marL="1285875" indent="-18256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ヒラギノ角ゴ Pro W3" charset="-128"/>
          <a:cs typeface="ヒラギノ角ゴ Pro W3"/>
        </a:defRPr>
      </a:lvl4pPr>
      <a:lvl5pPr marL="1652588" indent="-18256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ヒラギノ角ゴ Pro W3" charset="-128"/>
          <a:cs typeface="ヒラギノ角ゴ Pro W3"/>
        </a:defRPr>
      </a:lvl5pPr>
      <a:lvl6pPr marL="2020733" indent="-183703" algn="l" defTabSz="73481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88138" indent="-183703" algn="l" defTabSz="73481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55544" indent="-183703" algn="l" defTabSz="73481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22950" indent="-183703" algn="l" defTabSz="73481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3481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67406" algn="l" defTabSz="73481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34812" algn="l" defTabSz="73481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102218" algn="l" defTabSz="73481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69624" algn="l" defTabSz="73481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37030" algn="l" defTabSz="73481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04436" algn="l" defTabSz="73481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841" algn="l" defTabSz="73481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39247" algn="l" defTabSz="73481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blue_stripe_vbody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itle Placeholder 2"/>
          <p:cNvSpPr>
            <a:spLocks noGrp="1"/>
          </p:cNvSpPr>
          <p:nvPr>
            <p:ph type="title"/>
          </p:nvPr>
        </p:nvSpPr>
        <p:spPr bwMode="auto">
          <a:xfrm>
            <a:off x="892175" y="1063625"/>
            <a:ext cx="5392738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3481" tIns="0" rIns="73481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NZ" smtClean="0"/>
              <a:t>Click to edit Master title style</a:t>
            </a:r>
          </a:p>
        </p:txBody>
      </p:sp>
      <p:sp>
        <p:nvSpPr>
          <p:cNvPr id="3076" name="Text Placeholder 3"/>
          <p:cNvSpPr>
            <a:spLocks noGrp="1"/>
          </p:cNvSpPr>
          <p:nvPr>
            <p:ph type="body" idx="1"/>
          </p:nvPr>
        </p:nvSpPr>
        <p:spPr bwMode="auto">
          <a:xfrm>
            <a:off x="892175" y="1944688"/>
            <a:ext cx="5392738" cy="402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3481" tIns="36741" rIns="73481" bIns="367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NZ" smtClean="0">
                <a:sym typeface="Arial" pitchFamily="34" charset="0"/>
              </a:rPr>
              <a:t>Click to edit Master text styles</a:t>
            </a:r>
          </a:p>
          <a:p>
            <a:pPr lvl="1"/>
            <a:r>
              <a:rPr lang="en-NZ" smtClean="0">
                <a:sym typeface="Arial" pitchFamily="34" charset="0"/>
              </a:rPr>
              <a:t>Second level</a:t>
            </a:r>
          </a:p>
          <a:p>
            <a:pPr lvl="2"/>
            <a:r>
              <a:rPr lang="en-NZ" smtClean="0">
                <a:sym typeface="Arial" pitchFamily="34" charset="0"/>
              </a:rPr>
              <a:t>Third level</a:t>
            </a:r>
          </a:p>
          <a:p>
            <a:pPr lvl="3"/>
            <a:r>
              <a:rPr lang="en-NZ" smtClean="0">
                <a:sym typeface="Arial" pitchFamily="34" charset="0"/>
              </a:rPr>
              <a:t>Fourth level</a:t>
            </a:r>
          </a:p>
          <a:p>
            <a:pPr lvl="4"/>
            <a:r>
              <a:rPr lang="en-NZ" smtClean="0">
                <a:sym typeface="Arial" pitchFamily="34" charset="0"/>
              </a:rPr>
              <a:t>Fifth level</a:t>
            </a:r>
          </a:p>
        </p:txBody>
      </p:sp>
      <p:sp>
        <p:nvSpPr>
          <p:cNvPr id="8" name="Rectangle 7"/>
          <p:cNvSpPr/>
          <p:nvPr/>
        </p:nvSpPr>
        <p:spPr>
          <a:xfrm>
            <a:off x="7289800" y="0"/>
            <a:ext cx="184785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481" tIns="36741" rIns="73481" bIns="36741" anchor="ctr"/>
          <a:lstStyle/>
          <a:p>
            <a:pPr algn="ctr" defTabSz="808803" fontAlgn="base">
              <a:spcBef>
                <a:spcPct val="0"/>
              </a:spcBef>
              <a:spcAft>
                <a:spcPct val="0"/>
              </a:spcAft>
              <a:defRPr/>
            </a:pPr>
            <a:endParaRPr lang="en-NZ" sz="1600">
              <a:solidFill>
                <a:srgbClr val="000000"/>
              </a:solidFill>
            </a:endParaRPr>
          </a:p>
        </p:txBody>
      </p:sp>
      <p:pic>
        <p:nvPicPr>
          <p:cNvPr id="3078" name="Picture 5" descr="UCWhitetransparent.gif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640638" y="196850"/>
            <a:ext cx="11557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808038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808038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mbria" pitchFamily="18" charset="0"/>
        </a:defRPr>
      </a:lvl2pPr>
      <a:lvl3pPr algn="l" defTabSz="808038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mbria" pitchFamily="18" charset="0"/>
        </a:defRPr>
      </a:lvl3pPr>
      <a:lvl4pPr algn="l" defTabSz="808038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mbria" pitchFamily="18" charset="0"/>
        </a:defRPr>
      </a:lvl4pPr>
      <a:lvl5pPr algn="l" defTabSz="808038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mbria" pitchFamily="18" charset="0"/>
        </a:defRPr>
      </a:lvl5pPr>
      <a:lvl6pPr marL="367406" algn="l" defTabSz="808803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mbria" pitchFamily="18" charset="0"/>
        </a:defRPr>
      </a:lvl6pPr>
      <a:lvl7pPr marL="734812" algn="l" defTabSz="808803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mbria" pitchFamily="18" charset="0"/>
        </a:defRPr>
      </a:lvl7pPr>
      <a:lvl8pPr marL="1102218" algn="l" defTabSz="808803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mbria" pitchFamily="18" charset="0"/>
        </a:defRPr>
      </a:lvl8pPr>
      <a:lvl9pPr marL="1469624" algn="l" defTabSz="808803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mbria" pitchFamily="18" charset="0"/>
        </a:defRPr>
      </a:lvl9pPr>
    </p:titleStyle>
    <p:bodyStyle>
      <a:lvl1pPr marL="215900" indent="-215900" algn="l" rtl="0" eaLnBrk="0" fontAlgn="base" hangingPunct="0">
        <a:spcBef>
          <a:spcPts val="1800"/>
        </a:spcBef>
        <a:spcAft>
          <a:spcPct val="0"/>
        </a:spcAft>
        <a:buClr>
          <a:srgbClr val="A5C9F9"/>
        </a:buClr>
        <a:buSzPct val="80000"/>
        <a:buFont typeface="Arial" pitchFamily="34" charset="0"/>
        <a:buChar char="•"/>
        <a:defRPr lang="en-US" kern="1200" dirty="0"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1pPr>
      <a:lvl2pPr marL="431800" indent="-215900" algn="l" rtl="0" eaLnBrk="0" fontAlgn="base" hangingPunct="0">
        <a:spcBef>
          <a:spcPts val="1800"/>
        </a:spcBef>
        <a:spcAft>
          <a:spcPct val="0"/>
        </a:spcAft>
        <a:buClr>
          <a:srgbClr val="A5C9F9"/>
        </a:buClr>
        <a:buSzPct val="80000"/>
        <a:buFont typeface="Arial" pitchFamily="34" charset="0"/>
        <a:buChar char="•"/>
        <a:defRPr lang="en-US" kern="1200" dirty="0">
          <a:solidFill>
            <a:schemeClr val="tx1"/>
          </a:solidFill>
          <a:latin typeface="+mn-lt"/>
          <a:ea typeface="ヒラギノ角ゴ Pro W3" charset="-128"/>
          <a:cs typeface="ヒラギノ角ゴ Pro W3"/>
          <a:sym typeface="Arial" pitchFamily="34" charset="0"/>
        </a:defRPr>
      </a:lvl2pPr>
      <a:lvl3pPr marL="647700" indent="-215900" algn="l" rtl="0" eaLnBrk="0" fontAlgn="base" hangingPunct="0">
        <a:spcBef>
          <a:spcPts val="1800"/>
        </a:spcBef>
        <a:spcAft>
          <a:spcPct val="0"/>
        </a:spcAft>
        <a:buClr>
          <a:srgbClr val="A5C9F9"/>
        </a:buClr>
        <a:buSzPct val="80000"/>
        <a:buFont typeface="Arial" pitchFamily="34" charset="0"/>
        <a:buChar char="-"/>
        <a:defRPr lang="en-US" kern="1200" dirty="0">
          <a:solidFill>
            <a:schemeClr val="tx1"/>
          </a:solidFill>
          <a:latin typeface="+mn-lt"/>
          <a:ea typeface="ヒラギノ角ゴ Pro W3" charset="-128"/>
          <a:cs typeface="ヒラギノ角ゴ Pro W3"/>
          <a:sym typeface="Arial" pitchFamily="34" charset="0"/>
        </a:defRPr>
      </a:lvl3pPr>
      <a:lvl4pPr marL="863600" indent="-215900" algn="l" rtl="0" eaLnBrk="0" fontAlgn="base" hangingPunct="0">
        <a:spcBef>
          <a:spcPts val="1800"/>
        </a:spcBef>
        <a:spcAft>
          <a:spcPct val="0"/>
        </a:spcAft>
        <a:buClr>
          <a:srgbClr val="A5C9F9"/>
        </a:buClr>
        <a:buSzPct val="80000"/>
        <a:buFont typeface="Arial" pitchFamily="34" charset="0"/>
        <a:buChar char="•"/>
        <a:defRPr lang="en-US" kern="1200" dirty="0">
          <a:solidFill>
            <a:schemeClr val="tx1"/>
          </a:solidFill>
          <a:latin typeface="+mn-lt"/>
          <a:ea typeface="ヒラギノ角ゴ Pro W3" charset="-128"/>
          <a:cs typeface="ヒラギノ角ゴ Pro W3"/>
          <a:sym typeface="Arial" pitchFamily="34" charset="0"/>
        </a:defRPr>
      </a:lvl4pPr>
      <a:lvl5pPr marL="1079500" indent="-215900" algn="l" rtl="0" eaLnBrk="0" fontAlgn="base" hangingPunct="0">
        <a:spcBef>
          <a:spcPts val="1800"/>
        </a:spcBef>
        <a:spcAft>
          <a:spcPct val="0"/>
        </a:spcAft>
        <a:buClr>
          <a:srgbClr val="A5C9F9"/>
        </a:buClr>
        <a:buSzPct val="80000"/>
        <a:buFont typeface="Arial" pitchFamily="34" charset="0"/>
        <a:buChar char="-"/>
        <a:defRPr lang="en-NZ" kern="1200" dirty="0">
          <a:solidFill>
            <a:schemeClr val="tx1"/>
          </a:solidFill>
          <a:latin typeface="+mn-lt"/>
          <a:ea typeface="ヒラギノ角ゴ Pro W3" charset="-128"/>
          <a:cs typeface="ヒラギノ角ゴ Pro W3"/>
          <a:sym typeface="Arial" pitchFamily="34" charset="0"/>
        </a:defRPr>
      </a:lvl5pPr>
      <a:lvl6pPr marL="2226845" indent="-202441" algn="l" defTabSz="80976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31727" indent="-202441" algn="l" defTabSz="80976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36608" indent="-202441" algn="l" defTabSz="80976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41489" indent="-202441" algn="l" defTabSz="80976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976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4882" algn="l" defTabSz="80976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9762" algn="l" defTabSz="80976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4643" algn="l" defTabSz="80976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19524" algn="l" defTabSz="80976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24406" algn="l" defTabSz="80976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29286" algn="l" defTabSz="80976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34167" algn="l" defTabSz="80976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39048" algn="l" defTabSz="80976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utreach.canterbury.ac.nz/" TargetMode="External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8.jpeg"/><Relationship Id="rId7" Type="http://schemas.openxmlformats.org/officeDocument/2006/relationships/hyperlink" Target="http://upload.wikimedia.org/wikipedia/commons/0/02/Apteryx_mantelli_-Rotorua,_North_Island,_New_Zealand-8a.jp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3.jpeg"/><Relationship Id="rId4" Type="http://schemas.openxmlformats.org/officeDocument/2006/relationships/image" Target="../media/image9.jpeg"/><Relationship Id="rId9" Type="http://schemas.openxmlformats.org/officeDocument/2006/relationships/hyperlink" Target="http://upload.wikimedia.org/wikipedia/commons/6/6d/Strigops_habroptilus_1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6/6d/Strigops_habroptilus_1.jp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6/6d/Strigops_habroptilus_1.jp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0/00/Huia_Buller.jp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hyperlink" Target="http://upload.wikimedia.org/wikipedia/commons/6/6d/Piopio.jpg" TargetMode="Externa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0/00/Huia_Buller.jpg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hyperlink" Target="http://upload.wikimedia.org/wikipedia/commons/6/6d/Piopio.jpg" TargetMode="Externa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 descr="C:\Users\Ryan\Documents\JEN'S STUFF\outreach\Male-bellbird-singing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0648"/>
            <a:ext cx="4490798" cy="4116154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282774">
            <a:off x="1615735" y="3118968"/>
            <a:ext cx="7652417" cy="3393680"/>
          </a:xfrm>
          <a:prstGeom prst="rect">
            <a:avLst/>
          </a:prstGeom>
          <a:noFill/>
          <a:ln w="476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legacy.canterbury.ac.nz/exchange/jlg90/Inbox/Re:%20Rangatira%20island%20senior%20school%20resources-7.EML/1_multipart_xF8FF_2_Bellbird-female-feeding-chicks.jpg/C58EA28C-18C0-4a97-9AF2-036E93DDAFB3/Bellbird-female-feeding-chicks.jpg?attach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0"/>
            <a:ext cx="1512168" cy="1661991"/>
          </a:xfrm>
          <a:prstGeom prst="rect">
            <a:avLst/>
          </a:prstGeom>
          <a:noFill/>
        </p:spPr>
      </p:pic>
      <p:pic>
        <p:nvPicPr>
          <p:cNvPr id="5" name="Picture 2" descr="https://legacy.canterbury.ac.nz/exchange/jlg90/Inbox/Re:%20Rangatira%20island%20senior%20school%20resources-7.EML/1_multipart_xF8FF_2_Bellbird-female-feeding-chicks.jpg/C58EA28C-18C0-4a97-9AF2-036E93DDAFB3/Bellbird-female-feeding-chicks.jpg?attach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88640"/>
            <a:ext cx="1872208" cy="2057703"/>
          </a:xfrm>
          <a:prstGeom prst="rect">
            <a:avLst/>
          </a:prstGeom>
          <a:noFill/>
        </p:spPr>
      </p:pic>
      <p:pic>
        <p:nvPicPr>
          <p:cNvPr id="6" name="Picture 2" descr="https://legacy.canterbury.ac.nz/exchange/jlg90/Inbox/Re:%20Rangatira%20island%20senior%20school%20resources-7.EML/1_multipart_xF8FF_2_Bellbird-female-feeding-chicks.jpg/C58EA28C-18C0-4a97-9AF2-036E93DDAFB3/Bellbird-female-feeding-chicks.jpg?attach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332656"/>
            <a:ext cx="2134275" cy="2345735"/>
          </a:xfrm>
          <a:prstGeom prst="rect">
            <a:avLst/>
          </a:prstGeom>
          <a:noFill/>
        </p:spPr>
      </p:pic>
      <p:pic>
        <p:nvPicPr>
          <p:cNvPr id="7" name="Picture 2" descr="https://legacy.canterbury.ac.nz/exchange/jlg90/Inbox/Re:%20Rangatira%20island%20senior%20school%20resources-7.EML/1_multipart_xF8FF_2_Bellbird-female-feeding-chicks.jpg/C58EA28C-18C0-4a97-9AF2-036E93DDAFB3/Bellbird-female-feeding-chicks.jpg?attach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620688"/>
            <a:ext cx="2527375" cy="2777783"/>
          </a:xfrm>
          <a:prstGeom prst="rect">
            <a:avLst/>
          </a:prstGeom>
          <a:noFill/>
        </p:spPr>
      </p:pic>
      <p:pic>
        <p:nvPicPr>
          <p:cNvPr id="8" name="Picture 2" descr="https://legacy.canterbury.ac.nz/exchange/jlg90/Inbox/Re:%20Rangatira%20island%20senior%20school%20resources-7.EML/1_multipart_xF8FF_2_Bellbird-female-feeding-chicks.jpg/C58EA28C-18C0-4a97-9AF2-036E93DDAFB3/Bellbird-female-feeding-chicks.jpg?attach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692696"/>
            <a:ext cx="3096344" cy="340312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3933056"/>
            <a:ext cx="86409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>
                <a:solidFill>
                  <a:schemeClr val="accent6">
                    <a:lumMod val="75000"/>
                  </a:schemeClr>
                </a:solidFill>
                <a:latin typeface="Blue Highway Linocut" pitchFamily="2" charset="0"/>
              </a:rPr>
              <a:t>Can bellbirds rapidly adjust their behaviour or evolve in response to exotic predators?   </a:t>
            </a:r>
            <a:endParaRPr lang="en-GB" sz="5400" dirty="0">
              <a:solidFill>
                <a:schemeClr val="accent6">
                  <a:lumMod val="75000"/>
                </a:schemeClr>
              </a:solidFill>
              <a:latin typeface="Blue Highway Linocu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32656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>
                <a:solidFill>
                  <a:schemeClr val="accent6">
                    <a:lumMod val="75000"/>
                  </a:schemeClr>
                </a:solidFill>
                <a:latin typeface="Blue Highway Linocut" pitchFamily="2" charset="0"/>
              </a:rPr>
              <a:t>THE TRIBES for this </a:t>
            </a:r>
            <a:br>
              <a:rPr lang="en-GB" sz="5400" dirty="0" smtClean="0">
                <a:solidFill>
                  <a:schemeClr val="accent6">
                    <a:lumMod val="75000"/>
                  </a:schemeClr>
                </a:solidFill>
                <a:latin typeface="Blue Highway Linocut" pitchFamily="2" charset="0"/>
              </a:rPr>
            </a:br>
            <a:r>
              <a:rPr lang="en-GB" sz="5400" dirty="0" smtClean="0">
                <a:solidFill>
                  <a:schemeClr val="accent6">
                    <a:lumMod val="75000"/>
                  </a:schemeClr>
                </a:solidFill>
                <a:latin typeface="Blue Highway Linocut" pitchFamily="2" charset="0"/>
              </a:rPr>
              <a:t>SURVIVOR challenge</a:t>
            </a:r>
            <a:endParaRPr lang="en-GB" sz="5400" dirty="0">
              <a:solidFill>
                <a:schemeClr val="accent6">
                  <a:lumMod val="75000"/>
                </a:schemeClr>
              </a:solidFill>
              <a:latin typeface="Blue Highway Linocut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5229200"/>
            <a:ext cx="864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>
                <a:solidFill>
                  <a:schemeClr val="accent6">
                    <a:lumMod val="75000"/>
                  </a:schemeClr>
                </a:solidFill>
                <a:latin typeface="Blue Highway Linocut" pitchFamily="2" charset="0"/>
              </a:rPr>
              <a:t>Bellbird tribe   </a:t>
            </a:r>
            <a:r>
              <a:rPr lang="en-GB" sz="5400" dirty="0" err="1" smtClean="0">
                <a:solidFill>
                  <a:schemeClr val="accent6">
                    <a:lumMod val="75000"/>
                  </a:schemeClr>
                </a:solidFill>
                <a:latin typeface="Blue Highway Linocut" pitchFamily="2" charset="0"/>
              </a:rPr>
              <a:t>vs</a:t>
            </a:r>
            <a:r>
              <a:rPr lang="en-GB" sz="5400" dirty="0" smtClean="0">
                <a:solidFill>
                  <a:schemeClr val="accent6">
                    <a:lumMod val="75000"/>
                  </a:schemeClr>
                </a:solidFill>
                <a:latin typeface="Blue Highway Linocut" pitchFamily="2" charset="0"/>
              </a:rPr>
              <a:t>   Predator tribe</a:t>
            </a:r>
            <a:endParaRPr lang="en-GB" sz="5400" dirty="0">
              <a:solidFill>
                <a:schemeClr val="accent6">
                  <a:lumMod val="75000"/>
                </a:schemeClr>
              </a:solidFill>
              <a:latin typeface="Blue Highway Linocut" pitchFamily="2" charset="0"/>
            </a:endParaRPr>
          </a:p>
        </p:txBody>
      </p:sp>
      <p:pic>
        <p:nvPicPr>
          <p:cNvPr id="4" name="Picture 6" descr="https://legacy.canterbury.ac.nz/exchange/jlg90/Inbox/bellbird%20photo.EML/bellbird_1800.jpg/C58EA28C-18C0-4a97-9AF2-036E93DDAFB3/bellbird_1800.jpg?attach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60339" flipH="1">
            <a:off x="668217" y="2445923"/>
            <a:ext cx="3514961" cy="2440943"/>
          </a:xfrm>
          <a:prstGeom prst="rect">
            <a:avLst/>
          </a:prstGeom>
          <a:noFill/>
        </p:spPr>
      </p:pic>
      <p:pic>
        <p:nvPicPr>
          <p:cNvPr id="36865" name="Picture 1" descr="C:\Users\Ryan\Documents\JEN'S STUFF\outreach\iStock_000005966416Medium[2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097375">
            <a:off x="4932040" y="2636912"/>
            <a:ext cx="3536782" cy="252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980728"/>
            <a:ext cx="914400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Bellbirds were studied at 3 sites </a:t>
            </a:r>
            <a:br>
              <a:rPr lang="en-GB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GB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GB" sz="2800" dirty="0" smtClean="0">
                <a:latin typeface="Arial" pitchFamily="34" charset="0"/>
                <a:cs typeface="Arial" pitchFamily="34" charset="0"/>
              </a:rPr>
            </a:br>
            <a:r>
              <a:rPr lang="en-GB" sz="28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GB" sz="2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1.  A permanent low risk site  </a:t>
            </a:r>
            <a:r>
              <a:rPr lang="en-GB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 offshore island </a:t>
            </a:r>
            <a:br>
              <a:rPr lang="en-GB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GB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where exotic predators have never been introduced   </a:t>
            </a:r>
            <a:br>
              <a:rPr lang="en-GB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GB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(Aorangi Island)</a:t>
            </a:r>
          </a:p>
          <a:p>
            <a:endParaRPr lang="en-GB" sz="2800" dirty="0">
              <a:latin typeface="Arial" pitchFamily="34" charset="0"/>
              <a:cs typeface="Arial" pitchFamily="34" charset="0"/>
            </a:endParaRPr>
          </a:p>
          <a:p>
            <a:r>
              <a:rPr lang="en-GB" sz="28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GB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2.  A recent low risk site </a:t>
            </a:r>
            <a:r>
              <a:rPr lang="en-GB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 the mainland where </a:t>
            </a:r>
            <a:br>
              <a:rPr lang="en-GB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GB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exotic predators were experimentally removed   </a:t>
            </a:r>
            <a:br>
              <a:rPr lang="en-GB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GB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(</a:t>
            </a:r>
            <a:r>
              <a:rPr lang="en-GB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Waimangarara</a:t>
            </a:r>
            <a:r>
              <a:rPr lang="en-GB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Bush)</a:t>
            </a:r>
          </a:p>
          <a:p>
            <a:endParaRPr lang="en-GB" sz="2800" dirty="0">
              <a:latin typeface="Arial" pitchFamily="34" charset="0"/>
              <a:cs typeface="Arial" pitchFamily="34" charset="0"/>
            </a:endParaRPr>
          </a:p>
          <a:p>
            <a:r>
              <a:rPr lang="en-GB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800" b="1" dirty="0" smtClean="0">
                <a:solidFill>
                  <a:srgbClr val="FF2929"/>
                </a:solidFill>
                <a:latin typeface="Arial" pitchFamily="34" charset="0"/>
                <a:cs typeface="Arial" pitchFamily="34" charset="0"/>
              </a:rPr>
              <a:t>3.  A high risk site </a:t>
            </a:r>
            <a:r>
              <a:rPr lang="en-GB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 the mainland with exotic  </a:t>
            </a:r>
            <a:br>
              <a:rPr lang="en-GB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GB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predators present (Kowhai Bush)</a:t>
            </a:r>
          </a:p>
          <a:p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0"/>
            <a:ext cx="6442282" cy="1070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9512" y="2780928"/>
            <a:ext cx="324036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Hidden cameras were used to film parental behaviour of Bellbirds at their nests. </a:t>
            </a:r>
            <a:br>
              <a:rPr lang="en-GB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GB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GB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GB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GB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0"/>
            <a:ext cx="6442282" cy="1070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https://legacy.canterbury.ac.nz/exchange/jlg90/Inbox/Re:%20Rangatira%20island%20senior%20school%20resources-7.EML/1_multipart_xF8FF_2_Bellbird-female-feeding-chicks.jpg/C58EA28C-18C0-4a97-9AF2-036E93DDAFB3/Bellbird-female-feeding-chicks.jpg?attach=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1052736"/>
            <a:ext cx="4848237" cy="5328592"/>
          </a:xfrm>
          <a:prstGeom prst="rect">
            <a:avLst/>
          </a:prstGeom>
          <a:noFill/>
        </p:spPr>
      </p:pic>
      <p:pic>
        <p:nvPicPr>
          <p:cNvPr id="1028" name="Picture 4" descr="C:\Users\Ryan\AppData\Local\Microsoft\Windows\Temporary Internet Files\Content.IE5\AY5VKA7C\MC900432639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467544" y="764704"/>
            <a:ext cx="2146541" cy="2088232"/>
          </a:xfrm>
          <a:prstGeom prst="rect">
            <a:avLst/>
          </a:prstGeom>
          <a:noFill/>
        </p:spPr>
      </p:pic>
      <p:pic>
        <p:nvPicPr>
          <p:cNvPr id="10" name="Picture 2" descr="https://legacy.canterbury.ac.nz/exchange/jlg90/Inbox/Re:%20Rangatira%20island%20senior%20school%20resources-7.EML/1_multipart_xF8FF_2_Bellbird-female-feeding-chicks.jpg/C58EA28C-18C0-4a97-9AF2-036E93DDAFB3/Bellbird-female-feeding-chicks.jpg?attach=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436788">
            <a:off x="950419" y="1364224"/>
            <a:ext cx="580806" cy="61148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20" y="980728"/>
            <a:ext cx="889248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following data was collected:</a:t>
            </a:r>
            <a:br>
              <a:rPr lang="en-GB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endParaRPr lang="en-GB" sz="2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The </a:t>
            </a:r>
            <a:r>
              <a:rPr lang="en-GB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number</a:t>
            </a:r>
            <a:r>
              <a:rPr lang="en-GB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of parental </a:t>
            </a:r>
            <a:r>
              <a:rPr lang="en-GB" sz="28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visits</a:t>
            </a:r>
            <a:r>
              <a:rPr lang="en-GB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to the nest </a:t>
            </a:r>
            <a:r>
              <a:rPr lang="en-GB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per hour</a:t>
            </a:r>
            <a:r>
              <a:rPr lang="en-GB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GB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endParaRPr lang="en-GB" sz="2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The </a:t>
            </a:r>
            <a:r>
              <a:rPr lang="en-GB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length of time </a:t>
            </a:r>
            <a:r>
              <a:rPr lang="en-GB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 female sat on the nest           </a:t>
            </a:r>
            <a:br>
              <a:rPr lang="en-GB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GB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(</a:t>
            </a:r>
            <a:r>
              <a:rPr lang="en-GB" sz="28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on-bout</a:t>
            </a:r>
            <a:r>
              <a:rPr lang="en-GB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 </a:t>
            </a:r>
            <a:br>
              <a:rPr lang="en-GB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endParaRPr lang="en-GB" sz="2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The </a:t>
            </a:r>
            <a:r>
              <a:rPr lang="en-GB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length of time</a:t>
            </a:r>
            <a:r>
              <a:rPr lang="en-GB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females spent foraging away from </a:t>
            </a:r>
            <a:br>
              <a:rPr lang="en-GB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GB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the nest (</a:t>
            </a:r>
            <a:r>
              <a:rPr lang="en-GB" sz="28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off-bout</a:t>
            </a:r>
            <a:r>
              <a:rPr lang="en-GB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 </a:t>
            </a:r>
            <a:br>
              <a:rPr lang="en-GB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GB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GB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0"/>
            <a:ext cx="6442282" cy="1070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1" descr="C:\Users\Ryan\AppData\Local\Microsoft\Windows\Temporary Internet Files\Content.IE5\Z1NVROZT\MC90031082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923754">
            <a:off x="6680658" y="4544602"/>
            <a:ext cx="2010522" cy="21154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39752" y="332656"/>
            <a:ext cx="3456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>
                <a:solidFill>
                  <a:schemeClr val="accent6">
                    <a:lumMod val="75000"/>
                  </a:schemeClr>
                </a:solidFill>
                <a:latin typeface="Blue Highway Linocut" pitchFamily="2" charset="0"/>
              </a:rPr>
              <a:t>THE RESULTS</a:t>
            </a:r>
            <a:endParaRPr lang="en-GB" sz="5400" dirty="0">
              <a:solidFill>
                <a:schemeClr val="accent6">
                  <a:lumMod val="75000"/>
                </a:schemeClr>
              </a:solidFill>
              <a:latin typeface="Blue Highway Linocut" pitchFamily="2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916832"/>
            <a:ext cx="6356518" cy="4819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660232" y="188640"/>
            <a:ext cx="2483768" cy="3724096"/>
          </a:xfrm>
          <a:prstGeom prst="rect">
            <a:avLst/>
          </a:prstGeom>
          <a:solidFill>
            <a:schemeClr val="bg1"/>
          </a:solidFill>
          <a:ln w="22225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itchFamily="34" charset="0"/>
                <a:cs typeface="Arial" pitchFamily="34" charset="0"/>
              </a:rPr>
              <a:t>The birds at the </a:t>
            </a:r>
          </a:p>
          <a:p>
            <a:r>
              <a:rPr lang="en-GB" sz="2400" b="1" dirty="0" smtClean="0">
                <a:solidFill>
                  <a:srgbClr val="FF2929"/>
                </a:solidFill>
                <a:latin typeface="Arial" pitchFamily="34" charset="0"/>
                <a:cs typeface="Arial" pitchFamily="34" charset="0"/>
              </a:rPr>
              <a:t>high risk site 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visit their nest less frequently compared to the </a:t>
            </a:r>
            <a:r>
              <a:rPr lang="en-GB" sz="2400" b="1" dirty="0" smtClean="0">
                <a:solidFill>
                  <a:srgbClr val="C4BF00"/>
                </a:solidFill>
                <a:latin typeface="Arial" pitchFamily="34" charset="0"/>
                <a:cs typeface="Arial" pitchFamily="34" charset="0"/>
              </a:rPr>
              <a:t>recent low risk site 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and the  </a:t>
            </a:r>
            <a:r>
              <a:rPr lang="en-GB" sz="2400" b="1" dirty="0" smtClean="0">
                <a:solidFill>
                  <a:srgbClr val="008E40"/>
                </a:solidFill>
                <a:latin typeface="Arial" pitchFamily="34" charset="0"/>
                <a:cs typeface="Arial" pitchFamily="34" charset="0"/>
              </a:rPr>
              <a:t>permanent low risk site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endParaRPr lang="en-GB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548680"/>
            <a:ext cx="4030692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548680"/>
            <a:ext cx="4104456" cy="3678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51520" y="4581129"/>
            <a:ext cx="8712968" cy="1200329"/>
          </a:xfrm>
          <a:prstGeom prst="rect">
            <a:avLst/>
          </a:prstGeom>
          <a:solidFill>
            <a:schemeClr val="bg1"/>
          </a:solidFill>
          <a:ln w="22225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itchFamily="34" charset="0"/>
                <a:cs typeface="Arial" pitchFamily="34" charset="0"/>
              </a:rPr>
              <a:t>The birds at the </a:t>
            </a:r>
            <a:r>
              <a:rPr lang="en-GB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high risk site 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visit their nests for longer periods (on-bouts) and forage away from the nests for longer periods (off-bouts) </a:t>
            </a:r>
            <a:endParaRPr lang="en-GB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980728"/>
            <a:ext cx="3600400" cy="273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717032"/>
            <a:ext cx="3240360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3717032"/>
            <a:ext cx="3214271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 rot="901913">
            <a:off x="5130063" y="434870"/>
            <a:ext cx="3579232" cy="3046988"/>
          </a:xfrm>
          <a:prstGeom prst="rect">
            <a:avLst/>
          </a:prstGeom>
          <a:solidFill>
            <a:srgbClr val="FFFF81"/>
          </a:solidFill>
          <a:ln w="22225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Arial" pitchFamily="34" charset="0"/>
                <a:cs typeface="Arial" pitchFamily="34" charset="0"/>
              </a:rPr>
              <a:t>1.</a:t>
            </a:r>
            <a:r>
              <a:rPr lang="en-GB" sz="3200" b="1" dirty="0" smtClean="0">
                <a:latin typeface="Arial" pitchFamily="34" charset="0"/>
                <a:cs typeface="Arial" pitchFamily="34" charset="0"/>
              </a:rPr>
              <a:t> Why do you think this would be an advantage for Bellbirds in the </a:t>
            </a:r>
            <a:r>
              <a:rPr lang="en-GB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high risk site</a:t>
            </a:r>
            <a:r>
              <a:rPr lang="en-GB" sz="3200" b="1" dirty="0" smtClean="0">
                <a:latin typeface="Arial" pitchFamily="34" charset="0"/>
                <a:cs typeface="Arial" pitchFamily="34" charset="0"/>
              </a:rPr>
              <a:t>?</a:t>
            </a:r>
            <a:endParaRPr lang="en-GB" sz="3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980728"/>
            <a:ext cx="3600400" cy="273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717032"/>
            <a:ext cx="3240360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3717032"/>
            <a:ext cx="3214271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 rot="381638">
            <a:off x="5116907" y="781503"/>
            <a:ext cx="3959596" cy="3046988"/>
          </a:xfrm>
          <a:prstGeom prst="rect">
            <a:avLst/>
          </a:prstGeom>
          <a:solidFill>
            <a:srgbClr val="FFFF81"/>
          </a:solidFill>
          <a:ln w="22225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Arial" pitchFamily="34" charset="0"/>
                <a:cs typeface="Arial" pitchFamily="34" charset="0"/>
              </a:rPr>
              <a:t>2.</a:t>
            </a:r>
            <a:r>
              <a:rPr lang="en-GB" sz="3200" b="1" dirty="0" smtClean="0">
                <a:latin typeface="Arial" pitchFamily="34" charset="0"/>
                <a:cs typeface="Arial" pitchFamily="34" charset="0"/>
              </a:rPr>
              <a:t> When there is no risk from predators – why do you think Bellbirds visit their nests and forage more often?</a:t>
            </a:r>
            <a:endParaRPr lang="en-GB" sz="3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NZ" sz="3200" dirty="0" smtClean="0">
                <a:latin typeface="+mn-lt"/>
              </a:rPr>
              <a:t>Survivor Aotearoa</a:t>
            </a:r>
          </a:p>
        </p:txBody>
      </p:sp>
      <p:sp>
        <p:nvSpPr>
          <p:cNvPr id="15363" name="Text Placeholder 1"/>
          <p:cNvSpPr>
            <a:spLocks noGrp="1"/>
          </p:cNvSpPr>
          <p:nvPr>
            <p:ph type="body" idx="1"/>
          </p:nvPr>
        </p:nvSpPr>
        <p:spPr>
          <a:xfrm>
            <a:off x="899592" y="2708920"/>
            <a:ext cx="5394600" cy="2952328"/>
          </a:xfrm>
        </p:spPr>
        <p:txBody>
          <a:bodyPr/>
          <a:lstStyle/>
          <a:p>
            <a:r>
              <a:rPr lang="en-NZ" dirty="0" smtClean="0"/>
              <a:t>A resource provided by Science Outreach at the University of Canterbury with support from Dr Melanie Massaro and the University of Canterbury, School of Biological Sciences.</a:t>
            </a:r>
          </a:p>
          <a:p>
            <a:r>
              <a:rPr lang="en-NZ" dirty="0" smtClean="0"/>
              <a:t>Funding was provided by the Canterbury Community Trust and the Brian Mason Scientific and Technical Trust.</a:t>
            </a:r>
          </a:p>
        </p:txBody>
      </p:sp>
      <p:sp>
        <p:nvSpPr>
          <p:cNvPr id="15364" name="TextBox 3"/>
          <p:cNvSpPr txBox="1">
            <a:spLocks noChangeArrowheads="1"/>
          </p:cNvSpPr>
          <p:nvPr/>
        </p:nvSpPr>
        <p:spPr bwMode="auto">
          <a:xfrm>
            <a:off x="1331913" y="3500438"/>
            <a:ext cx="4752975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1006475" eaLnBrk="0" hangingPunct="0">
              <a:lnSpc>
                <a:spcPct val="150000"/>
              </a:lnSpc>
              <a:spcBef>
                <a:spcPts val="1800"/>
              </a:spcBef>
              <a:buSzPct val="60000"/>
            </a:pPr>
            <a:endParaRPr lang="en-NZ" sz="2400">
              <a:solidFill>
                <a:srgbClr val="000000"/>
              </a:solidFill>
              <a:sym typeface="Arial" pitchFamily="34" charset="0"/>
            </a:endParaRPr>
          </a:p>
        </p:txBody>
      </p:sp>
      <p:sp>
        <p:nvSpPr>
          <p:cNvPr id="15365" name="Rectangle 4"/>
          <p:cNvSpPr>
            <a:spLocks noChangeArrowheads="1"/>
          </p:cNvSpPr>
          <p:nvPr/>
        </p:nvSpPr>
        <p:spPr bwMode="auto">
          <a:xfrm>
            <a:off x="971550" y="3141663"/>
            <a:ext cx="57610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200" dirty="0">
                <a:solidFill>
                  <a:srgbClr val="FFFFFF"/>
                </a:solidFill>
                <a:cs typeface="Arial" pitchFamily="34" charset="0"/>
              </a:rPr>
              <a:t/>
            </a:r>
            <a:br>
              <a:rPr lang="en-GB" sz="1200" dirty="0">
                <a:solidFill>
                  <a:srgbClr val="FFFFFF"/>
                </a:solidFill>
                <a:cs typeface="Arial" pitchFamily="34" charset="0"/>
              </a:rPr>
            </a:br>
            <a:r>
              <a:rPr lang="en-GB" dirty="0">
                <a:solidFill>
                  <a:srgbClr val="FFFFFF"/>
                </a:solidFill>
                <a:cs typeface="Arial" pitchFamily="34" charset="0"/>
              </a:rPr>
              <a:t/>
            </a:r>
            <a:br>
              <a:rPr lang="en-GB" dirty="0">
                <a:solidFill>
                  <a:srgbClr val="FFFFFF"/>
                </a:solidFill>
                <a:cs typeface="Arial" pitchFamily="34" charset="0"/>
              </a:rPr>
            </a:br>
            <a:endParaRPr lang="en-GB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1550" y="6381750"/>
            <a:ext cx="4321175" cy="476250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defTabSz="1006475" eaLnBrk="0" hangingPunct="0">
              <a:lnSpc>
                <a:spcPct val="150000"/>
              </a:lnSpc>
              <a:spcBef>
                <a:spcPts val="1800"/>
              </a:spcBef>
              <a:buSzPct val="60000"/>
              <a:defRPr/>
            </a:pPr>
            <a:endParaRPr lang="en-NZ" sz="2400" dirty="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15367" name="Rectangle 6"/>
          <p:cNvSpPr>
            <a:spLocks noChangeArrowheads="1"/>
          </p:cNvSpPr>
          <p:nvPr/>
        </p:nvSpPr>
        <p:spPr bwMode="auto">
          <a:xfrm>
            <a:off x="1042988" y="6165850"/>
            <a:ext cx="33877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NZ">
                <a:solidFill>
                  <a:srgbClr val="2C2027"/>
                </a:solidFill>
                <a:hlinkClick r:id="rId2"/>
              </a:rPr>
              <a:t>www.outreach,canterbury.ac.nz</a:t>
            </a:r>
            <a:endParaRPr lang="en-NZ">
              <a:solidFill>
                <a:srgbClr val="2C202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780928"/>
            <a:ext cx="3793592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2780928"/>
            <a:ext cx="3857125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835696" y="1052736"/>
            <a:ext cx="5472608" cy="1077218"/>
          </a:xfrm>
          <a:prstGeom prst="rect">
            <a:avLst/>
          </a:prstGeom>
          <a:solidFill>
            <a:srgbClr val="FFFF81"/>
          </a:solidFill>
          <a:ln w="22225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Arial" pitchFamily="34" charset="0"/>
                <a:cs typeface="Arial" pitchFamily="34" charset="0"/>
              </a:rPr>
              <a:t>3. </a:t>
            </a:r>
            <a:r>
              <a:rPr lang="en-GB" sz="3200" b="1" dirty="0" smtClean="0">
                <a:latin typeface="Arial" pitchFamily="34" charset="0"/>
                <a:cs typeface="Arial" pitchFamily="34" charset="0"/>
              </a:rPr>
              <a:t>What does this trend tell us about the Bellbirds?</a:t>
            </a:r>
          </a:p>
        </p:txBody>
      </p:sp>
      <p:cxnSp>
        <p:nvCxnSpPr>
          <p:cNvPr id="12" name="Curved Connector 11"/>
          <p:cNvCxnSpPr/>
          <p:nvPr/>
        </p:nvCxnSpPr>
        <p:spPr>
          <a:xfrm flipV="1">
            <a:off x="1691680" y="3573016"/>
            <a:ext cx="2016224" cy="1296144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urved Connector 15"/>
          <p:cNvCxnSpPr/>
          <p:nvPr/>
        </p:nvCxnSpPr>
        <p:spPr>
          <a:xfrm flipV="1">
            <a:off x="5508104" y="3933056"/>
            <a:ext cx="2088232" cy="936104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1052736"/>
            <a:ext cx="7776864" cy="3477875"/>
          </a:xfrm>
          <a:prstGeom prst="rect">
            <a:avLst/>
          </a:prstGeom>
          <a:solidFill>
            <a:srgbClr val="FFFF81"/>
          </a:solidFill>
          <a:ln w="22225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4400" dirty="0" smtClean="0">
                <a:latin typeface="Arial" pitchFamily="34" charset="0"/>
                <a:cs typeface="Arial" pitchFamily="34" charset="0"/>
              </a:rPr>
              <a:t>4. What is the conclusion of this study? </a:t>
            </a:r>
          </a:p>
          <a:p>
            <a:endParaRPr lang="en-GB" sz="4400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4400" dirty="0" smtClean="0">
                <a:latin typeface="Arial" pitchFamily="34" charset="0"/>
                <a:cs typeface="Arial" pitchFamily="34" charset="0"/>
              </a:rPr>
              <a:t>How could it be useful to conservationists? </a:t>
            </a:r>
            <a:endParaRPr lang="en-GB" sz="44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188640"/>
            <a:ext cx="655272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>
                <a:solidFill>
                  <a:schemeClr val="accent6">
                    <a:lumMod val="75000"/>
                  </a:schemeClr>
                </a:solidFill>
                <a:latin typeface="Blue Highway Linocut" pitchFamily="2" charset="0"/>
              </a:rPr>
              <a:t>      DISCUSSION </a:t>
            </a:r>
          </a:p>
          <a:p>
            <a:pPr algn="ctr"/>
            <a:endParaRPr lang="en-GB" sz="5400" dirty="0" smtClean="0">
              <a:solidFill>
                <a:schemeClr val="accent6">
                  <a:lumMod val="75000"/>
                </a:schemeClr>
              </a:solidFill>
              <a:latin typeface="Blue Highway Linocut" pitchFamily="2" charset="0"/>
            </a:endParaRPr>
          </a:p>
          <a:p>
            <a:pPr algn="ctr"/>
            <a:endParaRPr lang="en-GB" sz="5400" dirty="0" smtClean="0">
              <a:solidFill>
                <a:schemeClr val="accent6">
                  <a:lumMod val="75000"/>
                </a:schemeClr>
              </a:solidFill>
              <a:latin typeface="Blue Highway Linocut" pitchFamily="2" charset="0"/>
            </a:endParaRPr>
          </a:p>
          <a:p>
            <a:pPr algn="ctr"/>
            <a:r>
              <a:rPr lang="en-GB" sz="5400" dirty="0" smtClean="0">
                <a:solidFill>
                  <a:schemeClr val="accent6">
                    <a:lumMod val="75000"/>
                  </a:schemeClr>
                </a:solidFill>
                <a:latin typeface="Blue Highway Linocut" pitchFamily="2" charset="0"/>
              </a:rPr>
              <a:t>Look at the graphs and answer the questions.</a:t>
            </a:r>
            <a:endParaRPr lang="en-GB" sz="5400" dirty="0">
              <a:solidFill>
                <a:schemeClr val="accent6">
                  <a:lumMod val="75000"/>
                </a:schemeClr>
              </a:solidFill>
              <a:latin typeface="Blue Highway Linocut" pitchFamily="2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1" y="332656"/>
            <a:ext cx="3456384" cy="2137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2780928"/>
            <a:ext cx="65527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>
                <a:solidFill>
                  <a:schemeClr val="accent6">
                    <a:lumMod val="75000"/>
                  </a:schemeClr>
                </a:solidFill>
                <a:latin typeface="Blue Highway Linocut" pitchFamily="2" charset="0"/>
              </a:rPr>
              <a:t>      Answers........</a:t>
            </a:r>
            <a:endParaRPr lang="en-GB" sz="5400" dirty="0">
              <a:solidFill>
                <a:schemeClr val="accent6">
                  <a:lumMod val="75000"/>
                </a:schemeClr>
              </a:solidFill>
              <a:latin typeface="Blue Highway Linocut" pitchFamily="2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2656"/>
            <a:ext cx="3947715" cy="244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7544" y="476672"/>
            <a:ext cx="8208912" cy="550920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GB" sz="3200" b="1" dirty="0" smtClean="0">
                <a:latin typeface="Arial" pitchFamily="34" charset="0"/>
                <a:cs typeface="Arial" pitchFamily="34" charset="0"/>
              </a:rPr>
              <a:t>Activity is minimised at the nests in the higher risk sites and reduces the risk of being spotted by a predator.</a:t>
            </a:r>
            <a:br>
              <a:rPr lang="en-GB" sz="3200" b="1" dirty="0" smtClean="0">
                <a:latin typeface="Arial" pitchFamily="34" charset="0"/>
                <a:cs typeface="Arial" pitchFamily="34" charset="0"/>
              </a:rPr>
            </a:br>
            <a:r>
              <a:rPr lang="en-GB" sz="3200" b="1" dirty="0" smtClean="0">
                <a:latin typeface="Arial" pitchFamily="34" charset="0"/>
                <a:cs typeface="Arial" pitchFamily="34" charset="0"/>
              </a:rPr>
              <a:t>This will increase the survival of the chicks.</a:t>
            </a:r>
            <a:br>
              <a:rPr lang="en-GB" sz="3200" b="1" dirty="0" smtClean="0">
                <a:latin typeface="Arial" pitchFamily="34" charset="0"/>
                <a:cs typeface="Arial" pitchFamily="34" charset="0"/>
              </a:rPr>
            </a:br>
            <a:endParaRPr lang="en-GB" sz="3200" b="1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AutoNum type="arabicPeriod"/>
            </a:pPr>
            <a:r>
              <a:rPr lang="en-GB" sz="3200" b="1" dirty="0" smtClean="0">
                <a:latin typeface="Arial" pitchFamily="34" charset="0"/>
                <a:cs typeface="Arial" pitchFamily="34" charset="0"/>
              </a:rPr>
              <a:t>Bellbirds are small, with a high metabolism, and therefore need to feed often. This is possible when there is no risk of predation.   </a:t>
            </a:r>
          </a:p>
          <a:p>
            <a:pPr marL="514350" indent="-514350">
              <a:buAutoNum type="arabicPeriod"/>
            </a:pPr>
            <a:endParaRPr lang="en-GB" sz="3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7544" y="476672"/>
            <a:ext cx="8208912" cy="3046988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514350" indent="-514350"/>
            <a:endParaRPr lang="en-GB" sz="3200" b="1" dirty="0" smtClean="0">
              <a:latin typeface="Arial" pitchFamily="34" charset="0"/>
              <a:cs typeface="Arial" pitchFamily="34" charset="0"/>
            </a:endParaRPr>
          </a:p>
          <a:p>
            <a:pPr marL="514350" indent="-514350"/>
            <a:r>
              <a:rPr lang="en-GB" sz="3200" b="1" dirty="0" smtClean="0">
                <a:latin typeface="Arial" pitchFamily="34" charset="0"/>
                <a:cs typeface="Arial" pitchFamily="34" charset="0"/>
              </a:rPr>
              <a:t>3.  It seems that Bellbirds can assess the level of predation and adapt accordingly. </a:t>
            </a:r>
          </a:p>
          <a:p>
            <a:pPr marL="514350" indent="-514350">
              <a:buAutoNum type="arabicPeriod"/>
            </a:pPr>
            <a:endParaRPr lang="en-GB" sz="3200" b="1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AutoNum type="arabicPeriod"/>
            </a:pPr>
            <a:endParaRPr lang="en-GB" sz="3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 descr="C:\Users\Ryan\Documents\JEN'S STUFF\outreach\Male-bellbird-singing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0648"/>
            <a:ext cx="4490798" cy="4116154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282774">
            <a:off x="1615735" y="3118968"/>
            <a:ext cx="7652417" cy="3393680"/>
          </a:xfrm>
          <a:prstGeom prst="rect">
            <a:avLst/>
          </a:prstGeom>
          <a:noFill/>
          <a:ln w="476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88640"/>
            <a:ext cx="8892480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>
                <a:solidFill>
                  <a:schemeClr val="accent6">
                    <a:lumMod val="75000"/>
                  </a:schemeClr>
                </a:solidFill>
                <a:latin typeface="Blue Highway Linocut" pitchFamily="2" charset="0"/>
              </a:rPr>
              <a:t>      Final TRIBAL Council </a:t>
            </a:r>
          </a:p>
          <a:p>
            <a:endParaRPr lang="en-GB" sz="4400" dirty="0" smtClean="0">
              <a:solidFill>
                <a:schemeClr val="accent6">
                  <a:lumMod val="75000"/>
                </a:schemeClr>
              </a:solidFill>
              <a:latin typeface="Blue Highway Linocut" pitchFamily="2" charset="0"/>
            </a:endParaRPr>
          </a:p>
          <a:p>
            <a:r>
              <a:rPr lang="en-GB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Bellbirds have “a hidden immunity” against exotic predators.</a:t>
            </a:r>
            <a:br>
              <a:rPr lang="en-GB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GB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GB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GB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Bellbirds, and perhaps other native NZ birds, are not necessarily trapped by their evolutionary history. They outwit predators by changing their nesting behaviour. </a:t>
            </a:r>
            <a:r>
              <a:rPr lang="en-GB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GB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endParaRPr lang="en-GB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2363539" cy="1461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88640"/>
            <a:ext cx="889248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>
                <a:solidFill>
                  <a:schemeClr val="accent6">
                    <a:lumMod val="75000"/>
                  </a:schemeClr>
                </a:solidFill>
                <a:latin typeface="Blue Highway Linocut" pitchFamily="2" charset="0"/>
              </a:rPr>
              <a:t> Final TRIBAL Council </a:t>
            </a:r>
          </a:p>
          <a:p>
            <a:endParaRPr lang="en-GB" sz="4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GB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We can use this information to improve conservation efforts for the long-term survival of threatened </a:t>
            </a:r>
            <a:r>
              <a:rPr lang="en-GB" sz="4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native birds. </a:t>
            </a:r>
            <a:endParaRPr lang="en-GB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3717032"/>
            <a:ext cx="4680519" cy="2894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88640"/>
            <a:ext cx="914400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>
                <a:solidFill>
                  <a:schemeClr val="accent6">
                    <a:lumMod val="75000"/>
                  </a:schemeClr>
                </a:solidFill>
                <a:latin typeface="Blue Highway Linocut" pitchFamily="2" charset="0"/>
              </a:rPr>
              <a:t>Acknowledgements</a:t>
            </a:r>
          </a:p>
          <a:p>
            <a:pPr algn="ctr"/>
            <a:r>
              <a:rPr lang="en-GB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en-GB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GB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Dr Melanie Massaro and </a:t>
            </a:r>
            <a:br>
              <a:rPr lang="en-GB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GB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University of Canterbury, School of Biological Sciences and Science Outreach</a:t>
            </a:r>
          </a:p>
          <a:p>
            <a:pPr algn="ctr"/>
            <a:endParaRPr lang="en-GB" sz="2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GB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Kakapo photo by :</a:t>
            </a:r>
            <a:r>
              <a:rPr lang="en-NZ" sz="2800" dirty="0" smtClean="0">
                <a:solidFill>
                  <a:schemeClr val="bg1"/>
                </a:solidFill>
              </a:rPr>
              <a:t>Markus </a:t>
            </a:r>
            <a:r>
              <a:rPr lang="en-NZ" sz="2800" dirty="0" err="1" smtClean="0">
                <a:solidFill>
                  <a:schemeClr val="bg1"/>
                </a:solidFill>
              </a:rPr>
              <a:t>Nolf</a:t>
            </a:r>
            <a:endParaRPr lang="en-GB" sz="2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GB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Kiwi photo by: </a:t>
            </a:r>
            <a:r>
              <a:rPr lang="en-NZ" sz="2800" dirty="0" err="1" smtClean="0">
                <a:solidFill>
                  <a:schemeClr val="bg1"/>
                </a:solidFill>
              </a:rPr>
              <a:t>Rohit</a:t>
            </a:r>
            <a:r>
              <a:rPr lang="en-NZ" sz="2800" dirty="0" smtClean="0">
                <a:solidFill>
                  <a:schemeClr val="bg1"/>
                </a:solidFill>
              </a:rPr>
              <a:t> </a:t>
            </a:r>
            <a:r>
              <a:rPr lang="en-NZ" sz="2800" dirty="0" err="1" smtClean="0">
                <a:solidFill>
                  <a:schemeClr val="bg1"/>
                </a:solidFill>
              </a:rPr>
              <a:t>Saxena</a:t>
            </a:r>
            <a:endParaRPr lang="en-GB" sz="2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4943226"/>
            <a:ext cx="3096344" cy="1914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620688"/>
            <a:ext cx="8500315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39752" y="332656"/>
            <a:ext cx="3456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>
                <a:solidFill>
                  <a:schemeClr val="accent6">
                    <a:lumMod val="75000"/>
                  </a:schemeClr>
                </a:solidFill>
                <a:latin typeface="Blue Highway Linocut" pitchFamily="2" charset="0"/>
              </a:rPr>
              <a:t>THE TRIBES...</a:t>
            </a:r>
            <a:endParaRPr lang="en-GB" sz="5400" dirty="0">
              <a:solidFill>
                <a:schemeClr val="accent6">
                  <a:lumMod val="75000"/>
                </a:schemeClr>
              </a:solidFill>
              <a:latin typeface="Blue Highway Linocut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584" y="5085184"/>
            <a:ext cx="74168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>
                <a:solidFill>
                  <a:schemeClr val="accent6">
                    <a:lumMod val="75000"/>
                  </a:schemeClr>
                </a:solidFill>
                <a:latin typeface="Blue Highway Linocut" pitchFamily="2" charset="0"/>
              </a:rPr>
              <a:t>The exotic predator tribe (introduced to NZ)</a:t>
            </a:r>
            <a:endParaRPr lang="en-GB" sz="5400" dirty="0">
              <a:solidFill>
                <a:schemeClr val="accent6">
                  <a:lumMod val="75000"/>
                </a:schemeClr>
              </a:solidFill>
              <a:latin typeface="Blue Highway Linocut" pitchFamily="2" charset="0"/>
            </a:endParaRPr>
          </a:p>
        </p:txBody>
      </p:sp>
      <p:pic>
        <p:nvPicPr>
          <p:cNvPr id="38915" name="Picture 3" descr="C:\Users\Ryan\AppData\Local\Microsoft\Windows\Temporary Internet Files\Content.IE5\6IJPP3TW\MP900262274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64068">
            <a:off x="1635921" y="2240547"/>
            <a:ext cx="4006663" cy="2617200"/>
          </a:xfrm>
          <a:prstGeom prst="rect">
            <a:avLst/>
          </a:prstGeom>
          <a:noFill/>
        </p:spPr>
      </p:pic>
      <p:pic>
        <p:nvPicPr>
          <p:cNvPr id="38916" name="Picture 4" descr="C:\Users\Ryan\AppData\Local\Microsoft\Windows\Temporary Internet Files\Content.IE5\HB0DF7AM\MP910221095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70702">
            <a:off x="179512" y="1268760"/>
            <a:ext cx="2592288" cy="3961275"/>
          </a:xfrm>
          <a:prstGeom prst="rect">
            <a:avLst/>
          </a:prstGeom>
          <a:noFill/>
        </p:spPr>
      </p:pic>
      <p:pic>
        <p:nvPicPr>
          <p:cNvPr id="53251" name="Picture 3" descr="C:\Users\Ryan\Documents\JEN'S STUFF\outreach\iStock_000005966416Medium[2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14359">
            <a:off x="5004048" y="1988840"/>
            <a:ext cx="3753631" cy="26748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39752" y="332656"/>
            <a:ext cx="4320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>
                <a:solidFill>
                  <a:schemeClr val="accent6">
                    <a:lumMod val="75000"/>
                  </a:schemeClr>
                </a:solidFill>
                <a:latin typeface="Blue Highway Linocut" pitchFamily="2" charset="0"/>
              </a:rPr>
              <a:t>THE </a:t>
            </a:r>
            <a:r>
              <a:rPr lang="en-GB" sz="5400" dirty="0" smtClean="0">
                <a:solidFill>
                  <a:schemeClr val="accent6">
                    <a:lumMod val="75000"/>
                  </a:schemeClr>
                </a:solidFill>
                <a:latin typeface="Blue Highway Linocut" pitchFamily="2" charset="0"/>
              </a:rPr>
              <a:t>TRIBES</a:t>
            </a:r>
            <a:r>
              <a:rPr lang="en-GB" sz="5400" dirty="0" smtClean="0">
                <a:solidFill>
                  <a:schemeClr val="accent6">
                    <a:lumMod val="75000"/>
                  </a:schemeClr>
                </a:solidFill>
                <a:latin typeface="Blue Highway Linocut" pitchFamily="2" charset="0"/>
              </a:rPr>
              <a:t>...</a:t>
            </a:r>
            <a:endParaRPr lang="en-GB" sz="5400" dirty="0">
              <a:solidFill>
                <a:schemeClr val="accent6">
                  <a:lumMod val="75000"/>
                </a:schemeClr>
              </a:solidFill>
              <a:latin typeface="Blue Highway Linocut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5733256"/>
            <a:ext cx="7416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>
                <a:solidFill>
                  <a:schemeClr val="accent6">
                    <a:lumMod val="75000"/>
                  </a:schemeClr>
                </a:solidFill>
                <a:latin typeface="Blue Highway Linocut" pitchFamily="2" charset="0"/>
              </a:rPr>
              <a:t>The native NZ bird tribe</a:t>
            </a:r>
            <a:endParaRPr lang="en-GB" sz="5400" dirty="0">
              <a:solidFill>
                <a:schemeClr val="accent6">
                  <a:lumMod val="75000"/>
                </a:schemeClr>
              </a:solidFill>
              <a:latin typeface="Blue Highway Linocut" pitchFamily="2" charset="0"/>
            </a:endParaRPr>
          </a:p>
        </p:txBody>
      </p:sp>
      <p:pic>
        <p:nvPicPr>
          <p:cNvPr id="39938" name="Picture 2" descr="C:\Users\Ryan\Documents\JEN'S STUFF\outreach\DSC_77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62624">
            <a:off x="-567100" y="1013567"/>
            <a:ext cx="4157472" cy="2667000"/>
          </a:xfrm>
          <a:prstGeom prst="rect">
            <a:avLst/>
          </a:prstGeom>
          <a:noFill/>
        </p:spPr>
      </p:pic>
      <p:pic>
        <p:nvPicPr>
          <p:cNvPr id="39940" name="Picture 4" descr="E:\Sorted Photos\James Photos\Black Robins\DSC_98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530549">
            <a:off x="4991172" y="800683"/>
            <a:ext cx="4464496" cy="2968415"/>
          </a:xfrm>
          <a:prstGeom prst="rect">
            <a:avLst/>
          </a:prstGeom>
          <a:noFill/>
        </p:spPr>
      </p:pic>
      <p:pic>
        <p:nvPicPr>
          <p:cNvPr id="39942" name="Picture 6" descr="https://legacy.canterbury.ac.nz/exchange/jlg90/Inbox/bellbird%20photo.EML/bellbird_1800.jpg/C58EA28C-18C0-4a97-9AF2-036E93DDAFB3/bellbird_1800.jpg?attach=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127476">
            <a:off x="5729952" y="2733987"/>
            <a:ext cx="3687095" cy="2440943"/>
          </a:xfrm>
          <a:prstGeom prst="rect">
            <a:avLst/>
          </a:prstGeom>
          <a:noFill/>
        </p:spPr>
      </p:pic>
      <p:pic>
        <p:nvPicPr>
          <p:cNvPr id="39943" name="Picture 7" descr="E:\Sorted Photos\James Photos\Storm Petrels\DSC_993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55776" y="1412776"/>
            <a:ext cx="3419872" cy="2273851"/>
          </a:xfrm>
          <a:prstGeom prst="rect">
            <a:avLst/>
          </a:prstGeom>
          <a:noFill/>
        </p:spPr>
      </p:pic>
      <p:pic>
        <p:nvPicPr>
          <p:cNvPr id="51202" name="Picture 2" descr="File:Apteryx mantelli -Rotorua, North Island, New Zealand-8a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87824" y="3717032"/>
            <a:ext cx="3384376" cy="2254841"/>
          </a:xfrm>
          <a:prstGeom prst="rect">
            <a:avLst/>
          </a:prstGeom>
          <a:noFill/>
        </p:spPr>
      </p:pic>
      <p:pic>
        <p:nvPicPr>
          <p:cNvPr id="2" name="Picture 2" descr="File:Strigops habroptilus 1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-324544" y="3356992"/>
            <a:ext cx="3240360" cy="24302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File:Strigops habroptilus 1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899592" y="1268760"/>
            <a:ext cx="4104456" cy="301142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67544" y="332656"/>
            <a:ext cx="7416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>
                <a:solidFill>
                  <a:schemeClr val="accent6">
                    <a:lumMod val="75000"/>
                  </a:schemeClr>
                </a:solidFill>
                <a:latin typeface="Blue Highway Linocut" pitchFamily="2" charset="0"/>
              </a:rPr>
              <a:t>The native NZ bird tribe</a:t>
            </a:r>
            <a:endParaRPr lang="en-GB" sz="5400" dirty="0">
              <a:solidFill>
                <a:schemeClr val="accent6">
                  <a:lumMod val="75000"/>
                </a:schemeClr>
              </a:solidFill>
              <a:latin typeface="Blue Highway Linocut" pitchFamily="2" charset="0"/>
            </a:endParaRPr>
          </a:p>
        </p:txBody>
      </p:sp>
      <p:sp>
        <p:nvSpPr>
          <p:cNvPr id="46084" name="AutoShape 4" descr="Kakapo Strigops habroptila"/>
          <p:cNvSpPr>
            <a:spLocks noChangeAspect="1" noChangeArrowheads="1"/>
          </p:cNvSpPr>
          <p:nvPr/>
        </p:nvSpPr>
        <p:spPr bwMode="auto">
          <a:xfrm>
            <a:off x="155575" y="-4183063"/>
            <a:ext cx="15982950" cy="9201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6086" name="AutoShape 6" descr="Kakapo Strigops habroptila"/>
          <p:cNvSpPr>
            <a:spLocks noChangeAspect="1" noChangeArrowheads="1"/>
          </p:cNvSpPr>
          <p:nvPr/>
        </p:nvSpPr>
        <p:spPr bwMode="auto">
          <a:xfrm>
            <a:off x="155575" y="-4183063"/>
            <a:ext cx="15982950" cy="9201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 rot="20482108">
            <a:off x="2315921" y="3812296"/>
            <a:ext cx="6536079" cy="20621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Arial" pitchFamily="34" charset="0"/>
                <a:cs typeface="Arial" pitchFamily="34" charset="0"/>
              </a:rPr>
              <a:t>Native NZ birds like the Kakapo evolved without predators. They are large, timid and flightless. They are vulnerable to predators.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File:Strigops habroptilus 1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899592" y="1268760"/>
            <a:ext cx="4104456" cy="301142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67544" y="332656"/>
            <a:ext cx="7416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>
                <a:solidFill>
                  <a:schemeClr val="accent6">
                    <a:lumMod val="75000"/>
                  </a:schemeClr>
                </a:solidFill>
                <a:latin typeface="Blue Highway Linocut" pitchFamily="2" charset="0"/>
              </a:rPr>
              <a:t>The native NZ bird tribe</a:t>
            </a:r>
            <a:endParaRPr lang="en-GB" sz="5400" dirty="0">
              <a:solidFill>
                <a:schemeClr val="accent6">
                  <a:lumMod val="75000"/>
                </a:schemeClr>
              </a:solidFill>
              <a:latin typeface="Blue Highway Linocut" pitchFamily="2" charset="0"/>
            </a:endParaRPr>
          </a:p>
        </p:txBody>
      </p:sp>
      <p:sp>
        <p:nvSpPr>
          <p:cNvPr id="46084" name="AutoShape 4" descr="Kakapo Strigops habroptila"/>
          <p:cNvSpPr>
            <a:spLocks noChangeAspect="1" noChangeArrowheads="1"/>
          </p:cNvSpPr>
          <p:nvPr/>
        </p:nvSpPr>
        <p:spPr bwMode="auto">
          <a:xfrm>
            <a:off x="155575" y="-4183063"/>
            <a:ext cx="15982950" cy="9201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6086" name="AutoShape 6" descr="Kakapo Strigops habroptila"/>
          <p:cNvSpPr>
            <a:spLocks noChangeAspect="1" noChangeArrowheads="1"/>
          </p:cNvSpPr>
          <p:nvPr/>
        </p:nvSpPr>
        <p:spPr bwMode="auto">
          <a:xfrm>
            <a:off x="155575" y="-4183063"/>
            <a:ext cx="15982950" cy="9201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 rot="20482108">
            <a:off x="2315921" y="3812296"/>
            <a:ext cx="6536079" cy="20621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Arial" pitchFamily="34" charset="0"/>
                <a:cs typeface="Arial" pitchFamily="34" charset="0"/>
              </a:rPr>
              <a:t>Native NZ birds like the Kakapo evolved without predators. They are large, timid and flightless. They are vulnerable to predators.</a:t>
            </a:r>
          </a:p>
        </p:txBody>
      </p:sp>
      <p:sp>
        <p:nvSpPr>
          <p:cNvPr id="8" name="TextBox 7"/>
          <p:cNvSpPr txBox="1"/>
          <p:nvPr/>
        </p:nvSpPr>
        <p:spPr>
          <a:xfrm rot="987563">
            <a:off x="152768" y="3512961"/>
            <a:ext cx="8952290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smtClean="0">
                <a:latin typeface="Arial" pitchFamily="34" charset="0"/>
                <a:cs typeface="Arial" pitchFamily="34" charset="0"/>
              </a:rPr>
              <a:t>Are native NZ birds trapped by their evolutionary history?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ile:Huia Buller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90359">
            <a:off x="667888" y="557737"/>
            <a:ext cx="3925578" cy="5210944"/>
          </a:xfrm>
          <a:prstGeom prst="rect">
            <a:avLst/>
          </a:prstGeom>
          <a:noFill/>
        </p:spPr>
      </p:pic>
      <p:pic>
        <p:nvPicPr>
          <p:cNvPr id="2052" name="Picture 4" descr="File:Piopio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4" y="404664"/>
            <a:ext cx="4038600" cy="5715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 rot="603818">
            <a:off x="200630" y="5637122"/>
            <a:ext cx="3896167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 err="1" smtClean="0">
                <a:latin typeface="Arial" pitchFamily="34" charset="0"/>
                <a:cs typeface="Arial" pitchFamily="34" charset="0"/>
              </a:rPr>
              <a:t>Huia</a:t>
            </a:r>
            <a:endParaRPr lang="en-GB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99053" y="5819163"/>
            <a:ext cx="402141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 err="1" smtClean="0">
                <a:latin typeface="Arial" pitchFamily="34" charset="0"/>
                <a:cs typeface="Arial" pitchFamily="34" charset="0"/>
              </a:rPr>
              <a:t>Piopio</a:t>
            </a:r>
            <a:endParaRPr lang="en-GB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332656"/>
            <a:ext cx="7416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>
                <a:solidFill>
                  <a:schemeClr val="accent6">
                    <a:lumMod val="75000"/>
                  </a:schemeClr>
                </a:solidFill>
                <a:latin typeface="Blue Highway Linocut" pitchFamily="2" charset="0"/>
              </a:rPr>
              <a:t>The native NZ bird tribe</a:t>
            </a:r>
            <a:endParaRPr lang="en-GB" sz="5400" dirty="0">
              <a:solidFill>
                <a:schemeClr val="accent6">
                  <a:lumMod val="75000"/>
                </a:schemeClr>
              </a:solidFill>
              <a:latin typeface="Blue Highway Linocu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ile:Huia Buller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90359">
            <a:off x="667888" y="557737"/>
            <a:ext cx="3925578" cy="5210944"/>
          </a:xfrm>
          <a:prstGeom prst="rect">
            <a:avLst/>
          </a:prstGeom>
          <a:noFill/>
        </p:spPr>
      </p:pic>
      <p:pic>
        <p:nvPicPr>
          <p:cNvPr id="2052" name="Picture 4" descr="File:Piopio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4" y="404664"/>
            <a:ext cx="4038600" cy="5715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 rot="603818">
            <a:off x="200630" y="5637122"/>
            <a:ext cx="3896167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 err="1" smtClean="0">
                <a:latin typeface="Arial" pitchFamily="34" charset="0"/>
                <a:cs typeface="Arial" pitchFamily="34" charset="0"/>
              </a:rPr>
              <a:t>Huia</a:t>
            </a:r>
            <a:endParaRPr lang="en-GB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99053" y="5819163"/>
            <a:ext cx="402141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 err="1" smtClean="0">
                <a:latin typeface="Arial" pitchFamily="34" charset="0"/>
                <a:cs typeface="Arial" pitchFamily="34" charset="0"/>
              </a:rPr>
              <a:t>Piopio</a:t>
            </a:r>
            <a:endParaRPr lang="en-GB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20714652">
            <a:off x="739142" y="2524533"/>
            <a:ext cx="3760594" cy="923330"/>
          </a:xfrm>
          <a:prstGeom prst="rect">
            <a:avLst/>
          </a:prstGeom>
          <a:noFill/>
          <a:ln w="539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EXTINCT</a:t>
            </a:r>
            <a:endParaRPr lang="en-GB" sz="5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649054">
            <a:off x="5076902" y="2804501"/>
            <a:ext cx="3760594" cy="923330"/>
          </a:xfrm>
          <a:prstGeom prst="rect">
            <a:avLst/>
          </a:prstGeom>
          <a:noFill/>
          <a:ln w="539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EXTINCT</a:t>
            </a:r>
            <a:endParaRPr lang="en-GB" sz="5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UC Blue Stripe - Intro">
  <a:themeElements>
    <a:clrScheme name="UC Presentation">
      <a:dk1>
        <a:srgbClr val="FFFFFF"/>
      </a:dk1>
      <a:lt1>
        <a:srgbClr val="000000"/>
      </a:lt1>
      <a:dk2>
        <a:srgbClr val="000000"/>
      </a:dk2>
      <a:lt2>
        <a:srgbClr val="FFFFFF"/>
      </a:lt2>
      <a:accent1>
        <a:srgbClr val="000000"/>
      </a:accent1>
      <a:accent2>
        <a:srgbClr val="000000"/>
      </a:accent2>
      <a:accent3>
        <a:srgbClr val="FFFFFF"/>
      </a:accent3>
      <a:accent4>
        <a:srgbClr val="FFFFFF"/>
      </a:accent4>
      <a:accent5>
        <a:srgbClr val="A5C9F9"/>
      </a:accent5>
      <a:accent6>
        <a:srgbClr val="083572"/>
      </a:accent6>
      <a:hlink>
        <a:srgbClr val="009999"/>
      </a:hlink>
      <a:folHlink>
        <a:srgbClr val="99CC00"/>
      </a:folHlink>
    </a:clrScheme>
    <a:fontScheme name="UC Presentation">
      <a:majorFont>
        <a:latin typeface="Cambr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UC Blue Stripe - Vertical Black">
  <a:themeElements>
    <a:clrScheme name="UC Presentation">
      <a:dk1>
        <a:srgbClr val="FFFFFF"/>
      </a:dk1>
      <a:lt1>
        <a:srgbClr val="000000"/>
      </a:lt1>
      <a:dk2>
        <a:srgbClr val="000000"/>
      </a:dk2>
      <a:lt2>
        <a:srgbClr val="FFFFFF"/>
      </a:lt2>
      <a:accent1>
        <a:srgbClr val="000000"/>
      </a:accent1>
      <a:accent2>
        <a:srgbClr val="000000"/>
      </a:accent2>
      <a:accent3>
        <a:srgbClr val="FFFFFF"/>
      </a:accent3>
      <a:accent4>
        <a:srgbClr val="FFFFFF"/>
      </a:accent4>
      <a:accent5>
        <a:srgbClr val="A5C9F9"/>
      </a:accent5>
      <a:accent6>
        <a:srgbClr val="083572"/>
      </a:accent6>
      <a:hlink>
        <a:srgbClr val="009999"/>
      </a:hlink>
      <a:folHlink>
        <a:srgbClr val="99CC00"/>
      </a:folHlink>
    </a:clrScheme>
    <a:fontScheme name="UC Presentation">
      <a:majorFont>
        <a:latin typeface="Cambr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t">
        <a:normAutofit/>
      </a:bodyPr>
      <a:lstStyle>
        <a:defPPr marL="0" marR="0" indent="0" algn="l" defTabSz="1006475" rtl="0" eaLnBrk="0" fontAlgn="base" latinLnBrk="0" hangingPunct="0">
          <a:lnSpc>
            <a:spcPct val="150000"/>
          </a:lnSpc>
          <a:spcBef>
            <a:spcPts val="1800"/>
          </a:spcBef>
          <a:spcAft>
            <a:spcPct val="0"/>
          </a:spcAft>
          <a:buClrTx/>
          <a:buSzPct val="60000"/>
          <a:buFontTx/>
          <a:buNone/>
          <a:tabLst/>
          <a:defRPr kumimoji="0" sz="2400" b="0" i="0" u="none" strike="noStrike" kern="1200" cap="none" spc="0" normalizeH="0" baseline="0" noProof="0" dirty="0">
            <a:ln>
              <a:noFill/>
            </a:ln>
            <a:solidFill>
              <a:schemeClr val="tx2"/>
            </a:solidFill>
            <a:effectLst/>
            <a:uLnTx/>
            <a:uFillTx/>
            <a:latin typeface="+mn-lt"/>
            <a:ea typeface="+mn-ea"/>
            <a:cs typeface="+mn-cs"/>
            <a:sym typeface="Arial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3031</TotalTime>
  <Words>451</Words>
  <Application>Microsoft Office PowerPoint</Application>
  <PresentationFormat>On-screen Show (4:3)</PresentationFormat>
  <Paragraphs>95</Paragraphs>
  <Slides>29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Office Theme</vt:lpstr>
      <vt:lpstr>UC Blue Stripe - Intro</vt:lpstr>
      <vt:lpstr>UC Blue Stripe - Vertical Black</vt:lpstr>
      <vt:lpstr>Slide 1</vt:lpstr>
      <vt:lpstr>Survivor Aotearoa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Ryan</dc:creator>
  <cp:lastModifiedBy>IT Department</cp:lastModifiedBy>
  <cp:revision>188</cp:revision>
  <dcterms:created xsi:type="dcterms:W3CDTF">2011-05-31T08:36:10Z</dcterms:created>
  <dcterms:modified xsi:type="dcterms:W3CDTF">2012-06-28T03:42:47Z</dcterms:modified>
</cp:coreProperties>
</file>