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44"/>
  </p:notesMasterIdLst>
  <p:sldIdLst>
    <p:sldId id="307" r:id="rId3"/>
    <p:sldId id="308" r:id="rId4"/>
    <p:sldId id="294" r:id="rId5"/>
    <p:sldId id="256" r:id="rId6"/>
    <p:sldId id="257" r:id="rId7"/>
    <p:sldId id="268" r:id="rId8"/>
    <p:sldId id="293" r:id="rId9"/>
    <p:sldId id="270" r:id="rId10"/>
    <p:sldId id="274" r:id="rId11"/>
    <p:sldId id="275" r:id="rId12"/>
    <p:sldId id="276" r:id="rId13"/>
    <p:sldId id="298" r:id="rId14"/>
    <p:sldId id="273" r:id="rId15"/>
    <p:sldId id="299" r:id="rId16"/>
    <p:sldId id="277" r:id="rId17"/>
    <p:sldId id="281" r:id="rId18"/>
    <p:sldId id="278" r:id="rId19"/>
    <p:sldId id="258" r:id="rId20"/>
    <p:sldId id="289" r:id="rId21"/>
    <p:sldId id="303" r:id="rId22"/>
    <p:sldId id="305" r:id="rId23"/>
    <p:sldId id="306" r:id="rId24"/>
    <p:sldId id="304" r:id="rId25"/>
    <p:sldId id="295" r:id="rId26"/>
    <p:sldId id="261" r:id="rId27"/>
    <p:sldId id="282" r:id="rId28"/>
    <p:sldId id="284" r:id="rId29"/>
    <p:sldId id="266" r:id="rId30"/>
    <p:sldId id="285" r:id="rId31"/>
    <p:sldId id="288" r:id="rId32"/>
    <p:sldId id="286" r:id="rId33"/>
    <p:sldId id="296" r:id="rId34"/>
    <p:sldId id="297" r:id="rId35"/>
    <p:sldId id="287" r:id="rId36"/>
    <p:sldId id="262" r:id="rId37"/>
    <p:sldId id="267" r:id="rId38"/>
    <p:sldId id="263" r:id="rId39"/>
    <p:sldId id="300" r:id="rId40"/>
    <p:sldId id="302" r:id="rId41"/>
    <p:sldId id="301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B63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8" d="100"/>
          <a:sy n="78" d="100"/>
        </p:scale>
        <p:origin x="-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49252-8DE2-400D-852D-ACD183F33775}" type="datetimeFigureOut">
              <a:rPr lang="en-GB" smtClean="0"/>
              <a:pPr/>
              <a:t>06/07/2011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9D09F-5D13-4F47-9AEF-B20238DD956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AFDBE1-E797-4A59-AF7A-4045E1D19397}" type="slidenum">
              <a:rPr lang="en-NZ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NZ">
              <a:solidFill>
                <a:srgbClr val="000000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NZ">
                <a:solidFill>
                  <a:srgbClr val="000000"/>
                </a:solidFill>
              </a:rPr>
              <a:t>[INSERT_PRESENTATION_TITLE_HERE]</a:t>
            </a:r>
          </a:p>
        </p:txBody>
      </p:sp>
      <p:sp>
        <p:nvSpPr>
          <p:cNvPr id="29702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NZ">
                <a:solidFill>
                  <a:srgbClr val="000000"/>
                </a:solidFill>
              </a:rPr>
              <a:t>University of Canterbury</a:t>
            </a:r>
          </a:p>
        </p:txBody>
      </p:sp>
      <p:sp>
        <p:nvSpPr>
          <p:cNvPr id="29703" name="Date Placeholder 6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DB1D9F-8865-4E91-A401-1CA19DFED6E6}" type="datetime2">
              <a:rPr lang="en-NZ">
                <a:solidFill>
                  <a:srgbClr val="000000"/>
                </a:solidFill>
              </a:rPr>
              <a:pPr>
                <a:defRPr/>
              </a:pPr>
              <a:t>Wednesday, 6 July 2011</a:t>
            </a:fld>
            <a:endParaRPr lang="en-N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D353-7131-4677-B132-1BA111BAE49B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D09F-5D13-4F47-9AEF-B20238DD956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663951" y="1773238"/>
            <a:ext cx="2636242" cy="4751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1000" y="1783453"/>
            <a:ext cx="2617920" cy="685943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2800" y="2674800"/>
            <a:ext cx="2617200" cy="3841200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29533" y="1628387"/>
            <a:ext cx="1350178" cy="1221844"/>
          </a:xfrm>
        </p:spPr>
        <p:txBody>
          <a:bodyPr anchor="t"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86644" cy="6858000"/>
          </a:xfrm>
        </p:spPr>
        <p:txBody>
          <a:bodyPr rtlCol="0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367406" indent="0">
              <a:buNone/>
              <a:defRPr sz="2300"/>
            </a:lvl2pPr>
            <a:lvl3pPr marL="734812" indent="0">
              <a:buNone/>
              <a:defRPr sz="1900"/>
            </a:lvl3pPr>
            <a:lvl4pPr marL="1102218" indent="0">
              <a:buNone/>
              <a:defRPr sz="1600"/>
            </a:lvl4pPr>
            <a:lvl5pPr marL="1469624" indent="0">
              <a:buNone/>
              <a:defRPr sz="1600"/>
            </a:lvl5pPr>
            <a:lvl6pPr marL="1837030" indent="0">
              <a:buNone/>
              <a:defRPr sz="1600"/>
            </a:lvl6pPr>
            <a:lvl7pPr marL="2204436" indent="0">
              <a:buNone/>
              <a:defRPr sz="1600"/>
            </a:lvl7pPr>
            <a:lvl8pPr marL="2571841" indent="0">
              <a:buNone/>
              <a:defRPr sz="1600"/>
            </a:lvl8pPr>
            <a:lvl9pPr marL="2939247" indent="0">
              <a:buNone/>
              <a:defRPr sz="16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9533" y="3043235"/>
            <a:ext cx="1328747" cy="3357562"/>
          </a:xfrm>
        </p:spPr>
        <p:txBody>
          <a:bodyPr/>
          <a:lstStyle>
            <a:lvl1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1pPr>
            <a:lvl2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2pPr>
            <a:lvl3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4pPr>
            <a:lvl5pPr marL="216000" indent="-216000">
              <a:spcBef>
                <a:spcPts val="12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A8EB2-5DC6-44BA-9450-E53CCE574FD7}" type="datetimeFigureOut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06/07/2011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6B972-F912-4B12-B5E1-D638C48E35D9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891540" y="1063213"/>
            <a:ext cx="5393532" cy="8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91000" y="1916832"/>
            <a:ext cx="5394600" cy="4402800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04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4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9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2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29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34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39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92800" y="1918800"/>
            <a:ext cx="5396400" cy="4402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00" y="4406902"/>
            <a:ext cx="5394600" cy="2108863"/>
          </a:xfrm>
          <a:prstGeom prst="rect">
            <a:avLst/>
          </a:prstGeom>
        </p:spPr>
        <p:txBody>
          <a:bodyPr anchor="t"/>
          <a:lstStyle>
            <a:lvl1pPr algn="l">
              <a:defRPr sz="26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00" y="3493309"/>
            <a:ext cx="5394600" cy="913596"/>
          </a:xfrm>
          <a:prstGeom prst="rect">
            <a:avLst/>
          </a:prstGeom>
        </p:spPr>
        <p:txBody>
          <a:bodyPr lIns="80977" tIns="40489" rIns="80977" bIns="40489" anchor="b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04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4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19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2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29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34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39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92800" y="2012400"/>
            <a:ext cx="2617200" cy="40248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3672000" y="2012400"/>
            <a:ext cx="2617200" cy="4024800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3672000" y="2564904"/>
            <a:ext cx="2617200" cy="3472296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92800" y="2564904"/>
            <a:ext cx="2617200" cy="3472296"/>
          </a:xfrm>
        </p:spPr>
        <p:txBody>
          <a:bodyPr/>
          <a:lstStyle>
            <a:lvl1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R="0" indent="-2160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5C9F9"/>
              </a:buClr>
              <a:buSzPct val="80000"/>
              <a:tabLst/>
              <a:defRPr lang="en-N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91000" y="2014233"/>
            <a:ext cx="2617920" cy="511147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sz="1400" b="1" i="0" baseline="0">
                <a:solidFill>
                  <a:schemeClr val="tx1"/>
                </a:solidFill>
                <a:latin typeface="+mn-lt"/>
              </a:defRPr>
            </a:lvl1pPr>
            <a:lvl2pPr marL="404882" indent="0">
              <a:buNone/>
              <a:defRPr sz="1800" b="1"/>
            </a:lvl2pPr>
            <a:lvl3pPr marL="809762" indent="0">
              <a:buNone/>
              <a:defRPr sz="1600" b="1"/>
            </a:lvl3pPr>
            <a:lvl4pPr marL="1214643" indent="0">
              <a:buNone/>
              <a:defRPr sz="1400" b="1"/>
            </a:lvl4pPr>
            <a:lvl5pPr marL="1619524" indent="0">
              <a:buNone/>
              <a:defRPr sz="1400" b="1"/>
            </a:lvl5pPr>
            <a:lvl6pPr marL="2024406" indent="0">
              <a:buNone/>
              <a:defRPr sz="1400" b="1"/>
            </a:lvl6pPr>
            <a:lvl7pPr marL="2429286" indent="0">
              <a:buNone/>
              <a:defRPr sz="1400" b="1"/>
            </a:lvl7pPr>
            <a:lvl8pPr marL="2834167" indent="0">
              <a:buNone/>
              <a:defRPr sz="1400" b="1"/>
            </a:lvl8pPr>
            <a:lvl9pPr marL="3239048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0920" y="2014233"/>
            <a:ext cx="2617920" cy="511147"/>
          </a:xfrm>
          <a:prstGeom prst="rect">
            <a:avLst/>
          </a:prstGeom>
        </p:spPr>
        <p:txBody>
          <a:bodyPr lIns="80977" tIns="40489" rIns="80977" bIns="40489"/>
          <a:lstStyle>
            <a:lvl1pPr marL="0" indent="0" algn="l">
              <a:buNone/>
              <a:defRPr lang="en-US" sz="14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04882" indent="0">
              <a:buNone/>
              <a:defRPr sz="1800" b="1"/>
            </a:lvl2pPr>
            <a:lvl3pPr marL="809762" indent="0">
              <a:buNone/>
              <a:defRPr sz="1600" b="1"/>
            </a:lvl3pPr>
            <a:lvl4pPr marL="1214643" indent="0">
              <a:buNone/>
              <a:defRPr sz="1400" b="1"/>
            </a:lvl4pPr>
            <a:lvl5pPr marL="1619524" indent="0">
              <a:buNone/>
              <a:defRPr sz="1400" b="1"/>
            </a:lvl5pPr>
            <a:lvl6pPr marL="2024406" indent="0">
              <a:buNone/>
              <a:defRPr sz="1400" b="1"/>
            </a:lvl6pPr>
            <a:lvl7pPr marL="2429286" indent="0">
              <a:buNone/>
              <a:defRPr sz="1400" b="1"/>
            </a:lvl7pPr>
            <a:lvl8pPr marL="2834167" indent="0">
              <a:buNone/>
              <a:defRPr sz="1400" b="1"/>
            </a:lvl8pPr>
            <a:lvl9pPr marL="3239048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lue_stripe_fu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263" y="0"/>
            <a:ext cx="9234488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mbria" pitchFamily="18" charset="0"/>
        </a:defRPr>
      </a:lvl5pPr>
      <a:lvl6pPr marL="367406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6pPr>
      <a:lvl7pPr marL="734812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7pPr>
      <a:lvl8pPr marL="1102218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8pPr>
      <a:lvl9pPr marL="1469624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917575" indent="-182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285875" indent="-182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1652588" indent="-182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020733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8138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5544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2950" indent="-183703" algn="l" defTabSz="73481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7406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4812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2218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9624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7030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4436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1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9247" algn="l" defTabSz="7348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lue_stripe_vbody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892175" y="1063625"/>
            <a:ext cx="53927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481" tIns="0" rIns="73481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92175" y="1944688"/>
            <a:ext cx="5392738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481" tIns="36741" rIns="73481" bIns="36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NZ" smtClean="0">
                <a:sym typeface="Arial" pitchFamily="34" charset="0"/>
              </a:rPr>
              <a:t>Second level</a:t>
            </a:r>
          </a:p>
          <a:p>
            <a:pPr lvl="2"/>
            <a:r>
              <a:rPr lang="en-NZ" smtClean="0">
                <a:sym typeface="Arial" pitchFamily="34" charset="0"/>
              </a:rPr>
              <a:t>Third level</a:t>
            </a:r>
          </a:p>
          <a:p>
            <a:pPr lvl="3"/>
            <a:r>
              <a:rPr lang="en-NZ" smtClean="0">
                <a:sym typeface="Arial" pitchFamily="34" charset="0"/>
              </a:rPr>
              <a:t>Fourth level</a:t>
            </a:r>
          </a:p>
          <a:p>
            <a:pPr lvl="4"/>
            <a:r>
              <a:rPr lang="en-NZ" smtClean="0">
                <a:sym typeface="Arial" pitchFamily="34" charset="0"/>
              </a:rPr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289800" y="0"/>
            <a:ext cx="18478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81" tIns="36741" rIns="73481" bIns="36741" anchor="ctr"/>
          <a:lstStyle/>
          <a:p>
            <a:pPr algn="ctr" defTabSz="808803" fontAlgn="base">
              <a:spcBef>
                <a:spcPct val="0"/>
              </a:spcBef>
              <a:spcAft>
                <a:spcPct val="0"/>
              </a:spcAft>
              <a:defRPr/>
            </a:pPr>
            <a:endParaRPr lang="en-NZ" sz="1600">
              <a:solidFill>
                <a:srgbClr val="000000"/>
              </a:solidFill>
            </a:endParaRPr>
          </a:p>
        </p:txBody>
      </p:sp>
      <p:pic>
        <p:nvPicPr>
          <p:cNvPr id="2054" name="Picture 5" descr="UCWhitetransparent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0638" y="196850"/>
            <a:ext cx="1155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l" defTabSz="808038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2pPr>
      <a:lvl3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3pPr>
      <a:lvl4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4pPr>
      <a:lvl5pPr algn="l" defTabSz="8080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</a:defRPr>
      </a:lvl5pPr>
      <a:lvl6pPr marL="367406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6pPr>
      <a:lvl7pPr marL="734812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7pPr>
      <a:lvl8pPr marL="1102218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8pPr>
      <a:lvl9pPr marL="1469624" algn="l" defTabSz="808803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mbria" pitchFamily="18" charset="0"/>
        </a:defRPr>
      </a:lvl9pPr>
    </p:titleStyle>
    <p:bodyStyle>
      <a:lvl1pPr marL="2159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4318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2pPr>
      <a:lvl3pPr marL="6477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-"/>
        <a:defRPr lang="en-US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3pPr>
      <a:lvl4pPr marL="8636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4pPr>
      <a:lvl5pPr marL="1079500" indent="-215900" algn="l" rtl="0" eaLnBrk="0" fontAlgn="base" hangingPunct="0">
        <a:spcBef>
          <a:spcPts val="1800"/>
        </a:spcBef>
        <a:spcAft>
          <a:spcPct val="0"/>
        </a:spcAft>
        <a:buClr>
          <a:srgbClr val="A5C9F9"/>
        </a:buClr>
        <a:buSzPct val="80000"/>
        <a:buFont typeface="Arial" pitchFamily="34" charset="0"/>
        <a:buChar char="-"/>
        <a:defRPr lang="en-NZ" kern="1200" dirty="0">
          <a:solidFill>
            <a:schemeClr val="tx1"/>
          </a:solidFill>
          <a:latin typeface="+mn-lt"/>
          <a:ea typeface="ヒラギノ角ゴ Pro W3" charset="-128"/>
          <a:cs typeface="ヒラギノ角ゴ Pro W3"/>
          <a:sym typeface="Arial" pitchFamily="34" charset="0"/>
        </a:defRPr>
      </a:lvl5pPr>
      <a:lvl6pPr marL="2226845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1727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6608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1489" indent="-202441" algn="l" defTabSz="8097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882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762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4643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524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4406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9286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4167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048" algn="l" defTabSz="8097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treach.canterbury.ac.nz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Strigops_habroptilus_1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Strigops_habroptilus_1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C:\Users\Ryan\AppData\Local\Microsoft\Windows\Temporary Internet Files\Content.IE5\AY5VKA7C\MP9002622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9813">
            <a:off x="4786980" y="2726108"/>
            <a:ext cx="3657600" cy="2389188"/>
          </a:xfrm>
          <a:prstGeom prst="rect">
            <a:avLst/>
          </a:prstGeom>
          <a:noFill/>
        </p:spPr>
      </p:pic>
      <p:pic>
        <p:nvPicPr>
          <p:cNvPr id="35" name="Picture 4" descr="C:\Users\Ryan\AppData\Local\Microsoft\Windows\Temporary Internet Files\Content.IE5\HB0DF7AM\MP9102210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2014">
            <a:off x="299389" y="2671856"/>
            <a:ext cx="2261317" cy="3455519"/>
          </a:xfrm>
          <a:prstGeom prst="rect">
            <a:avLst/>
          </a:prstGeom>
          <a:noFill/>
        </p:spPr>
      </p:pic>
      <p:pic>
        <p:nvPicPr>
          <p:cNvPr id="1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39752" y="3645024"/>
            <a:ext cx="1657972" cy="1142789"/>
          </a:xfrm>
          <a:prstGeom prst="rect">
            <a:avLst/>
          </a:prstGeom>
          <a:noFill/>
        </p:spPr>
      </p:pic>
      <p:pic>
        <p:nvPicPr>
          <p:cNvPr id="21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5856" y="2636912"/>
            <a:ext cx="1657972" cy="1142789"/>
          </a:xfrm>
          <a:prstGeom prst="rect">
            <a:avLst/>
          </a:prstGeom>
          <a:noFill/>
        </p:spPr>
      </p:pic>
      <p:pic>
        <p:nvPicPr>
          <p:cNvPr id="1029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861048"/>
            <a:ext cx="1763688" cy="118065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23528" y="18864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introduction of rats and cats to New Zealand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reduced the population of Black Robins to only a few individuals 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43808" y="4725144"/>
            <a:ext cx="1657972" cy="11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39752" y="3645024"/>
            <a:ext cx="1657972" cy="1142789"/>
          </a:xfrm>
          <a:prstGeom prst="rect">
            <a:avLst/>
          </a:prstGeom>
          <a:noFill/>
        </p:spPr>
      </p:pic>
      <p:pic>
        <p:nvPicPr>
          <p:cNvPr id="21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75856" y="2636912"/>
            <a:ext cx="1657972" cy="1142789"/>
          </a:xfrm>
          <a:prstGeom prst="rect">
            <a:avLst/>
          </a:prstGeom>
          <a:noFill/>
        </p:spPr>
      </p:pic>
      <p:pic>
        <p:nvPicPr>
          <p:cNvPr id="1029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861048"/>
            <a:ext cx="1763688" cy="118065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23528" y="188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introduction of rats and cats to New Zealand reduced the population of Black Robins to only a few individuals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– this is a genetic bottleneck 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43808" y="4725144"/>
            <a:ext cx="1657972" cy="11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...when the population later recovered, due to conservation efforts, the genetic diversity is reduced.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3528" y="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...when the population later recovered, due to conservation efforts, the genetic diversity is reduced.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624" y="4869160"/>
            <a:ext cx="1657972" cy="1142789"/>
          </a:xfrm>
          <a:prstGeom prst="rect">
            <a:avLst/>
          </a:prstGeom>
          <a:noFill/>
        </p:spPr>
      </p:pic>
      <p:pic>
        <p:nvPicPr>
          <p:cNvPr id="8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9992" y="4437112"/>
            <a:ext cx="1657972" cy="1142789"/>
          </a:xfrm>
          <a:prstGeom prst="rect">
            <a:avLst/>
          </a:prstGeom>
          <a:noFill/>
        </p:spPr>
      </p:pic>
      <p:pic>
        <p:nvPicPr>
          <p:cNvPr id="9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005064"/>
            <a:ext cx="1657972" cy="1142789"/>
          </a:xfrm>
          <a:prstGeom prst="rect">
            <a:avLst/>
          </a:prstGeom>
          <a:noFill/>
        </p:spPr>
      </p:pic>
      <p:pic>
        <p:nvPicPr>
          <p:cNvPr id="10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2564904"/>
            <a:ext cx="1657972" cy="1142789"/>
          </a:xfrm>
          <a:prstGeom prst="rect">
            <a:avLst/>
          </a:prstGeom>
          <a:noFill/>
        </p:spPr>
      </p:pic>
      <p:pic>
        <p:nvPicPr>
          <p:cNvPr id="11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3140968"/>
            <a:ext cx="1657972" cy="1142789"/>
          </a:xfrm>
          <a:prstGeom prst="rect">
            <a:avLst/>
          </a:prstGeom>
          <a:noFill/>
        </p:spPr>
      </p:pic>
      <p:pic>
        <p:nvPicPr>
          <p:cNvPr id="12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47864" y="1772816"/>
            <a:ext cx="1657972" cy="1142789"/>
          </a:xfrm>
          <a:prstGeom prst="rect">
            <a:avLst/>
          </a:prstGeom>
          <a:noFill/>
        </p:spPr>
      </p:pic>
      <p:pic>
        <p:nvPicPr>
          <p:cNvPr id="13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3968" y="3501008"/>
            <a:ext cx="1657972" cy="1142789"/>
          </a:xfrm>
          <a:prstGeom prst="rect">
            <a:avLst/>
          </a:prstGeom>
          <a:noFill/>
        </p:spPr>
      </p:pic>
      <p:pic>
        <p:nvPicPr>
          <p:cNvPr id="15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71800" y="4941168"/>
            <a:ext cx="1657972" cy="1142789"/>
          </a:xfrm>
          <a:prstGeom prst="rect">
            <a:avLst/>
          </a:prstGeom>
          <a:noFill/>
        </p:spPr>
      </p:pic>
      <p:pic>
        <p:nvPicPr>
          <p:cNvPr id="20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2852936"/>
            <a:ext cx="1657972" cy="1142789"/>
          </a:xfrm>
          <a:prstGeom prst="rect">
            <a:avLst/>
          </a:prstGeom>
          <a:noFill/>
        </p:spPr>
      </p:pic>
      <p:pic>
        <p:nvPicPr>
          <p:cNvPr id="21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6136" y="4653136"/>
            <a:ext cx="1657972" cy="1142789"/>
          </a:xfrm>
          <a:prstGeom prst="rect">
            <a:avLst/>
          </a:prstGeom>
          <a:noFill/>
        </p:spPr>
      </p:pic>
      <p:pic>
        <p:nvPicPr>
          <p:cNvPr id="22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2276872"/>
            <a:ext cx="1657972" cy="1142789"/>
          </a:xfrm>
          <a:prstGeom prst="rect">
            <a:avLst/>
          </a:prstGeom>
          <a:noFill/>
        </p:spPr>
      </p:pic>
      <p:pic>
        <p:nvPicPr>
          <p:cNvPr id="2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1700808"/>
            <a:ext cx="1657972" cy="1142789"/>
          </a:xfrm>
          <a:prstGeom prst="rect">
            <a:avLst/>
          </a:prstGeom>
          <a:noFill/>
        </p:spPr>
      </p:pic>
      <p:pic>
        <p:nvPicPr>
          <p:cNvPr id="25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4168" y="5517232"/>
            <a:ext cx="1657972" cy="1142789"/>
          </a:xfrm>
          <a:prstGeom prst="rect">
            <a:avLst/>
          </a:prstGeom>
          <a:noFill/>
        </p:spPr>
      </p:pic>
      <p:pic>
        <p:nvPicPr>
          <p:cNvPr id="26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1512168" cy="1012278"/>
          </a:xfrm>
          <a:prstGeom prst="rect">
            <a:avLst/>
          </a:prstGeom>
          <a:noFill/>
        </p:spPr>
      </p:pic>
      <p:pic>
        <p:nvPicPr>
          <p:cNvPr id="27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1512168" cy="1012278"/>
          </a:xfrm>
          <a:prstGeom prst="rect">
            <a:avLst/>
          </a:prstGeom>
          <a:noFill/>
        </p:spPr>
      </p:pic>
      <p:pic>
        <p:nvPicPr>
          <p:cNvPr id="30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5184"/>
            <a:ext cx="1512168" cy="1012278"/>
          </a:xfrm>
          <a:prstGeom prst="rect">
            <a:avLst/>
          </a:prstGeom>
          <a:noFill/>
        </p:spPr>
      </p:pic>
      <p:pic>
        <p:nvPicPr>
          <p:cNvPr id="31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264" y="1484784"/>
            <a:ext cx="1657972" cy="1142789"/>
          </a:xfrm>
          <a:prstGeom prst="rect">
            <a:avLst/>
          </a:prstGeom>
          <a:noFill/>
        </p:spPr>
      </p:pic>
      <p:pic>
        <p:nvPicPr>
          <p:cNvPr id="32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1512168" cy="1012278"/>
          </a:xfrm>
          <a:prstGeom prst="rect">
            <a:avLst/>
          </a:prstGeom>
          <a:noFill/>
        </p:spPr>
      </p:pic>
      <p:pic>
        <p:nvPicPr>
          <p:cNvPr id="33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79912" y="2780928"/>
            <a:ext cx="1657972" cy="1142789"/>
          </a:xfrm>
          <a:prstGeom prst="rect">
            <a:avLst/>
          </a:prstGeom>
          <a:noFill/>
        </p:spPr>
      </p:pic>
      <p:pic>
        <p:nvPicPr>
          <p:cNvPr id="3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95936" y="5445224"/>
            <a:ext cx="1657972" cy="1142789"/>
          </a:xfrm>
          <a:prstGeom prst="rect">
            <a:avLst/>
          </a:prstGeom>
          <a:noFill/>
        </p:spPr>
      </p:pic>
      <p:pic>
        <p:nvPicPr>
          <p:cNvPr id="35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3789040"/>
            <a:ext cx="1657972" cy="1142789"/>
          </a:xfrm>
          <a:prstGeom prst="rect">
            <a:avLst/>
          </a:prstGeom>
          <a:noFill/>
        </p:spPr>
      </p:pic>
      <p:pic>
        <p:nvPicPr>
          <p:cNvPr id="36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2204864"/>
            <a:ext cx="1657972" cy="1142789"/>
          </a:xfrm>
          <a:prstGeom prst="rect">
            <a:avLst/>
          </a:prstGeom>
          <a:noFill/>
        </p:spPr>
      </p:pic>
      <p:pic>
        <p:nvPicPr>
          <p:cNvPr id="37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4005064"/>
            <a:ext cx="1657972" cy="1142789"/>
          </a:xfrm>
          <a:prstGeom prst="rect">
            <a:avLst/>
          </a:prstGeom>
          <a:noFill/>
        </p:spPr>
      </p:pic>
      <p:pic>
        <p:nvPicPr>
          <p:cNvPr id="38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35696" y="5715211"/>
            <a:ext cx="1657972" cy="11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260648"/>
            <a:ext cx="8784976" cy="1077218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As a population decreases in size, a lot of genetic diversity is lost.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024" y="260648"/>
            <a:ext cx="8784976" cy="1077218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As a population decreases in size, a lot of genetic diversity is lost.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55776" y="191683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1052736"/>
            <a:ext cx="2376264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7904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55776" y="234888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555776" y="27809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99792" y="314096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915816" y="263691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131840" y="299695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15816" y="2132856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75856" y="263691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348880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07904" y="278092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707904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03648" y="3645024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64502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23728" y="1628800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95736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95736" y="2492896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67744" y="292494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267744" y="3356992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835696" y="2276872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35696" y="270892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907704" y="314096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403648" y="2132856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91680" y="141277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763688" y="1844824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763688" y="3573016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75656" y="249289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547664" y="2924944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75656" y="328498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331640" y="3645024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043608" y="2060848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259632" y="126876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331640" y="1700808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043608" y="328498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87624" y="2852936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115616" y="249289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475656" y="4653136"/>
            <a:ext cx="252028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835696" y="4797152"/>
            <a:ext cx="1368152" cy="584775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time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403648" y="407707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763688" y="386104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123728" y="3645024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3779912" y="314096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627784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3059832" y="342900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419872" y="3212976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024" y="260648"/>
            <a:ext cx="8784976" cy="1077218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As a population decreases in size, a lot of genetic diversity is lost.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55776" y="191683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1052736"/>
            <a:ext cx="2376264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7904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55776" y="234888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555776" y="27809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99792" y="314096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915816" y="263691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131840" y="299695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15816" y="2132856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75856" y="263691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348880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07904" y="278092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707904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03648" y="3645024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64502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23728" y="1628800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95736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95736" y="2492896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67744" y="292494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267744" y="3356992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835696" y="2276872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35696" y="270892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907704" y="314096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403648" y="2132856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91680" y="141277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763688" y="1844824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763688" y="3573016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75656" y="249289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547664" y="2924944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75656" y="328498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331640" y="3645024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043608" y="2060848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259632" y="126876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331640" y="1700808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043608" y="328498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87624" y="2852936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115616" y="249289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475656" y="4653136"/>
            <a:ext cx="252028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835696" y="4797152"/>
            <a:ext cx="1368152" cy="584775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time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403648" y="407707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763688" y="386104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123728" y="3645024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3779912" y="314096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627784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3059832" y="342900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419872" y="3212976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3707904" y="2132856"/>
            <a:ext cx="576064" cy="172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4499992" y="2492896"/>
            <a:ext cx="3744416" cy="1077218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this is a genetic bottleneck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5085184"/>
            <a:ext cx="8676456" cy="1569660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..when the population recovers, the population is not as genetically diverse as the original population.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55776" y="191683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1052736"/>
            <a:ext cx="2376264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7904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39952" y="908720"/>
            <a:ext cx="244827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55776" y="234888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555776" y="27809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99792" y="314096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915816" y="263691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131840" y="299695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15816" y="2132856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75856" y="263691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348880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07904" y="278092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707904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03648" y="3645024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64502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39952" y="3645024"/>
            <a:ext cx="237626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23728" y="1628800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95736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95736" y="2492896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67744" y="292494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267744" y="3356992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835696" y="2276872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35696" y="270892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907704" y="314096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403648" y="2132856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91680" y="141277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763688" y="1844824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763688" y="3573016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75656" y="249289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547664" y="2924944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75656" y="328498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331640" y="3645024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043608" y="2060848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259632" y="126876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331640" y="1700808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043608" y="328498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87624" y="2852936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115616" y="249289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5724128" y="21328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5724128" y="256490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5724128" y="29969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5868144" y="335699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4644008" y="34290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5940152" y="36450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084168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5292080" y="184482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5364088" y="22768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5364088" y="27089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5436096" y="31409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5436096" y="35010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5004048" y="24928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5004048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5076056" y="335699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4572000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5796136" y="134076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4932040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4644008" y="270892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4716016" y="31409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364088" y="15567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4211960" y="22768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4644008" y="198884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/>
          <p:cNvSpPr/>
          <p:nvPr/>
        </p:nvSpPr>
        <p:spPr>
          <a:xfrm>
            <a:off x="6084168" y="184482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5724128" y="1700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4355976" y="29969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4139952" y="27089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6228184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6156176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6156176" y="11247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475656" y="4653136"/>
            <a:ext cx="4752528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419872" y="4581128"/>
            <a:ext cx="1368152" cy="584775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time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403648" y="407707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763688" y="386104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123728" y="3645024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3779912" y="314096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627784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3059832" y="342900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419872" y="3212976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508104" y="38610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012160" y="40770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5148064" y="371703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5364088" y="270892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5076056" y="220486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4211960" y="328498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6084168" y="270892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4211960" y="227687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5724128" y="170080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359024" y="260648"/>
            <a:ext cx="8784976" cy="1077218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As a population decreases in size, a lot of genetic diversity is lost.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820472" cy="1569660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The smaller the size of the genetic bottleneck the more in-breeding occurs, and there is even less genetic diversity in the new population. 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820472" cy="1569660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The smaller the size of the genetic bottleneck the more in-breeding occurs, and there is even less genetic diversity in the new population. 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55776" y="256490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1700808"/>
            <a:ext cx="2376264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7904" y="299695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39952" y="1556792"/>
            <a:ext cx="244827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55776" y="2996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555776" y="34290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99792" y="378904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915816" y="328498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131840" y="364502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15816" y="2780928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75856" y="328498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996952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07904" y="342900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707904" y="29969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03648" y="3933056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9330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39952" y="3933056"/>
            <a:ext cx="237626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23728" y="2276872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95736" y="27089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95736" y="3140968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67744" y="357301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267744" y="4005064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835696" y="292494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35696" y="335699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907704" y="378904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403648" y="2780928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91680" y="206084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763688" y="2492896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763688" y="4221088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75656" y="314096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547664" y="3573016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75656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331640" y="4293096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043608" y="2708920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259632" y="19168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331640" y="2348880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043608" y="393305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87624" y="3501008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115616" y="314096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5724128" y="27809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5724128" y="321297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5724128" y="36450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5868144" y="400506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6084168" y="35010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5940152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084168" y="29969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5292080" y="249289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5364088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5364088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5436096" y="37890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5436096" y="41490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5004048" y="31409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5004048" y="35730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5076056" y="400506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4572000" y="29969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5796136" y="198884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4932040" y="27089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4644008" y="335699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4716016" y="37890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364088" y="22048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4211960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4644008" y="263691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/>
          <p:cNvSpPr/>
          <p:nvPr/>
        </p:nvSpPr>
        <p:spPr>
          <a:xfrm>
            <a:off x="6084168" y="249289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5724128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4355976" y="36450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4139952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6228184" y="38610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6156176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6156176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475656" y="5085184"/>
            <a:ext cx="4752528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203848" y="5157192"/>
            <a:ext cx="1368152" cy="584775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time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892175" y="1063625"/>
            <a:ext cx="5392738" cy="835025"/>
          </a:xfrm>
        </p:spPr>
        <p:txBody>
          <a:bodyPr/>
          <a:lstStyle/>
          <a:p>
            <a:pPr>
              <a:defRPr/>
            </a:pPr>
            <a:r>
              <a:rPr lang="en-NZ" sz="3200" dirty="0" smtClean="0">
                <a:latin typeface="+mn-lt"/>
              </a:rPr>
              <a:t>Hatching failure and population bottlenecks</a:t>
            </a:r>
            <a:endParaRPr lang="en-NZ" sz="3200" dirty="0" smtClean="0">
              <a:latin typeface="+mn-lt"/>
            </a:endParaRPr>
          </a:p>
        </p:txBody>
      </p:sp>
      <p:sp>
        <p:nvSpPr>
          <p:cNvPr id="17411" name="Text Placeholder 1"/>
          <p:cNvSpPr>
            <a:spLocks noGrp="1"/>
          </p:cNvSpPr>
          <p:nvPr>
            <p:ph type="body" idx="1"/>
          </p:nvPr>
        </p:nvSpPr>
        <p:spPr>
          <a:xfrm>
            <a:off x="899592" y="2492896"/>
            <a:ext cx="5394325" cy="792162"/>
          </a:xfrm>
        </p:spPr>
        <p:txBody>
          <a:bodyPr/>
          <a:lstStyle/>
          <a:p>
            <a:r>
              <a:rPr lang="en-NZ" dirty="0" smtClean="0"/>
              <a:t>A resource provided by Science Outreach at the University of Canterbury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331913" y="3500438"/>
            <a:ext cx="47529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06475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60000"/>
            </a:pPr>
            <a:endParaRPr lang="en-NZ" sz="24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6381750"/>
            <a:ext cx="4321175" cy="476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1006475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SzPct val="60000"/>
              <a:defRPr/>
            </a:pPr>
            <a:endParaRPr lang="en-NZ" sz="2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1042988" y="6165850"/>
            <a:ext cx="338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mtClean="0">
                <a:solidFill>
                  <a:srgbClr val="2C2027"/>
                </a:solidFill>
                <a:hlinkClick r:id="rId2"/>
              </a:rPr>
              <a:t>www.outreach,canterbury.ac.nz</a:t>
            </a:r>
            <a:endParaRPr lang="en-NZ" smtClean="0">
              <a:solidFill>
                <a:srgbClr val="2C20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11760" y="20608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83768" y="292494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483768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27784" y="3717032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843808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87824" y="2204864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03848" y="321297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059832" y="2564904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347864" y="285293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47864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051720" y="220486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23728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95736" y="350100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195736" y="3933056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763688" y="285293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763688" y="328498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835696" y="371703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331640" y="2708920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19672" y="198884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691680" y="242088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691680" y="4149080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03648" y="306896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475656" y="350100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03648" y="386104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259632" y="4221088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971600" y="2636912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55576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259632" y="227687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971600" y="38610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15616" y="342900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043608" y="306896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2123728" y="458112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691680" y="4437112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051720" y="4221088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555776" y="414908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987824" y="400506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347864" y="3789040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555776" y="249289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359024" y="116632"/>
            <a:ext cx="8784976" cy="1077218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When a group of birds is relocated far from its source population,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83568" y="1916832"/>
            <a:ext cx="3168352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2555776" y="450912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2915816" y="278092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2915816" y="4365104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11760" y="20608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83768" y="292494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483768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27784" y="3717032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843808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87824" y="2204864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03848" y="321297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059832" y="2564904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347864" y="285293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47864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051720" y="220486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23728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95736" y="350100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195736" y="3933056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763688" y="285293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763688" y="328498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835696" y="371703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331640" y="2708920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19672" y="198884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691680" y="242088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691680" y="4149080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03648" y="306896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475656" y="350100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03648" y="386104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259632" y="4221088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971600" y="2636912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55576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259632" y="227687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971600" y="38610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15616" y="342900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043608" y="306896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6156176" y="321297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228184" y="27809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2123728" y="458112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691680" y="4437112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051720" y="4221088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6516216" y="306896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555776" y="414908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987824" y="400506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347864" y="3789040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555776" y="249289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359024" y="116632"/>
            <a:ext cx="8784976" cy="1569660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When a group of birds is relocated far from its source population, it is similar to a genetic bottleneck.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83568" y="1916832"/>
            <a:ext cx="3168352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076056" y="1556792"/>
            <a:ext cx="3168352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2555776" y="450912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2915816" y="278092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2915816" y="4365104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067944" y="3356992"/>
            <a:ext cx="792088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5976" y="4653136"/>
            <a:ext cx="4644008" cy="2062103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The founder population is not as genetically diverse as the source population.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760" y="20608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83768" y="292494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483768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27784" y="3717032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843808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87824" y="2204864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03848" y="321297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059832" y="2564904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347864" y="285293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47864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051720" y="220486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23728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95736" y="350100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195736" y="3933056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763688" y="285293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763688" y="328498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835696" y="371703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331640" y="2708920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19672" y="198884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691680" y="242088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691680" y="4149080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03648" y="306896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475656" y="350100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03648" y="386104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259632" y="4221088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971600" y="2636912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55576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259632" y="227687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971600" y="38610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15616" y="342900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043608" y="306896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6156176" y="321297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228184" y="27809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2123728" y="458112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691680" y="4437112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051720" y="4221088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6516216" y="306896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555776" y="414908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987824" y="400506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347864" y="3789040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555776" y="249289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359024" y="116632"/>
            <a:ext cx="8784976" cy="1569660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When a group of birds is relocated far from its source population, it is similar to a genetic bottleneck.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83568" y="1916832"/>
            <a:ext cx="3168352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076056" y="1556792"/>
            <a:ext cx="3168352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2555776" y="450912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2915816" y="278092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2915816" y="4365104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067944" y="3356992"/>
            <a:ext cx="792088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1920" y="4653136"/>
            <a:ext cx="5148064" cy="2062103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When the new population recovers in the new area it is not as genetically diverse as the source population.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760" y="20608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83768" y="292494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483768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27784" y="3717032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843808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87824" y="2204864"/>
            <a:ext cx="432048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03848" y="3212976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059832" y="2564904"/>
            <a:ext cx="43204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347864" y="285293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47864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051720" y="2204864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23728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95736" y="350100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195736" y="3933056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763688" y="285293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763688" y="328498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835696" y="371703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331640" y="2708920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619672" y="198884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691680" y="242088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691680" y="4149080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403648" y="306896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475656" y="3501008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403648" y="386104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259632" y="4221088"/>
            <a:ext cx="432048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971600" y="2636912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55576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259632" y="2276872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971600" y="386104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15616" y="342900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043608" y="306896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6156176" y="321297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5580112" y="22768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2123728" y="4581128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691680" y="4437112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051720" y="4221088"/>
            <a:ext cx="43204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6516216" y="306896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555776" y="414908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987824" y="400506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347864" y="3789040"/>
            <a:ext cx="432048" cy="432048"/>
          </a:xfrm>
          <a:prstGeom prst="ellipse">
            <a:avLst/>
          </a:prstGeom>
          <a:solidFill>
            <a:srgbClr val="EB6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555776" y="249289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179512" y="1196752"/>
            <a:ext cx="3996952" cy="584775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SOURCE population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83568" y="1916832"/>
            <a:ext cx="3168352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076056" y="1556792"/>
            <a:ext cx="3168352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2555776" y="450912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2915816" y="278092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2915816" y="4365104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067944" y="3356992"/>
            <a:ext cx="792088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012160" y="414908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220072" y="350100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076056" y="270892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228184" y="170080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948264" y="170080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940152" y="2204864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9" name="Oval 58"/>
          <p:cNvSpPr/>
          <p:nvPr/>
        </p:nvSpPr>
        <p:spPr>
          <a:xfrm>
            <a:off x="7236296" y="335699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732240" y="407707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596336" y="2996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220072" y="22768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5580112" y="29969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444208" y="37170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6660232" y="24208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7020272" y="37170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092280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652120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228184" y="27809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5508104" y="39330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5220072" y="306896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5652120" y="33569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6300192" y="21328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6444208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6588224" y="16288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7596336" y="35730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7380312" y="25649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7236296" y="40050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804248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5940152" y="184482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5508104" y="263691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236296" y="206084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5868144" y="371703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6804248" y="285293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5940152" y="263691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7092280" y="2420888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7740352" y="263691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6804248" y="335699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6372200" y="249289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6228184" y="357301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5868144" y="306896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596336" y="227687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7740352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6804248" y="386104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352928" cy="1569660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Lower genetic diversity in a population may result in fitness costs and decrease population survival. 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Sorted Photos\Matts Sorted\Research\DSC_0632.JPG"/>
          <p:cNvPicPr>
            <a:picLocks noChangeAspect="1" noChangeArrowheads="1"/>
          </p:cNvPicPr>
          <p:nvPr/>
        </p:nvPicPr>
        <p:blipFill>
          <a:blip r:embed="rId3" cstate="print"/>
          <a:srcRect t="16949" r="18308"/>
          <a:stretch>
            <a:fillRect/>
          </a:stretch>
        </p:blipFill>
        <p:spPr bwMode="auto">
          <a:xfrm>
            <a:off x="1619672" y="2420888"/>
            <a:ext cx="5501999" cy="3744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949280"/>
            <a:ext cx="5544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Scientists check the fitness of Black Robins on </a:t>
            </a:r>
            <a:r>
              <a:rPr lang="en-GB" dirty="0" err="1" smtClean="0"/>
              <a:t>Rangatira</a:t>
            </a:r>
            <a:r>
              <a:rPr lang="en-GB" dirty="0" smtClean="0"/>
              <a:t> Island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888432" cy="6001643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 group of birds, like the Kakapo, are relocated to a predator-free NZ island to increase the numbers of these endangered birds.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ile:Strigops habroptilus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888432" cy="8463855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 group of birds, like the Kakapo, are relocated to a predator-free NZ island to increase the numbers of these endangered birds.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latin typeface="Arial" pitchFamily="34" charset="0"/>
                <a:cs typeface="Arial" pitchFamily="34" charset="0"/>
              </a:rPr>
              <a:t>Only about half the eggs that survive incubation successfully hatch.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ile:Strigops habroptilus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60648"/>
            <a:ext cx="8568952" cy="4031873"/>
          </a:xfrm>
          <a:prstGeom prst="rect">
            <a:avLst/>
          </a:prstGeom>
          <a:solidFill>
            <a:srgbClr val="FFFF99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...similar problems have been observed in the Black Robin (the population was reduced to one breeding pair). The Black Robin population is now over 200. 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Sorted Photos\Matts Sorted\Black Robin\L1080162.JPG"/>
          <p:cNvPicPr>
            <a:picLocks noChangeAspect="1" noChangeArrowheads="1"/>
          </p:cNvPicPr>
          <p:nvPr/>
        </p:nvPicPr>
        <p:blipFill>
          <a:blip r:embed="rId3" cstate="print"/>
          <a:srcRect l="26375" t="30400" r="30313"/>
          <a:stretch>
            <a:fillRect/>
          </a:stretch>
        </p:blipFill>
        <p:spPr bwMode="auto">
          <a:xfrm>
            <a:off x="467544" y="2492896"/>
            <a:ext cx="3960440" cy="3579862"/>
          </a:xfrm>
          <a:prstGeom prst="rect">
            <a:avLst/>
          </a:prstGeom>
          <a:noFill/>
        </p:spPr>
      </p:pic>
      <p:pic>
        <p:nvPicPr>
          <p:cNvPr id="1027" name="Picture 3" descr="E:\Sorted Photos\Matts Sorted\Black Robin\DSC_2420.JPG"/>
          <p:cNvPicPr>
            <a:picLocks noChangeAspect="1" noChangeArrowheads="1"/>
          </p:cNvPicPr>
          <p:nvPr/>
        </p:nvPicPr>
        <p:blipFill>
          <a:blip r:embed="rId4" cstate="print"/>
          <a:srcRect l="31888" t="19414" r="23225" b="27649"/>
          <a:stretch>
            <a:fillRect/>
          </a:stretch>
        </p:blipFill>
        <p:spPr bwMode="auto">
          <a:xfrm>
            <a:off x="4283968" y="2492896"/>
            <a:ext cx="4176464" cy="3297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5733256"/>
            <a:ext cx="4176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Successfully hatched Black Robin chicks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To investigate the effect of genetic bottleneck size on hatching failure in birds, data was collected from a variety of sources and treated with statistics and log transformed.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Ryan\AppData\Local\Microsoft\Windows\Temporary Internet Files\Content.IE5\AY5VKA7C\MP9004469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8691"/>
            <a:ext cx="4990065" cy="3329309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7472"/>
            <a:ext cx="3384376" cy="3456194"/>
          </a:xfrm>
          <a:prstGeom prst="rect">
            <a:avLst/>
          </a:prstGeom>
          <a:noFill/>
        </p:spPr>
      </p:pic>
      <p:pic>
        <p:nvPicPr>
          <p:cNvPr id="7" name="Picture 2" descr="https://legacy.canterbury.ac.nz/exchange/jlg90/Inbox/Re:%20Rangatira%20island%20senior%20school%20resources-7.EML/1_multipart_xF8FF_2_Bellbird-female-feeding-chicks.jpg/C58EA28C-18C0-4a97-9AF2-036E93DDAFB3/Bellbird-female-feeding-chicks.jpg?attach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0"/>
            <a:ext cx="2987824" cy="328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741682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5373216"/>
            <a:ext cx="9144000" cy="11521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Increase in hatching failure with increasing severity of population bottleneck in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22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Native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 Zealand birds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Open circle shows mean hatching failure in 15 species that did not pass through a bottleneck.                      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0"/>
            <a:ext cx="56166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Native New Zealand birds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figure 1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Population bottlenecks in birds and hatching failure </a:t>
            </a:r>
            <a:endParaRPr lang="en-GB" sz="6000" dirty="0" smtClean="0"/>
          </a:p>
          <a:p>
            <a:pPr algn="ctr"/>
            <a:endParaRPr lang="en-GB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741682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5373216"/>
            <a:ext cx="9144000" cy="129614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Increase in hatching failure with increasing severity of population bottleneck in 22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Native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 Zealand birds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Open circle shows mean hatching failure in 15 species that did not pass through a bottleneck.                                                                                      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Hatching failure increased when bottlenecks dropped below 150 individuals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32040" y="692696"/>
            <a:ext cx="1800200" cy="3528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23728" y="0"/>
            <a:ext cx="56166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Native New Zealand birds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figure 1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661248"/>
            <a:ext cx="9144000" cy="1019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Increase in hatching failure of 15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introduced species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with decreased numbers of individuals released by the 19</a:t>
            </a:r>
            <a:r>
              <a:rPr kumimoji="0" lang="en-GB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century New Zealand acclimatization societies. Open circle shows mean hatching failure in the same species in their native range.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0"/>
            <a:ext cx="67687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  Bird species introduced to NZ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figure 2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74168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1520" y="5517232"/>
            <a:ext cx="8712968" cy="13407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Increase in differences in rate of hatching failure between each introduced population in New Zealand (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postbottlenec</a:t>
            </a:r>
            <a:r>
              <a:rPr kumimoji="0" lang="en-GB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and their source (</a:t>
            </a:r>
            <a:r>
              <a:rPr kumimoji="0" lang="en-GB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prebottleneck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for 15 species of introduced birds with d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ata in both localities. Positive values indicate that hatching failure is greater in the introduced populations.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3316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figure 3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0"/>
            <a:ext cx="67687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  Bird species introduced to NZ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74168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5517232"/>
            <a:ext cx="8712968" cy="105273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Positive values indicate that hatching failure is greater in the introduced populations.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08104" y="404664"/>
            <a:ext cx="1656184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36296" y="692696"/>
            <a:ext cx="1907704" cy="28623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The smaller bottleneck size caused more hatching failure compared to the source population in their native habitat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0608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Read the information on the worksheet, study the graphs and answer the questions.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1. Explain how the “bottleneck” occurred in the 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    Black Robin population of New Zealand. 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2. Explain the trend shown in figures 1 and 2. 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3. Explain the trend shown in figure 3.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4. Why would this study be useful to conservationists 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    in New Zealand and worldwide?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2636912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Arial" pitchFamily="34" charset="0"/>
                <a:cs typeface="Arial" pitchFamily="34" charset="0"/>
              </a:rPr>
              <a:t>ANSWERS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404664"/>
          <a:ext cx="7920880" cy="5125294"/>
        </p:xfrm>
        <a:graphic>
          <a:graphicData uri="http://schemas.openxmlformats.org/drawingml/2006/table">
            <a:tbl>
              <a:tblPr/>
              <a:tblGrid>
                <a:gridCol w="601484"/>
                <a:gridCol w="2304353"/>
                <a:gridCol w="2526234"/>
                <a:gridCol w="2488809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Q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Arial"/>
                          <a:ea typeface="Calibri"/>
                          <a:cs typeface="Times New Roman"/>
                        </a:rPr>
                        <a:t>Achievement with Merit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 with Excellence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Black Robin population decreased due to introduced predators to NZ or the Chatham Islands (or examples such as cats &amp; rats).</a:t>
                      </a: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(Achieved plus)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smaller population means a smaller or decreased gene pool / less genetic diversity 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 the future / breeding  population/s.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NZ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404664"/>
          <a:ext cx="7920880" cy="6146981"/>
        </p:xfrm>
        <a:graphic>
          <a:graphicData uri="http://schemas.openxmlformats.org/drawingml/2006/table">
            <a:tbl>
              <a:tblPr/>
              <a:tblGrid>
                <a:gridCol w="601484"/>
                <a:gridCol w="2304353"/>
                <a:gridCol w="2526234"/>
                <a:gridCol w="2488809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Q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Arial"/>
                          <a:ea typeface="Calibri"/>
                          <a:cs typeface="Times New Roman"/>
                        </a:rPr>
                        <a:t>Achievement with Merit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 with Excellence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The smaller the bottleneck size or introduced population size, the greater the % hatching failure.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OR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As the population bottleneck size (in fig. 1) decreases, % hatching failure increases. AND </a:t>
                      </a:r>
                      <a:b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GB" sz="1600" dirty="0">
                          <a:latin typeface="Arial"/>
                          <a:ea typeface="Calibri"/>
                          <a:cs typeface="Times New Roman"/>
                        </a:rPr>
                        <a:t>As the size of the introduced population (in fig. 2) decreases, % hatching failure increases.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  <a:t>(Achieved plus)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  <a:t>A smaller population bottleneck size in the native birds means there is less genetic diversity / a smaller gene pool available for future generations</a:t>
                      </a:r>
                      <a:r>
                        <a:rPr lang="en-NZ" sz="1600" dirty="0" smtClean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NZ" sz="1600" dirty="0" smtClean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NZ" sz="1600" dirty="0" smtClean="0">
                          <a:latin typeface="Arial"/>
                          <a:ea typeface="Calibri"/>
                          <a:cs typeface="Times New Roman"/>
                        </a:rPr>
                        <a:t>AND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  <a:t>A smaller population size of introduced birds means a smaller founder population and therefore a smaller gene pool / lower genetic diversity available for future generations</a:t>
                      </a:r>
                      <a:r>
                        <a:rPr lang="en-NZ" sz="1600" dirty="0" smtClean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NZ" sz="1600" dirty="0" smtClean="0">
                          <a:latin typeface="Arial"/>
                          <a:ea typeface="Calibri"/>
                          <a:cs typeface="Times New Roman"/>
                        </a:rPr>
                        <a:t>(or similar)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dirty="0">
                          <a:latin typeface="Arial"/>
                          <a:ea typeface="Calibri"/>
                          <a:cs typeface="Times New Roman"/>
                        </a:rPr>
                        <a:t>(Merit plus)</a:t>
                      </a:r>
                      <a:br>
                        <a:rPr lang="en-AU" sz="16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AU" sz="1600" dirty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AU" sz="16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AU" sz="1600" dirty="0">
                          <a:latin typeface="Arial"/>
                          <a:ea typeface="Calibri"/>
                          <a:cs typeface="Times New Roman"/>
                        </a:rPr>
                        <a:t>Bird populations that breed from a small starter population or go through a bottleneck have lower genetic diversity which can result in the expression of unfavourable genes which could result in hatching failure.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404664"/>
          <a:ext cx="7920880" cy="5174288"/>
        </p:xfrm>
        <a:graphic>
          <a:graphicData uri="http://schemas.openxmlformats.org/drawingml/2006/table">
            <a:tbl>
              <a:tblPr/>
              <a:tblGrid>
                <a:gridCol w="601484"/>
                <a:gridCol w="2304353"/>
                <a:gridCol w="2526234"/>
                <a:gridCol w="2488809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Q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Arial"/>
                          <a:ea typeface="Calibri"/>
                          <a:cs typeface="Times New Roman"/>
                        </a:rPr>
                        <a:t>Achievement with Merit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 with Excellence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The smaller the number of the original introduced population, the greater the difference in hatching failure between the introduced birds and its source population.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latin typeface="Arial"/>
                          <a:ea typeface="Calibri"/>
                          <a:cs typeface="Times New Roman"/>
                        </a:rPr>
                        <a:t>(Achieved plus)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2000">
                          <a:latin typeface="Arial"/>
                          <a:ea typeface="Calibri"/>
                          <a:cs typeface="Times New Roman"/>
                        </a:rPr>
                        <a:t>The smaller introduced population has a smaller gene pool / lower genetic diversity / more inbreeding and therefore greater hatching failure compared to its source population.   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latin typeface="Arial"/>
                          <a:ea typeface="Calibri"/>
                          <a:cs typeface="Times New Roman"/>
                        </a:rPr>
                        <a:t>(Merit plus)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latin typeface="Arial"/>
                          <a:ea typeface="Calibri"/>
                          <a:cs typeface="Times New Roman"/>
                        </a:rPr>
                        <a:t>The introduced population of birds are also out of their native habitat / range and have different environmental conditions which may also induce more hatching failure.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8204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/>
              <a:t>Based on the following study:</a:t>
            </a:r>
          </a:p>
          <a:p>
            <a:endParaRPr lang="en-GB" sz="5400" b="1" dirty="0" smtClean="0"/>
          </a:p>
          <a:p>
            <a:pPr algn="ctr"/>
            <a:r>
              <a:rPr lang="en-GB" sz="5400" b="1" dirty="0" smtClean="0"/>
              <a:t>Hatching failure increases with severity of population bottlenecks in birds. </a:t>
            </a:r>
            <a:endParaRPr lang="en-GB" sz="5400" dirty="0" smtClean="0"/>
          </a:p>
          <a:p>
            <a:endParaRPr lang="en-GB" sz="5400" dirty="0" smtClean="0"/>
          </a:p>
          <a:p>
            <a:pPr algn="ctr"/>
            <a:r>
              <a:rPr lang="en-GB" sz="3200" dirty="0" smtClean="0"/>
              <a:t>by James V. </a:t>
            </a:r>
            <a:r>
              <a:rPr lang="en-GB" sz="3200" dirty="0" err="1" smtClean="0"/>
              <a:t>Briskie</a:t>
            </a:r>
            <a:r>
              <a:rPr lang="en-GB" sz="3200" dirty="0" smtClean="0"/>
              <a:t> and Myles Mackintosh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404664"/>
          <a:ext cx="7920880" cy="5713149"/>
        </p:xfrm>
        <a:graphic>
          <a:graphicData uri="http://schemas.openxmlformats.org/drawingml/2006/table">
            <a:tbl>
              <a:tblPr/>
              <a:tblGrid>
                <a:gridCol w="601484"/>
                <a:gridCol w="2304353"/>
                <a:gridCol w="2526234"/>
                <a:gridCol w="2488809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Q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Arial"/>
                          <a:ea typeface="Calibri"/>
                          <a:cs typeface="Times New Roman"/>
                        </a:rPr>
                        <a:t>Achievement with Merit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Achievement with Excellence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 dirty="0">
                          <a:latin typeface="Arial"/>
                          <a:ea typeface="Calibri"/>
                          <a:cs typeface="Times New Roman"/>
                        </a:rPr>
                        <a:t>When trying to protect bird populations by transferring groups to other areas or islands conservationists can see from this study that a founder population of less than 150 individuals will result in a high percentage of hatching failure.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latin typeface="Arial"/>
                          <a:ea typeface="Calibri"/>
                          <a:cs typeface="Times New Roman"/>
                        </a:rPr>
                        <a:t>(Achieved plus)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latin typeface="Arial"/>
                          <a:ea typeface="Calibri"/>
                          <a:cs typeface="Times New Roman"/>
                        </a:rPr>
                        <a:t>New Zealand conservationists repopulate areas with about 40 individuals which this study shows to be not a big enough group to avoid a high % hatching failure.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latin typeface="Arial"/>
                          <a:ea typeface="Calibri"/>
                          <a:cs typeface="Times New Roman"/>
                        </a:rPr>
                        <a:t>AND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latin typeface="Arial"/>
                          <a:ea typeface="Calibri"/>
                          <a:cs typeface="Times New Roman"/>
                        </a:rPr>
                        <a:t>A review of worldwide bird relocations showed that 72% used less than 75 individuals. This will result in high % of hatching failure.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dirty="0">
                          <a:latin typeface="Arial"/>
                          <a:ea typeface="Calibri"/>
                          <a:cs typeface="Times New Roman"/>
                        </a:rPr>
                        <a:t>(Merit plus)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600" dirty="0">
                          <a:latin typeface="Arial"/>
                          <a:ea typeface="Calibri"/>
                          <a:cs typeface="Times New Roman"/>
                        </a:rPr>
                        <a:t>Conservationists in NZ and worldwide need to change their conservation practises and use larger founder populations (&gt;150) to avoid widespread reproductive failure and possible extinction of endangered bird species.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ctr"/>
            <a:r>
              <a:rPr lang="en-GB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latin typeface="Arial" pitchFamily="34" charset="0"/>
                <a:cs typeface="Arial" pitchFamily="34" charset="0"/>
              </a:rPr>
              <a:t>University of Canterbury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Science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Outreach and School of Biological Sciences.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Kakapo photo by :</a:t>
            </a:r>
            <a:r>
              <a:rPr lang="en-NZ" sz="2800" dirty="0" smtClean="0"/>
              <a:t>Markus </a:t>
            </a:r>
            <a:r>
              <a:rPr lang="en-NZ" sz="2800" dirty="0" err="1" smtClean="0"/>
              <a:t>Nolf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8691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This resource was made possible through funding from the Canterbury Community Trust and the Brian Mason Scientific and </a:t>
            </a:r>
            <a:r>
              <a:rPr lang="en-NZ" smtClean="0"/>
              <a:t>Technical Trust</a:t>
            </a: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orted Photos\James Photos\Plants\DSC_9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6554236" cy="43578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7624" y="6027003"/>
            <a:ext cx="65527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One of the unspoilt regions of New Zealand in the Chatham Islands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Rangatira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Island)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0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Habitat destruction, exploitation and introduction of exotic predators are causing populations of birds to decrease in number.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New Zealand Black Robin </a:t>
            </a:r>
          </a:p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(found only in the Chatham Islands)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1196752"/>
            <a:ext cx="7920880" cy="545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Before the 1870’s there was a diverse Black Robin population.....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5517232"/>
            <a:ext cx="1657972" cy="1142789"/>
          </a:xfrm>
          <a:prstGeom prst="rect">
            <a:avLst/>
          </a:prstGeom>
          <a:noFill/>
        </p:spPr>
      </p:pic>
      <p:pic>
        <p:nvPicPr>
          <p:cNvPr id="8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064" y="3501008"/>
            <a:ext cx="1657972" cy="1142789"/>
          </a:xfrm>
          <a:prstGeom prst="rect">
            <a:avLst/>
          </a:prstGeom>
          <a:noFill/>
        </p:spPr>
      </p:pic>
      <p:pic>
        <p:nvPicPr>
          <p:cNvPr id="9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933056"/>
            <a:ext cx="1657972" cy="1142789"/>
          </a:xfrm>
          <a:prstGeom prst="rect">
            <a:avLst/>
          </a:prstGeom>
          <a:noFill/>
        </p:spPr>
      </p:pic>
      <p:pic>
        <p:nvPicPr>
          <p:cNvPr id="10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2924944"/>
            <a:ext cx="1657972" cy="1142789"/>
          </a:xfrm>
          <a:prstGeom prst="rect">
            <a:avLst/>
          </a:prstGeom>
          <a:noFill/>
        </p:spPr>
      </p:pic>
      <p:pic>
        <p:nvPicPr>
          <p:cNvPr id="1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1412776"/>
            <a:ext cx="1657972" cy="1142789"/>
          </a:xfrm>
          <a:prstGeom prst="rect">
            <a:avLst/>
          </a:prstGeom>
          <a:noFill/>
        </p:spPr>
      </p:pic>
      <p:pic>
        <p:nvPicPr>
          <p:cNvPr id="16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95936" y="1268760"/>
            <a:ext cx="1657972" cy="1142789"/>
          </a:xfrm>
          <a:prstGeom prst="rect">
            <a:avLst/>
          </a:prstGeom>
          <a:noFill/>
        </p:spPr>
      </p:pic>
      <p:pic>
        <p:nvPicPr>
          <p:cNvPr id="21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2564904"/>
            <a:ext cx="1657972" cy="1142789"/>
          </a:xfrm>
          <a:prstGeom prst="rect">
            <a:avLst/>
          </a:prstGeom>
          <a:noFill/>
        </p:spPr>
      </p:pic>
      <p:pic>
        <p:nvPicPr>
          <p:cNvPr id="1026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140968"/>
            <a:ext cx="1035101" cy="1556792"/>
          </a:xfrm>
          <a:prstGeom prst="rect">
            <a:avLst/>
          </a:prstGeom>
          <a:noFill/>
        </p:spPr>
      </p:pic>
      <p:pic>
        <p:nvPicPr>
          <p:cNvPr id="23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869160"/>
            <a:ext cx="1035101" cy="1556792"/>
          </a:xfrm>
          <a:prstGeom prst="rect">
            <a:avLst/>
          </a:prstGeom>
          <a:noFill/>
        </p:spPr>
      </p:pic>
      <p:pic>
        <p:nvPicPr>
          <p:cNvPr id="1027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1647897" cy="1095677"/>
          </a:xfrm>
          <a:prstGeom prst="rect">
            <a:avLst/>
          </a:prstGeom>
          <a:noFill/>
        </p:spPr>
      </p:pic>
      <p:pic>
        <p:nvPicPr>
          <p:cNvPr id="25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36912"/>
            <a:ext cx="1647897" cy="1095677"/>
          </a:xfrm>
          <a:prstGeom prst="rect">
            <a:avLst/>
          </a:prstGeom>
          <a:noFill/>
        </p:spPr>
      </p:pic>
      <p:pic>
        <p:nvPicPr>
          <p:cNvPr id="26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1035101" cy="1556792"/>
          </a:xfrm>
          <a:prstGeom prst="rect">
            <a:avLst/>
          </a:prstGeom>
          <a:noFill/>
        </p:spPr>
      </p:pic>
      <p:pic>
        <p:nvPicPr>
          <p:cNvPr id="27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085184"/>
            <a:ext cx="1647897" cy="1095677"/>
          </a:xfrm>
          <a:prstGeom prst="rect">
            <a:avLst/>
          </a:prstGeom>
          <a:noFill/>
        </p:spPr>
      </p:pic>
      <p:pic>
        <p:nvPicPr>
          <p:cNvPr id="1028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124744"/>
            <a:ext cx="1828800" cy="1225296"/>
          </a:xfrm>
          <a:prstGeom prst="rect">
            <a:avLst/>
          </a:prstGeom>
          <a:noFill/>
        </p:spPr>
      </p:pic>
      <p:pic>
        <p:nvPicPr>
          <p:cNvPr id="29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17032"/>
            <a:ext cx="1828800" cy="1225296"/>
          </a:xfrm>
          <a:prstGeom prst="rect">
            <a:avLst/>
          </a:prstGeom>
          <a:noFill/>
        </p:spPr>
      </p:pic>
      <p:pic>
        <p:nvPicPr>
          <p:cNvPr id="30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717032"/>
            <a:ext cx="1828800" cy="1225296"/>
          </a:xfrm>
          <a:prstGeom prst="rect">
            <a:avLst/>
          </a:prstGeom>
          <a:noFill/>
        </p:spPr>
      </p:pic>
      <p:pic>
        <p:nvPicPr>
          <p:cNvPr id="31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28800"/>
            <a:ext cx="1828800" cy="1225296"/>
          </a:xfrm>
          <a:prstGeom prst="rect">
            <a:avLst/>
          </a:prstGeom>
          <a:noFill/>
        </p:spPr>
      </p:pic>
      <p:pic>
        <p:nvPicPr>
          <p:cNvPr id="32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1168"/>
            <a:ext cx="1035101" cy="1556792"/>
          </a:xfrm>
          <a:prstGeom prst="rect">
            <a:avLst/>
          </a:prstGeom>
          <a:noFill/>
        </p:spPr>
      </p:pic>
      <p:pic>
        <p:nvPicPr>
          <p:cNvPr id="33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276872"/>
            <a:ext cx="1647897" cy="1095677"/>
          </a:xfrm>
          <a:prstGeom prst="rect">
            <a:avLst/>
          </a:prstGeom>
          <a:noFill/>
        </p:spPr>
      </p:pic>
      <p:pic>
        <p:nvPicPr>
          <p:cNvPr id="34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1035101" cy="1556792"/>
          </a:xfrm>
          <a:prstGeom prst="rect">
            <a:avLst/>
          </a:prstGeom>
          <a:noFill/>
        </p:spPr>
      </p:pic>
      <p:pic>
        <p:nvPicPr>
          <p:cNvPr id="1029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365104"/>
            <a:ext cx="1763688" cy="1180651"/>
          </a:xfrm>
          <a:prstGeom prst="rect">
            <a:avLst/>
          </a:prstGeom>
          <a:noFill/>
        </p:spPr>
      </p:pic>
      <p:pic>
        <p:nvPicPr>
          <p:cNvPr id="36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564904"/>
            <a:ext cx="1763688" cy="1180651"/>
          </a:xfrm>
          <a:prstGeom prst="rect">
            <a:avLst/>
          </a:prstGeom>
          <a:noFill/>
        </p:spPr>
      </p:pic>
      <p:pic>
        <p:nvPicPr>
          <p:cNvPr id="37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340768"/>
            <a:ext cx="1763688" cy="1180651"/>
          </a:xfrm>
          <a:prstGeom prst="rect">
            <a:avLst/>
          </a:prstGeom>
          <a:noFill/>
        </p:spPr>
      </p:pic>
      <p:pic>
        <p:nvPicPr>
          <p:cNvPr id="38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653136"/>
            <a:ext cx="1035101" cy="1556792"/>
          </a:xfrm>
          <a:prstGeom prst="rect">
            <a:avLst/>
          </a:prstGeom>
          <a:noFill/>
        </p:spPr>
      </p:pic>
      <p:pic>
        <p:nvPicPr>
          <p:cNvPr id="1030" name="Picture 6" descr="E:\Sorted Photos\Matts Sorted\Black Robin\DSC_19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3" y="692696"/>
            <a:ext cx="1403647" cy="939632"/>
          </a:xfrm>
          <a:prstGeom prst="rect">
            <a:avLst/>
          </a:prstGeom>
          <a:noFill/>
        </p:spPr>
      </p:pic>
      <p:pic>
        <p:nvPicPr>
          <p:cNvPr id="41" name="Picture 6" descr="E:\Sorted Photos\Matts Sorted\Black Robin\DSC_19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221088"/>
            <a:ext cx="1403647" cy="939632"/>
          </a:xfrm>
          <a:prstGeom prst="rect">
            <a:avLst/>
          </a:prstGeom>
          <a:noFill/>
        </p:spPr>
      </p:pic>
      <p:pic>
        <p:nvPicPr>
          <p:cNvPr id="42" name="Picture 6" descr="E:\Sorted Photos\Matts Sorted\Black Robin\DSC_19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5013176"/>
            <a:ext cx="1403647" cy="93963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23528" y="0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Before the 1870’s there was a diverse Black Robin population.....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C:\Users\Ryan\AppData\Local\Microsoft\Windows\Temporary Internet Files\Content.IE5\AY5VKA7C\MP9002622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9813">
            <a:off x="4786980" y="2726108"/>
            <a:ext cx="3657600" cy="2389188"/>
          </a:xfrm>
          <a:prstGeom prst="rect">
            <a:avLst/>
          </a:prstGeom>
          <a:noFill/>
        </p:spPr>
      </p:pic>
      <p:pic>
        <p:nvPicPr>
          <p:cNvPr id="35" name="Picture 4" descr="C:\Users\Ryan\AppData\Local\Microsoft\Windows\Temporary Internet Files\Content.IE5\HB0DF7AM\MP9102210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2014">
            <a:off x="299389" y="2671856"/>
            <a:ext cx="2261317" cy="3455519"/>
          </a:xfrm>
          <a:prstGeom prst="rect">
            <a:avLst/>
          </a:prstGeom>
          <a:noFill/>
        </p:spPr>
      </p:pic>
      <p:pic>
        <p:nvPicPr>
          <p:cNvPr id="6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5229200"/>
            <a:ext cx="1657972" cy="1142789"/>
          </a:xfrm>
          <a:prstGeom prst="rect">
            <a:avLst/>
          </a:prstGeom>
          <a:noFill/>
        </p:spPr>
      </p:pic>
      <p:pic>
        <p:nvPicPr>
          <p:cNvPr id="10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7544" y="2204864"/>
            <a:ext cx="1657972" cy="1142789"/>
          </a:xfrm>
          <a:prstGeom prst="rect">
            <a:avLst/>
          </a:prstGeom>
          <a:noFill/>
        </p:spPr>
      </p:pic>
      <p:pic>
        <p:nvPicPr>
          <p:cNvPr id="14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04248" y="1412776"/>
            <a:ext cx="1657972" cy="1142789"/>
          </a:xfrm>
          <a:prstGeom prst="rect">
            <a:avLst/>
          </a:prstGeom>
          <a:noFill/>
        </p:spPr>
      </p:pic>
      <p:pic>
        <p:nvPicPr>
          <p:cNvPr id="16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95936" y="1268760"/>
            <a:ext cx="1657972" cy="1142789"/>
          </a:xfrm>
          <a:prstGeom prst="rect">
            <a:avLst/>
          </a:prstGeom>
          <a:noFill/>
        </p:spPr>
      </p:pic>
      <p:pic>
        <p:nvPicPr>
          <p:cNvPr id="21" name="Picture 2" descr="E:\Sorted Photos\James Photos\Black Robins\DSC_9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3848" y="2564904"/>
            <a:ext cx="1657972" cy="1142789"/>
          </a:xfrm>
          <a:prstGeom prst="rect">
            <a:avLst/>
          </a:prstGeom>
          <a:noFill/>
        </p:spPr>
      </p:pic>
      <p:pic>
        <p:nvPicPr>
          <p:cNvPr id="23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869160"/>
            <a:ext cx="1035101" cy="1556792"/>
          </a:xfrm>
          <a:prstGeom prst="rect">
            <a:avLst/>
          </a:prstGeom>
          <a:noFill/>
        </p:spPr>
      </p:pic>
      <p:pic>
        <p:nvPicPr>
          <p:cNvPr id="1027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836712"/>
            <a:ext cx="1647897" cy="1095677"/>
          </a:xfrm>
          <a:prstGeom prst="rect">
            <a:avLst/>
          </a:prstGeom>
          <a:noFill/>
        </p:spPr>
      </p:pic>
      <p:pic>
        <p:nvPicPr>
          <p:cNvPr id="25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708920"/>
            <a:ext cx="1647897" cy="1095677"/>
          </a:xfrm>
          <a:prstGeom prst="rect">
            <a:avLst/>
          </a:prstGeom>
          <a:noFill/>
        </p:spPr>
      </p:pic>
      <p:pic>
        <p:nvPicPr>
          <p:cNvPr id="26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1035101" cy="1556792"/>
          </a:xfrm>
          <a:prstGeom prst="rect">
            <a:avLst/>
          </a:prstGeom>
          <a:noFill/>
        </p:spPr>
      </p:pic>
      <p:pic>
        <p:nvPicPr>
          <p:cNvPr id="27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229200"/>
            <a:ext cx="1647897" cy="1095677"/>
          </a:xfrm>
          <a:prstGeom prst="rect">
            <a:avLst/>
          </a:prstGeom>
          <a:noFill/>
        </p:spPr>
      </p:pic>
      <p:pic>
        <p:nvPicPr>
          <p:cNvPr id="1028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124744"/>
            <a:ext cx="1828800" cy="1225296"/>
          </a:xfrm>
          <a:prstGeom prst="rect">
            <a:avLst/>
          </a:prstGeom>
          <a:noFill/>
        </p:spPr>
      </p:pic>
      <p:pic>
        <p:nvPicPr>
          <p:cNvPr id="29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581128"/>
            <a:ext cx="1828800" cy="1225296"/>
          </a:xfrm>
          <a:prstGeom prst="rect">
            <a:avLst/>
          </a:prstGeom>
          <a:noFill/>
        </p:spPr>
      </p:pic>
      <p:pic>
        <p:nvPicPr>
          <p:cNvPr id="30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573016"/>
            <a:ext cx="1828800" cy="1225296"/>
          </a:xfrm>
          <a:prstGeom prst="rect">
            <a:avLst/>
          </a:prstGeom>
          <a:noFill/>
        </p:spPr>
      </p:pic>
      <p:pic>
        <p:nvPicPr>
          <p:cNvPr id="31" name="Picture 4" descr="E:\Sorted Photos\Matts Sorted\Black Robin\DSC_0927_low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628800"/>
            <a:ext cx="1828800" cy="1225296"/>
          </a:xfrm>
          <a:prstGeom prst="rect">
            <a:avLst/>
          </a:prstGeom>
          <a:noFill/>
        </p:spPr>
      </p:pic>
      <p:pic>
        <p:nvPicPr>
          <p:cNvPr id="32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1035101" cy="1556792"/>
          </a:xfrm>
          <a:prstGeom prst="rect">
            <a:avLst/>
          </a:prstGeom>
          <a:noFill/>
        </p:spPr>
      </p:pic>
      <p:pic>
        <p:nvPicPr>
          <p:cNvPr id="33" name="Picture 3" descr="E:\Sorted Photos\James Photos\Black Robins\DSC_97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276872"/>
            <a:ext cx="1647897" cy="1095677"/>
          </a:xfrm>
          <a:prstGeom prst="rect">
            <a:avLst/>
          </a:prstGeom>
          <a:noFill/>
        </p:spPr>
      </p:pic>
      <p:pic>
        <p:nvPicPr>
          <p:cNvPr id="1029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3789040"/>
            <a:ext cx="1763688" cy="1180651"/>
          </a:xfrm>
          <a:prstGeom prst="rect">
            <a:avLst/>
          </a:prstGeom>
          <a:noFill/>
        </p:spPr>
      </p:pic>
      <p:pic>
        <p:nvPicPr>
          <p:cNvPr id="36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348880"/>
            <a:ext cx="1763688" cy="1180651"/>
          </a:xfrm>
          <a:prstGeom prst="rect">
            <a:avLst/>
          </a:prstGeom>
          <a:noFill/>
        </p:spPr>
      </p:pic>
      <p:pic>
        <p:nvPicPr>
          <p:cNvPr id="37" name="Picture 5" descr="E:\Sorted Photos\Matts Sorted\Black Robin\DSC_21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340768"/>
            <a:ext cx="1763688" cy="1180651"/>
          </a:xfrm>
          <a:prstGeom prst="rect">
            <a:avLst/>
          </a:prstGeom>
          <a:noFill/>
        </p:spPr>
      </p:pic>
      <p:pic>
        <p:nvPicPr>
          <p:cNvPr id="38" name="Picture 2" descr="E:\Sorted Photos\James Photos\Black Robins\DSC_7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653136"/>
            <a:ext cx="1035101" cy="155679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The introduction of rats and cats to New Zealand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 Blue Stripe - In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C Presentation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Blue Stripe - Vertical Black">
  <a:themeElements>
    <a:clrScheme name="UC Presentation">
      <a:dk1>
        <a:srgbClr val="FFFFFF"/>
      </a:dk1>
      <a:lt1>
        <a:srgbClr val="000000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FFFFFF"/>
      </a:accent4>
      <a:accent5>
        <a:srgbClr val="A5C9F9"/>
      </a:accent5>
      <a:accent6>
        <a:srgbClr val="083572"/>
      </a:accent6>
      <a:hlink>
        <a:srgbClr val="009999"/>
      </a:hlink>
      <a:folHlink>
        <a:srgbClr val="99CC00"/>
      </a:folHlink>
    </a:clrScheme>
    <a:fontScheme name="UC Presentation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marL="0" marR="0" indent="0" algn="l" defTabSz="1006475" rtl="0" eaLnBrk="0" fontAlgn="base" latinLnBrk="0" hangingPunct="0">
          <a:lnSpc>
            <a:spcPct val="150000"/>
          </a:lnSpc>
          <a:spcBef>
            <a:spcPts val="1800"/>
          </a:spcBef>
          <a:spcAft>
            <a:spcPct val="0"/>
          </a:spcAft>
          <a:buClrTx/>
          <a:buSzPct val="60000"/>
          <a:buFontTx/>
          <a:buNone/>
          <a:tabLst/>
          <a:defRPr kumimoji="0" sz="2400" b="0" i="0" u="none" strike="noStrike" kern="1200" cap="none" spc="0" normalizeH="0" baseline="0" noProof="0" dirty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  <a:sym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1273</Words>
  <Application>Microsoft Office PowerPoint</Application>
  <PresentationFormat>On-screen Show (4:3)</PresentationFormat>
  <Paragraphs>166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UC Blue Stripe - Intro</vt:lpstr>
      <vt:lpstr>UC Blue Stripe - Vertical Black</vt:lpstr>
      <vt:lpstr>Slide 1</vt:lpstr>
      <vt:lpstr>Hatching failure and population bottlenecks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IT Department</cp:lastModifiedBy>
  <cp:revision>51</cp:revision>
  <dcterms:created xsi:type="dcterms:W3CDTF">2011-06-06T08:40:41Z</dcterms:created>
  <dcterms:modified xsi:type="dcterms:W3CDTF">2011-07-06T00:41:22Z</dcterms:modified>
</cp:coreProperties>
</file>