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877" r:id="rId2"/>
    <p:sldId id="256" r:id="rId3"/>
    <p:sldId id="824" r:id="rId4"/>
    <p:sldId id="826" r:id="rId5"/>
    <p:sldId id="827" r:id="rId6"/>
    <p:sldId id="832" r:id="rId7"/>
    <p:sldId id="828" r:id="rId8"/>
    <p:sldId id="829" r:id="rId9"/>
    <p:sldId id="830" r:id="rId10"/>
    <p:sldId id="834" r:id="rId11"/>
    <p:sldId id="835" r:id="rId12"/>
    <p:sldId id="836" r:id="rId13"/>
    <p:sldId id="837" r:id="rId14"/>
    <p:sldId id="838" r:id="rId15"/>
    <p:sldId id="840" r:id="rId16"/>
    <p:sldId id="839" r:id="rId17"/>
    <p:sldId id="841" r:id="rId18"/>
    <p:sldId id="850" r:id="rId19"/>
    <p:sldId id="851" r:id="rId20"/>
    <p:sldId id="855" r:id="rId21"/>
    <p:sldId id="856" r:id="rId22"/>
    <p:sldId id="857" r:id="rId23"/>
    <p:sldId id="858" r:id="rId24"/>
    <p:sldId id="859" r:id="rId25"/>
    <p:sldId id="860" r:id="rId26"/>
    <p:sldId id="861" r:id="rId27"/>
    <p:sldId id="862" r:id="rId28"/>
    <p:sldId id="863" r:id="rId29"/>
    <p:sldId id="864" r:id="rId30"/>
    <p:sldId id="865" r:id="rId31"/>
    <p:sldId id="866" r:id="rId32"/>
    <p:sldId id="867" r:id="rId33"/>
    <p:sldId id="868" r:id="rId34"/>
    <p:sldId id="869" r:id="rId35"/>
    <p:sldId id="870" r:id="rId36"/>
    <p:sldId id="871" r:id="rId37"/>
    <p:sldId id="872" r:id="rId38"/>
    <p:sldId id="873" r:id="rId39"/>
    <p:sldId id="874" r:id="rId40"/>
    <p:sldId id="875" r:id="rId41"/>
  </p:sldIdLst>
  <p:sldSz cx="9144000" cy="6858000" type="screen4x3"/>
  <p:notesSz cx="6797675" cy="9926638"/>
  <p:defaultTextStyle>
    <a:defPPr>
      <a:defRPr lang="de-DE"/>
    </a:defPPr>
    <a:lvl1pPr algn="l"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sz="1600" kern="1200">
        <a:solidFill>
          <a:schemeClr val="bg1"/>
        </a:solidFill>
        <a:latin typeface="Arial" charset="0"/>
        <a:ea typeface="+mn-ea"/>
        <a:cs typeface="+mn-cs"/>
      </a:defRPr>
    </a:lvl2pPr>
    <a:lvl3pPr marL="914400" algn="l" rtl="0" fontAlgn="base">
      <a:spcBef>
        <a:spcPct val="0"/>
      </a:spcBef>
      <a:spcAft>
        <a:spcPct val="0"/>
      </a:spcAft>
      <a:defRPr sz="1600" kern="1200">
        <a:solidFill>
          <a:schemeClr val="bg1"/>
        </a:solidFill>
        <a:latin typeface="Arial" charset="0"/>
        <a:ea typeface="+mn-ea"/>
        <a:cs typeface="+mn-cs"/>
      </a:defRPr>
    </a:lvl3pPr>
    <a:lvl4pPr marL="1371600" algn="l" rtl="0" fontAlgn="base">
      <a:spcBef>
        <a:spcPct val="0"/>
      </a:spcBef>
      <a:spcAft>
        <a:spcPct val="0"/>
      </a:spcAft>
      <a:defRPr sz="1600" kern="1200">
        <a:solidFill>
          <a:schemeClr val="bg1"/>
        </a:solidFill>
        <a:latin typeface="Arial" charset="0"/>
        <a:ea typeface="+mn-ea"/>
        <a:cs typeface="+mn-cs"/>
      </a:defRPr>
    </a:lvl4pPr>
    <a:lvl5pPr marL="1828800" algn="l" rtl="0" fontAlgn="base">
      <a:spcBef>
        <a:spcPct val="0"/>
      </a:spcBef>
      <a:spcAft>
        <a:spcPct val="0"/>
      </a:spcAft>
      <a:defRPr sz="1600" kern="1200">
        <a:solidFill>
          <a:schemeClr val="bg1"/>
        </a:solidFill>
        <a:latin typeface="Arial" charset="0"/>
        <a:ea typeface="+mn-ea"/>
        <a:cs typeface="+mn-cs"/>
      </a:defRPr>
    </a:lvl5pPr>
    <a:lvl6pPr marL="2286000" algn="l" defTabSz="914400" rtl="0" eaLnBrk="1" latinLnBrk="0" hangingPunct="1">
      <a:defRPr sz="1600" kern="1200">
        <a:solidFill>
          <a:schemeClr val="bg1"/>
        </a:solidFill>
        <a:latin typeface="Arial" charset="0"/>
        <a:ea typeface="+mn-ea"/>
        <a:cs typeface="+mn-cs"/>
      </a:defRPr>
    </a:lvl6pPr>
    <a:lvl7pPr marL="2743200" algn="l" defTabSz="914400" rtl="0" eaLnBrk="1" latinLnBrk="0" hangingPunct="1">
      <a:defRPr sz="1600" kern="1200">
        <a:solidFill>
          <a:schemeClr val="bg1"/>
        </a:solidFill>
        <a:latin typeface="Arial" charset="0"/>
        <a:ea typeface="+mn-ea"/>
        <a:cs typeface="+mn-cs"/>
      </a:defRPr>
    </a:lvl7pPr>
    <a:lvl8pPr marL="3200400" algn="l" defTabSz="914400" rtl="0" eaLnBrk="1" latinLnBrk="0" hangingPunct="1">
      <a:defRPr sz="1600" kern="1200">
        <a:solidFill>
          <a:schemeClr val="bg1"/>
        </a:solidFill>
        <a:latin typeface="Arial" charset="0"/>
        <a:ea typeface="+mn-ea"/>
        <a:cs typeface="+mn-cs"/>
      </a:defRPr>
    </a:lvl8pPr>
    <a:lvl9pPr marL="3657600" algn="l" defTabSz="914400" rtl="0" eaLnBrk="1" latinLnBrk="0" hangingPunct="1">
      <a:defRPr sz="16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14"/>
    <a:srgbClr val="000066"/>
    <a:srgbClr val="CCECFF"/>
    <a:srgbClr val="66CCFF"/>
    <a:srgbClr val="FF5050"/>
    <a:srgbClr val="00CC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096" autoAdjust="0"/>
    <p:restoredTop sz="90929"/>
  </p:normalViewPr>
  <p:slideViewPr>
    <p:cSldViewPr>
      <p:cViewPr varScale="1">
        <p:scale>
          <a:sx n="118" d="100"/>
          <a:sy n="118" d="100"/>
        </p:scale>
        <p:origin x="-21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7E2559A-3E23-4D31-A866-3CF9636100C4}" type="datetimeFigureOut">
              <a:rPr lang="en-NZ" smtClean="0"/>
              <a:pPr/>
              <a:t>1/09/2011</a:t>
            </a:fld>
            <a:endParaRPr lang="en-NZ"/>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3FA042E-4CD4-43C7-AAA2-EAE69D61FF5E}" type="slidenum">
              <a:rPr lang="en-NZ" smtClean="0"/>
              <a:pPr/>
              <a:t>‹#›</a:t>
            </a:fld>
            <a:endParaRPr lang="en-N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2531"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419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2534"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2535"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3EC1B3-41DE-4CA0-B1FE-0EA66F328602}"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60CBDA6-970F-4BF7-965A-261D2B34A896}" type="slidenum">
              <a:rPr lang="de-DE" smtClean="0"/>
              <a:pPr/>
              <a:t>2</a:t>
            </a:fld>
            <a:endParaRPr lang="de-DE"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de-DE" smtClean="0"/>
              <a:t>OK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atin typeface="Arial" pitchFamily="34" charset="0"/>
              </a:defRPr>
            </a:lvl1pPr>
          </a:lstStyle>
          <a:p>
            <a:pPr>
              <a:defRPr/>
            </a:pPr>
            <a:fld id="{D4E0708D-0C44-4BB8-A54F-352E1999EEC9}" type="datetimeFigureOut">
              <a:rPr lang="en-NZ"/>
              <a:pPr>
                <a:defRPr/>
              </a:pPr>
              <a:t>1/09/2011</a:t>
            </a:fld>
            <a:endParaRPr lang="en-NZ"/>
          </a:p>
        </p:txBody>
      </p:sp>
      <p:sp>
        <p:nvSpPr>
          <p:cNvPr id="18" name="Footer Placeholder 16"/>
          <p:cNvSpPr>
            <a:spLocks noGrp="1"/>
          </p:cNvSpPr>
          <p:nvPr>
            <p:ph type="ftr" sz="quarter" idx="11"/>
          </p:nvPr>
        </p:nvSpPr>
        <p:spPr>
          <a:xfrm>
            <a:off x="5410200" y="4205288"/>
            <a:ext cx="1295400" cy="457200"/>
          </a:xfrm>
        </p:spPr>
        <p:txBody>
          <a:bodyPr/>
          <a:lstStyle>
            <a:lvl1pPr>
              <a:defRPr dirty="0" smtClean="0">
                <a:latin typeface="Arial" pitchFamily="34" charset="0"/>
              </a:defRPr>
            </a:lvl1pPr>
          </a:lstStyle>
          <a:p>
            <a:pPr>
              <a:defRPr/>
            </a:pPr>
            <a:r>
              <a:rPr lang="en-NZ"/>
              <a:t>Department of Geological Sciences and Science Outreach</a:t>
            </a:r>
          </a:p>
          <a:p>
            <a:pPr>
              <a:defRPr/>
            </a:pPr>
            <a:endParaRPr lang="en-NZ"/>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prstClr val="white"/>
                </a:solidFill>
                <a:latin typeface="Arial" pitchFamily="34" charset="0"/>
              </a:defRPr>
            </a:lvl1pPr>
          </a:lstStyle>
          <a:p>
            <a:pPr>
              <a:defRPr/>
            </a:pPr>
            <a:fld id="{C96FC0E2-FF40-442C-B9DB-5AAAF0723403}" type="slidenum">
              <a:rPr lang="en-NZ"/>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1D06EC3E-5C8A-4250-BE7C-A0563D391268}" type="datetimeFigureOut">
              <a:rPr lang="en-NZ"/>
              <a:pPr>
                <a:defRPr/>
              </a:pPr>
              <a:t>1/09/2011</a:t>
            </a:fld>
            <a:endParaRPr lang="en-NZ"/>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CEB1083C-879D-4ED3-B567-8E0492F33AFF}" type="slidenum">
              <a:rPr lang="en-NZ"/>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42753845-5A4F-4FCA-9401-6085886DB554}" type="datetimeFigureOut">
              <a:rPr lang="en-NZ"/>
              <a:pPr>
                <a:defRPr/>
              </a:pPr>
              <a:t>1/09/2011</a:t>
            </a:fld>
            <a:endParaRPr lang="en-NZ"/>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ECC8D876-3345-4828-B841-1BBE6FFC4C8F}" type="slidenum">
              <a:rPr lang="en-NZ"/>
              <a:pPr>
                <a:defRPr/>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atin typeface="Arial" pitchFamily="34" charset="0"/>
              </a:defRPr>
            </a:lvl1pPr>
          </a:lstStyle>
          <a:p>
            <a:pPr>
              <a:defRPr/>
            </a:pPr>
            <a:fld id="{17CA9DD5-32CE-4117-A558-97842C1A7BAB}" type="datetimeFigureOut">
              <a:rPr lang="en-NZ"/>
              <a:pPr>
                <a:defRPr/>
              </a:pPr>
              <a:t>1/09/2011</a:t>
            </a:fld>
            <a:endParaRPr lang="en-NZ"/>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EEE15A4C-F70B-4F90-A5C5-75B3EB3308E3}"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B8C52E9D-32B6-49B8-B718-63AA35B9F88A}" type="datetimeFigureOut">
              <a:rPr lang="en-NZ"/>
              <a:pPr>
                <a:defRPr/>
              </a:pPr>
              <a:t>1/09/2011</a:t>
            </a:fld>
            <a:endParaRPr lang="en-NZ"/>
          </a:p>
        </p:txBody>
      </p:sp>
      <p:sp>
        <p:nvSpPr>
          <p:cNvPr id="5" name="Footer Placeholder 4"/>
          <p:cNvSpPr>
            <a:spLocks noGrp="1"/>
          </p:cNvSpPr>
          <p:nvPr>
            <p:ph type="ftr" sz="quarter" idx="11"/>
          </p:nvPr>
        </p:nvSpPr>
        <p:spPr/>
        <p:txBody>
          <a:bodyPr/>
          <a:lstStyle>
            <a:lvl1pPr>
              <a:defRPr dirty="0">
                <a:latin typeface="Arial" pitchFamily="34" charset="0"/>
              </a:defRPr>
            </a:lvl1pPr>
          </a:lstStyle>
          <a:p>
            <a:pPr>
              <a:defRPr/>
            </a:pPr>
            <a:endParaRPr lang="en-NZ"/>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0FA9727-22D7-42C8-92FB-50E03C286E93}"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2FA038A3-1FB2-4C8A-B407-99F7E982BEFF}" type="datetimeFigureOut">
              <a:rPr lang="en-NZ"/>
              <a:pPr>
                <a:defRPr/>
              </a:pPr>
              <a:t>1/09/2011</a:t>
            </a:fld>
            <a:endParaRPr lang="en-NZ"/>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3CC49C55-74E1-4DC1-AA04-4B22146FF971}"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4400B588-F350-4A1A-AAFA-953D589D3C5C}" type="datetimeFigureOut">
              <a:rPr lang="en-NZ"/>
              <a:pPr>
                <a:defRPr/>
              </a:pPr>
              <a:t>1/09/2011</a:t>
            </a:fld>
            <a:endParaRPr lang="en-NZ"/>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3EADF898-DCE3-4133-950B-CA5DB7CF2EB2}"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atin typeface="Arial" pitchFamily="34" charset="0"/>
              </a:defRPr>
            </a:lvl1pPr>
          </a:lstStyle>
          <a:p>
            <a:pPr>
              <a:defRPr/>
            </a:pPr>
            <a:fld id="{F23EC164-C225-4600-B428-68F48A1C528E}" type="datetimeFigureOut">
              <a:rPr lang="en-NZ"/>
              <a:pPr>
                <a:defRPr/>
              </a:pPr>
              <a:t>1/09/2011</a:t>
            </a:fld>
            <a:endParaRPr lang="en-NZ"/>
          </a:p>
        </p:txBody>
      </p:sp>
      <p:sp>
        <p:nvSpPr>
          <p:cNvPr id="8" name="Slide Number Placeholder 26"/>
          <p:cNvSpPr>
            <a:spLocks noGrp="1"/>
          </p:cNvSpPr>
          <p:nvPr>
            <p:ph type="sldNum" sz="quarter" idx="11"/>
          </p:nvPr>
        </p:nvSpPr>
        <p:spPr/>
        <p:txBody>
          <a:bodyPr rtlCol="0"/>
          <a:lstStyle>
            <a:lvl1pPr>
              <a:defRPr>
                <a:latin typeface="Arial" pitchFamily="34" charset="0"/>
              </a:defRPr>
            </a:lvl1pPr>
          </a:lstStyle>
          <a:p>
            <a:pPr>
              <a:defRPr/>
            </a:pPr>
            <a:fld id="{D0ABEA46-6BA2-4190-968D-336D311AA064}" type="slidenum">
              <a:rPr lang="en-NZ"/>
              <a:pPr>
                <a:defRPr/>
              </a:pPr>
              <a:t>‹#›</a:t>
            </a:fld>
            <a:endParaRPr lang="en-NZ"/>
          </a:p>
        </p:txBody>
      </p:sp>
      <p:sp>
        <p:nvSpPr>
          <p:cNvPr id="9" name="Footer Placeholder 27"/>
          <p:cNvSpPr>
            <a:spLocks noGrp="1"/>
          </p:cNvSpPr>
          <p:nvPr>
            <p:ph type="ftr" sz="quarter" idx="12"/>
          </p:nvPr>
        </p:nvSpPr>
        <p:spPr/>
        <p:txBody>
          <a:bodyPr rtlCol="0"/>
          <a:lstStyle>
            <a:lvl1pPr>
              <a:defRPr>
                <a:latin typeface="Arial" pitchFamily="34" charset="0"/>
              </a:defRPr>
            </a:lvl1pPr>
          </a:lstStyle>
          <a:p>
            <a:pPr>
              <a:defRPr/>
            </a:pPr>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atin typeface="Arial" pitchFamily="34" charset="0"/>
              </a:defRPr>
            </a:lvl1pPr>
          </a:lstStyle>
          <a:p>
            <a:pPr>
              <a:defRPr/>
            </a:pPr>
            <a:fld id="{60FDFC46-E894-4370-87A4-BF8D87AF246C}" type="datetimeFigureOut">
              <a:rPr lang="en-NZ"/>
              <a:pPr>
                <a:defRPr/>
              </a:pPr>
              <a:t>1/09/2011</a:t>
            </a:fld>
            <a:endParaRPr lang="en-NZ"/>
          </a:p>
        </p:txBody>
      </p:sp>
      <p:sp>
        <p:nvSpPr>
          <p:cNvPr id="4" name="Footer Placeholder 3"/>
          <p:cNvSpPr>
            <a:spLocks noGrp="1"/>
          </p:cNvSpPr>
          <p:nvPr>
            <p:ph type="ftr" sz="quarter" idx="11"/>
          </p:nvPr>
        </p:nvSpPr>
        <p:spPr>
          <a:xfrm>
            <a:off x="3419475" y="612775"/>
            <a:ext cx="3163888" cy="457200"/>
          </a:xfrm>
        </p:spPr>
        <p:txBody>
          <a:bodyPr/>
          <a:lstStyle>
            <a:lvl1pPr>
              <a:defRPr dirty="0" smtClean="0">
                <a:latin typeface="Arial" pitchFamily="34" charset="0"/>
              </a:defRPr>
            </a:lvl1pPr>
          </a:lstStyle>
          <a:p>
            <a:pPr>
              <a:defRPr/>
            </a:pPr>
            <a:r>
              <a:rPr lang="en-NZ"/>
              <a:t>Department of Geological Sciences and Science Outreach</a:t>
            </a:r>
          </a:p>
          <a:p>
            <a:pPr>
              <a:defRPr/>
            </a:pPr>
            <a:endParaRPr lang="en-NZ"/>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A1B2C3F4-9756-49F3-BB30-FA83FE076FE5}" type="slidenum">
              <a:rPr lang="en-NZ"/>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defRPr>
            </a:lvl1pPr>
          </a:lstStyle>
          <a:p>
            <a:pPr>
              <a:defRPr/>
            </a:pPr>
            <a:fld id="{0C276A47-7D8E-4A17-A976-43061D3F49E0}" type="datetimeFigureOut">
              <a:rPr lang="en-NZ"/>
              <a:pPr>
                <a:defRPr/>
              </a:pPr>
              <a:t>1/09/2011</a:t>
            </a:fld>
            <a:endParaRPr lang="en-NZ"/>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4" name="Slide Number Placeholder 3"/>
          <p:cNvSpPr>
            <a:spLocks noGrp="1"/>
          </p:cNvSpPr>
          <p:nvPr>
            <p:ph type="sldNum" sz="quarter" idx="12"/>
          </p:nvPr>
        </p:nvSpPr>
        <p:spPr>
          <a:xfrm>
            <a:off x="8027988" y="260350"/>
            <a:ext cx="762000" cy="366713"/>
          </a:xfrm>
        </p:spPr>
        <p:txBody>
          <a:bodyPr/>
          <a:lstStyle>
            <a:lvl1pPr>
              <a:defRPr dirty="0">
                <a:latin typeface="Arial" pitchFamily="34" charset="0"/>
              </a:defRPr>
            </a:lvl1pPr>
          </a:lstStyle>
          <a:p>
            <a:pPr>
              <a:defRPr/>
            </a:pPr>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A2EB79F4-5E89-4FA5-8165-57957B9B049A}" type="datetimeFigureOut">
              <a:rPr lang="en-NZ"/>
              <a:pPr>
                <a:defRPr/>
              </a:pPr>
              <a:t>1/09/2011</a:t>
            </a:fld>
            <a:endParaRPr lang="en-NZ"/>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5F5DA734-DB13-4802-A1E2-A878EAEA6020}" type="slidenum">
              <a:rPr lang="en-NZ"/>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pPr>
              <a:defRPr/>
            </a:pPr>
            <a:fld id="{36A255E0-FD05-427E-A37F-1D4822485B10}" type="datetimeFigureOut">
              <a:rPr lang="en-NZ"/>
              <a:pPr>
                <a:defRPr/>
              </a:pPr>
              <a:t>1/09/2011</a:t>
            </a:fld>
            <a:endParaRPr lang="en-NZ"/>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endParaRPr lang="en-NZ"/>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DD303340-6084-4139-AF11-B8C91A590E6A}" type="slidenum">
              <a:rPr lang="en-NZ"/>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062"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3"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smtClean="0">
                <a:solidFill>
                  <a:srgbClr val="438086"/>
                </a:solidFill>
              </a:defRPr>
            </a:lvl1pPr>
          </a:lstStyle>
          <a:p>
            <a:pPr>
              <a:defRPr/>
            </a:pPr>
            <a:fld id="{6A4D31AF-1D3D-45EE-9939-0964E23FC9F9}" type="datetimeFigureOut">
              <a:rPr lang="en-NZ"/>
              <a:pPr>
                <a:defRPr/>
              </a:pPr>
              <a:t>1/09/2011</a:t>
            </a:fld>
            <a:endParaRPr lang="en-NZ"/>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rgbClr val="438086"/>
                </a:solidFill>
              </a:defRPr>
            </a:lvl1pPr>
          </a:lstStyle>
          <a:p>
            <a:pPr>
              <a:defRPr/>
            </a:pPr>
            <a:endParaRPr lang="en-NZ"/>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smtClean="0">
                <a:solidFill>
                  <a:srgbClr val="FFFFFF"/>
                </a:solidFill>
              </a:defRPr>
            </a:lvl1pPr>
          </a:lstStyle>
          <a:p>
            <a:pPr>
              <a:defRPr/>
            </a:pPr>
            <a:fld id="{CE1A5659-F63A-48CC-8530-32D172E8886B}" type="slidenum">
              <a:rPr lang="en-NZ"/>
              <a:pPr>
                <a:defRPr/>
              </a:pPr>
              <a:t>‹#›</a:t>
            </a:fld>
            <a:endParaRPr lang="en-NZ"/>
          </a:p>
        </p:txBody>
      </p:sp>
      <p:pic>
        <p:nvPicPr>
          <p:cNvPr id="2067" name="Picture 7" descr="C:\Dateien\Transfer\vorlage.jpg"/>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Lucida Sans Unicode" pitchFamily="34" charset="0"/>
        </a:defRPr>
      </a:lvl2pPr>
      <a:lvl3pPr algn="l" rtl="0" fontAlgn="base">
        <a:spcBef>
          <a:spcPct val="0"/>
        </a:spcBef>
        <a:spcAft>
          <a:spcPct val="0"/>
        </a:spcAft>
        <a:defRPr sz="4000">
          <a:solidFill>
            <a:schemeClr val="tx2"/>
          </a:solidFill>
          <a:latin typeface="Lucida Sans Unicode" pitchFamily="34" charset="0"/>
        </a:defRPr>
      </a:lvl3pPr>
      <a:lvl4pPr algn="l" rtl="0" fontAlgn="base">
        <a:spcBef>
          <a:spcPct val="0"/>
        </a:spcBef>
        <a:spcAft>
          <a:spcPct val="0"/>
        </a:spcAft>
        <a:defRPr sz="4000">
          <a:solidFill>
            <a:schemeClr val="tx2"/>
          </a:solidFill>
          <a:latin typeface="Lucida Sans Unicode" pitchFamily="34" charset="0"/>
        </a:defRPr>
      </a:lvl4pPr>
      <a:lvl5pPr algn="l" rtl="0" fontAlgn="base">
        <a:spcBef>
          <a:spcPct val="0"/>
        </a:spcBef>
        <a:spcAft>
          <a:spcPct val="0"/>
        </a:spcAft>
        <a:defRPr sz="4000">
          <a:solidFill>
            <a:schemeClr val="tx2"/>
          </a:solidFill>
          <a:latin typeface="Lucida Sans Unicode" pitchFamily="34" charset="0"/>
        </a:defRPr>
      </a:lvl5pPr>
      <a:lvl6pPr marL="457200" algn="l" rtl="0" fontAlgn="base">
        <a:spcBef>
          <a:spcPct val="0"/>
        </a:spcBef>
        <a:spcAft>
          <a:spcPct val="0"/>
        </a:spcAft>
        <a:defRPr sz="4000">
          <a:solidFill>
            <a:schemeClr val="tx2"/>
          </a:solidFill>
          <a:latin typeface="Lucida Sans Unicode" pitchFamily="34" charset="0"/>
        </a:defRPr>
      </a:lvl6pPr>
      <a:lvl7pPr marL="914400" algn="l" rtl="0" fontAlgn="base">
        <a:spcBef>
          <a:spcPct val="0"/>
        </a:spcBef>
        <a:spcAft>
          <a:spcPct val="0"/>
        </a:spcAft>
        <a:defRPr sz="4000">
          <a:solidFill>
            <a:schemeClr val="tx2"/>
          </a:solidFill>
          <a:latin typeface="Lucida Sans Unicode" pitchFamily="34" charset="0"/>
        </a:defRPr>
      </a:lvl7pPr>
      <a:lvl8pPr marL="1371600" algn="l" rtl="0" fontAlgn="base">
        <a:spcBef>
          <a:spcPct val="0"/>
        </a:spcBef>
        <a:spcAft>
          <a:spcPct val="0"/>
        </a:spcAft>
        <a:defRPr sz="4000">
          <a:solidFill>
            <a:schemeClr val="tx2"/>
          </a:solidFill>
          <a:latin typeface="Lucida Sans Unicode" pitchFamily="34" charset="0"/>
        </a:defRPr>
      </a:lvl8pPr>
      <a:lvl9pPr marL="1828800" algn="l" rtl="0" fontAlgn="base">
        <a:spcBef>
          <a:spcPct val="0"/>
        </a:spcBef>
        <a:spcAft>
          <a:spcPct val="0"/>
        </a:spcAft>
        <a:defRPr sz="4000">
          <a:solidFill>
            <a:schemeClr val="tx2"/>
          </a:solidFill>
          <a:latin typeface="Lucida Sans Unicode"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268538" y="2060575"/>
            <a:ext cx="4572000" cy="2832100"/>
          </a:xfrm>
          <a:prstGeom prst="rect">
            <a:avLst/>
          </a:prstGeom>
          <a:noFill/>
          <a:ln w="9525">
            <a:noFill/>
            <a:miter lim="800000"/>
            <a:headEnd/>
            <a:tailEnd/>
          </a:ln>
        </p:spPr>
        <p:txBody>
          <a:bodyPr>
            <a:spAutoFit/>
          </a:bodyPr>
          <a:lstStyle/>
          <a:p>
            <a:pPr algn="ctr"/>
            <a:r>
              <a:rPr lang="en-NZ" sz="2800">
                <a:solidFill>
                  <a:srgbClr val="FFFFFF"/>
                </a:solidFill>
              </a:rPr>
              <a:t>University of Canterbury  College of Science Outreach Programme</a:t>
            </a:r>
          </a:p>
          <a:p>
            <a:pPr algn="ctr">
              <a:spcBef>
                <a:spcPts val="600"/>
              </a:spcBef>
            </a:pPr>
            <a:r>
              <a:rPr lang="en-NZ" sz="2800">
                <a:solidFill>
                  <a:srgbClr val="FFFFFF"/>
                </a:solidFill>
              </a:rPr>
              <a:t>provided by the</a:t>
            </a:r>
          </a:p>
          <a:p>
            <a:pPr algn="ctr">
              <a:spcBef>
                <a:spcPts val="600"/>
              </a:spcBef>
            </a:pPr>
            <a:r>
              <a:rPr lang="en-NZ" sz="2800">
                <a:solidFill>
                  <a:srgbClr val="FFFFFF"/>
                </a:solidFill>
              </a:rPr>
              <a:t>Department of Geological Sciences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4"/>
          <p:cNvSpPr>
            <a:spLocks noChangeShapeType="1"/>
          </p:cNvSpPr>
          <p:nvPr/>
        </p:nvSpPr>
        <p:spPr bwMode="auto">
          <a:xfrm>
            <a:off x="8153400" y="1054101"/>
            <a:ext cx="19000" cy="4535140"/>
          </a:xfrm>
          <a:prstGeom prst="line">
            <a:avLst/>
          </a:prstGeom>
          <a:noFill/>
          <a:ln w="28575">
            <a:solidFill>
              <a:schemeClr val="bg1"/>
            </a:solidFill>
            <a:round/>
            <a:headEnd/>
            <a:tailEnd type="triangle" w="med" len="med"/>
          </a:ln>
        </p:spPr>
        <p:txBody>
          <a:bodyPr/>
          <a:lstStyle/>
          <a:p>
            <a:endParaRPr lang="de-DE"/>
          </a:p>
        </p:txBody>
      </p:sp>
      <p:sp>
        <p:nvSpPr>
          <p:cNvPr id="10243"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10244" name="Textfeld 3"/>
          <p:cNvSpPr txBox="1">
            <a:spLocks noChangeArrowheads="1"/>
          </p:cNvSpPr>
          <p:nvPr/>
        </p:nvSpPr>
        <p:spPr bwMode="auto">
          <a:xfrm>
            <a:off x="755650" y="404813"/>
            <a:ext cx="2520950" cy="461962"/>
          </a:xfrm>
          <a:prstGeom prst="rect">
            <a:avLst/>
          </a:prstGeom>
          <a:noFill/>
          <a:ln w="9525">
            <a:noFill/>
            <a:miter lim="800000"/>
            <a:headEnd/>
            <a:tailEnd/>
          </a:ln>
        </p:spPr>
        <p:txBody>
          <a:bodyPr>
            <a:spAutoFit/>
          </a:bodyPr>
          <a:lstStyle/>
          <a:p>
            <a:r>
              <a:rPr lang="de-DE" sz="2400"/>
              <a:t>1990</a:t>
            </a:r>
          </a:p>
        </p:txBody>
      </p:sp>
      <p:sp>
        <p:nvSpPr>
          <p:cNvPr id="10245" name="Text Box 6"/>
          <p:cNvSpPr txBox="1">
            <a:spLocks noChangeArrowheads="1"/>
          </p:cNvSpPr>
          <p:nvPr/>
        </p:nvSpPr>
        <p:spPr bwMode="auto">
          <a:xfrm>
            <a:off x="8229600" y="1141413"/>
            <a:ext cx="914400" cy="366712"/>
          </a:xfrm>
          <a:prstGeom prst="rect">
            <a:avLst/>
          </a:prstGeom>
          <a:noFill/>
          <a:ln w="9525">
            <a:noFill/>
            <a:miter lim="800000"/>
            <a:headEnd/>
            <a:tailEnd/>
          </a:ln>
        </p:spPr>
        <p:txBody>
          <a:bodyPr>
            <a:spAutoFit/>
          </a:bodyPr>
          <a:lstStyle/>
          <a:p>
            <a:pPr>
              <a:spcBef>
                <a:spcPct val="50000"/>
              </a:spcBef>
            </a:pPr>
            <a:r>
              <a:rPr lang="de-DE" sz="1800" b="1"/>
              <a:t>1990</a:t>
            </a:r>
          </a:p>
        </p:txBody>
      </p:sp>
      <p:pic>
        <p:nvPicPr>
          <p:cNvPr id="10246" name="Picture 33" descr="C:\Dateien\Gletschervermessung\Standardbilder Norwegen\Brigsdalsbreen\Brigsdalsbreen_1990 NVE.jpg"/>
          <p:cNvPicPr>
            <a:picLocks noChangeAspect="1" noChangeArrowheads="1"/>
          </p:cNvPicPr>
          <p:nvPr/>
        </p:nvPicPr>
        <p:blipFill>
          <a:blip r:embed="rId2" cstate="print"/>
          <a:srcRect/>
          <a:stretch>
            <a:fillRect/>
          </a:stretch>
        </p:blipFill>
        <p:spPr bwMode="auto">
          <a:xfrm>
            <a:off x="76201" y="1041400"/>
            <a:ext cx="7376120" cy="4774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a:off x="8172400" y="980728"/>
            <a:ext cx="0" cy="4750569"/>
          </a:xfrm>
          <a:prstGeom prst="line">
            <a:avLst/>
          </a:prstGeom>
          <a:noFill/>
          <a:ln w="28575">
            <a:solidFill>
              <a:schemeClr val="bg1"/>
            </a:solidFill>
            <a:round/>
            <a:headEnd/>
            <a:tailEnd type="triangle" w="med" len="med"/>
          </a:ln>
        </p:spPr>
        <p:txBody>
          <a:bodyPr/>
          <a:lstStyle/>
          <a:p>
            <a:endParaRPr lang="de-DE"/>
          </a:p>
        </p:txBody>
      </p:sp>
      <p:sp>
        <p:nvSpPr>
          <p:cNvPr id="11267"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11268" name="Textfeld 3"/>
          <p:cNvSpPr txBox="1">
            <a:spLocks noChangeArrowheads="1"/>
          </p:cNvSpPr>
          <p:nvPr/>
        </p:nvSpPr>
        <p:spPr bwMode="auto">
          <a:xfrm>
            <a:off x="755650" y="404813"/>
            <a:ext cx="2520950" cy="461962"/>
          </a:xfrm>
          <a:prstGeom prst="rect">
            <a:avLst/>
          </a:prstGeom>
          <a:noFill/>
          <a:ln w="9525">
            <a:noFill/>
            <a:miter lim="800000"/>
            <a:headEnd/>
            <a:tailEnd/>
          </a:ln>
        </p:spPr>
        <p:txBody>
          <a:bodyPr>
            <a:spAutoFit/>
          </a:bodyPr>
          <a:lstStyle/>
          <a:p>
            <a:r>
              <a:rPr lang="de-DE" sz="2400"/>
              <a:t>1991</a:t>
            </a:r>
          </a:p>
        </p:txBody>
      </p:sp>
      <p:sp>
        <p:nvSpPr>
          <p:cNvPr id="11269"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11270"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pic>
        <p:nvPicPr>
          <p:cNvPr id="11271" name="Picture 35" descr="C:\Dateien\Gletschervermessung\Standardbilder Norwegen\Brigsdalsbreen\Brigsdalsbreen_1991 NVE.jpg"/>
          <p:cNvPicPr>
            <a:picLocks noChangeAspect="1" noChangeArrowheads="1"/>
          </p:cNvPicPr>
          <p:nvPr/>
        </p:nvPicPr>
        <p:blipFill>
          <a:blip r:embed="rId2" cstate="print"/>
          <a:srcRect/>
          <a:stretch>
            <a:fillRect/>
          </a:stretch>
        </p:blipFill>
        <p:spPr bwMode="auto">
          <a:xfrm>
            <a:off x="76201" y="1052513"/>
            <a:ext cx="7592144" cy="4956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8172400" y="1052737"/>
            <a:ext cx="0" cy="4608512"/>
          </a:xfrm>
          <a:prstGeom prst="line">
            <a:avLst/>
          </a:prstGeom>
          <a:noFill/>
          <a:ln w="28575">
            <a:solidFill>
              <a:schemeClr val="bg1"/>
            </a:solidFill>
            <a:round/>
            <a:headEnd/>
            <a:tailEnd type="triangle" w="med" len="med"/>
          </a:ln>
        </p:spPr>
        <p:txBody>
          <a:bodyPr/>
          <a:lstStyle/>
          <a:p>
            <a:endParaRPr lang="de-DE"/>
          </a:p>
        </p:txBody>
      </p:sp>
      <p:sp>
        <p:nvSpPr>
          <p:cNvPr id="12291"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12292"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1993</a:t>
            </a:r>
          </a:p>
        </p:txBody>
      </p:sp>
      <p:sp>
        <p:nvSpPr>
          <p:cNvPr id="12293"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12294"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12295"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pic>
        <p:nvPicPr>
          <p:cNvPr id="12296" name="Picture 38" descr="C:\Dateien\Gletschervermessung\Standardbilder Norwegen\Brigsdalsbreen\Brigsdalsbreen_1993 NVE.jpg"/>
          <p:cNvPicPr>
            <a:picLocks noChangeAspect="1" noChangeArrowheads="1"/>
          </p:cNvPicPr>
          <p:nvPr/>
        </p:nvPicPr>
        <p:blipFill>
          <a:blip r:embed="rId2" cstate="print"/>
          <a:srcRect/>
          <a:stretch>
            <a:fillRect/>
          </a:stretch>
        </p:blipFill>
        <p:spPr bwMode="auto">
          <a:xfrm>
            <a:off x="84138" y="1068388"/>
            <a:ext cx="7656214" cy="49987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4"/>
          <p:cNvSpPr>
            <a:spLocks noChangeShapeType="1"/>
          </p:cNvSpPr>
          <p:nvPr/>
        </p:nvSpPr>
        <p:spPr bwMode="auto">
          <a:xfrm>
            <a:off x="8172400" y="1052737"/>
            <a:ext cx="0" cy="4680520"/>
          </a:xfrm>
          <a:prstGeom prst="line">
            <a:avLst/>
          </a:prstGeom>
          <a:noFill/>
          <a:ln w="28575">
            <a:solidFill>
              <a:schemeClr val="bg1"/>
            </a:solidFill>
            <a:round/>
            <a:headEnd/>
            <a:tailEnd type="triangle" w="med" len="med"/>
          </a:ln>
        </p:spPr>
        <p:txBody>
          <a:bodyPr/>
          <a:lstStyle/>
          <a:p>
            <a:endParaRPr lang="de-DE"/>
          </a:p>
        </p:txBody>
      </p:sp>
      <p:sp>
        <p:nvSpPr>
          <p:cNvPr id="13315"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13316"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1994 (1)</a:t>
            </a:r>
          </a:p>
        </p:txBody>
      </p:sp>
      <p:sp>
        <p:nvSpPr>
          <p:cNvPr id="13317"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13318"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13319"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13320"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pic>
        <p:nvPicPr>
          <p:cNvPr id="13321" name="Picture 40" descr="C:\Dateien\Gletschervermessung\Standardbilder Norwegen\Brigsdalsbreen\Brigsdalsbreen_1994_1 NVE.jpg"/>
          <p:cNvPicPr>
            <a:picLocks noChangeAspect="1" noChangeArrowheads="1"/>
          </p:cNvPicPr>
          <p:nvPr/>
        </p:nvPicPr>
        <p:blipFill>
          <a:blip r:embed="rId2" cstate="print"/>
          <a:srcRect/>
          <a:stretch>
            <a:fillRect/>
          </a:stretch>
        </p:blipFill>
        <p:spPr bwMode="auto">
          <a:xfrm>
            <a:off x="84138" y="1052513"/>
            <a:ext cx="7728222" cy="498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4"/>
          <p:cNvSpPr>
            <a:spLocks noChangeShapeType="1"/>
          </p:cNvSpPr>
          <p:nvPr/>
        </p:nvSpPr>
        <p:spPr bwMode="auto">
          <a:xfrm>
            <a:off x="8153400" y="1054101"/>
            <a:ext cx="0" cy="4535140"/>
          </a:xfrm>
          <a:prstGeom prst="line">
            <a:avLst/>
          </a:prstGeom>
          <a:noFill/>
          <a:ln w="28575">
            <a:solidFill>
              <a:schemeClr val="bg1"/>
            </a:solidFill>
            <a:round/>
            <a:headEnd/>
            <a:tailEnd type="triangle" w="med" len="med"/>
          </a:ln>
        </p:spPr>
        <p:txBody>
          <a:bodyPr/>
          <a:lstStyle/>
          <a:p>
            <a:endParaRPr lang="de-DE"/>
          </a:p>
        </p:txBody>
      </p:sp>
      <p:sp>
        <p:nvSpPr>
          <p:cNvPr id="14339"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14340"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1994 (2)</a:t>
            </a:r>
          </a:p>
        </p:txBody>
      </p:sp>
      <p:sp>
        <p:nvSpPr>
          <p:cNvPr id="14341"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14342"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14343"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14344"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pic>
        <p:nvPicPr>
          <p:cNvPr id="14345" name="Picture 42" descr="C:\Dateien\Gletschervermessung\Standardbilder Norwegen\Brigsdalsbreen\Brigsdalsbreen_1994_2 NVE.jpg"/>
          <p:cNvPicPr>
            <a:picLocks noChangeAspect="1" noChangeArrowheads="1"/>
          </p:cNvPicPr>
          <p:nvPr/>
        </p:nvPicPr>
        <p:blipFill>
          <a:blip r:embed="rId2" cstate="print"/>
          <a:srcRect/>
          <a:stretch>
            <a:fillRect/>
          </a:stretch>
        </p:blipFill>
        <p:spPr bwMode="auto">
          <a:xfrm>
            <a:off x="84138" y="1052513"/>
            <a:ext cx="7368182" cy="4810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4"/>
          <p:cNvSpPr>
            <a:spLocks noChangeShapeType="1"/>
          </p:cNvSpPr>
          <p:nvPr/>
        </p:nvSpPr>
        <p:spPr bwMode="auto">
          <a:xfrm>
            <a:off x="8153400" y="1054101"/>
            <a:ext cx="19000" cy="4535140"/>
          </a:xfrm>
          <a:prstGeom prst="line">
            <a:avLst/>
          </a:prstGeom>
          <a:noFill/>
          <a:ln w="28575">
            <a:solidFill>
              <a:schemeClr val="bg1"/>
            </a:solidFill>
            <a:round/>
            <a:headEnd/>
            <a:tailEnd type="triangle" w="med" len="med"/>
          </a:ln>
        </p:spPr>
        <p:txBody>
          <a:bodyPr/>
          <a:lstStyle/>
          <a:p>
            <a:endParaRPr lang="de-DE"/>
          </a:p>
        </p:txBody>
      </p:sp>
      <p:sp>
        <p:nvSpPr>
          <p:cNvPr id="15363"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15364"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1995</a:t>
            </a:r>
          </a:p>
        </p:txBody>
      </p:sp>
      <p:sp>
        <p:nvSpPr>
          <p:cNvPr id="15365"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15366"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15367"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15368"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15369"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pic>
        <p:nvPicPr>
          <p:cNvPr id="15370" name="Picture 44" descr="C:\Dateien\Gletschervermessung\Standardbilder Norwegen\Brigsdalsbreen\Brigsdalsbreen_1995 NVE.jpg"/>
          <p:cNvPicPr>
            <a:picLocks noChangeAspect="1" noChangeArrowheads="1"/>
          </p:cNvPicPr>
          <p:nvPr/>
        </p:nvPicPr>
        <p:blipFill>
          <a:blip r:embed="rId2" cstate="print"/>
          <a:srcRect/>
          <a:stretch>
            <a:fillRect/>
          </a:stretch>
        </p:blipFill>
        <p:spPr bwMode="auto">
          <a:xfrm>
            <a:off x="84138" y="1052513"/>
            <a:ext cx="7656214" cy="4974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4"/>
          <p:cNvSpPr>
            <a:spLocks noChangeShapeType="1"/>
          </p:cNvSpPr>
          <p:nvPr/>
        </p:nvSpPr>
        <p:spPr bwMode="auto">
          <a:xfrm>
            <a:off x="8153400" y="1054101"/>
            <a:ext cx="19000" cy="4679156"/>
          </a:xfrm>
          <a:prstGeom prst="line">
            <a:avLst/>
          </a:prstGeom>
          <a:noFill/>
          <a:ln w="28575">
            <a:solidFill>
              <a:schemeClr val="bg1"/>
            </a:solidFill>
            <a:round/>
            <a:headEnd/>
            <a:tailEnd type="triangle" w="med" len="med"/>
          </a:ln>
        </p:spPr>
        <p:txBody>
          <a:bodyPr/>
          <a:lstStyle/>
          <a:p>
            <a:endParaRPr lang="de-DE"/>
          </a:p>
        </p:txBody>
      </p:sp>
      <p:sp>
        <p:nvSpPr>
          <p:cNvPr id="16387"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16388"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1996 (1)</a:t>
            </a:r>
          </a:p>
        </p:txBody>
      </p:sp>
      <p:sp>
        <p:nvSpPr>
          <p:cNvPr id="16389"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16390"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16391"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16392"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16393"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pic>
        <p:nvPicPr>
          <p:cNvPr id="16394" name="Picture 46" descr="C:\Dateien\Gletschervermessung\Standardbilder Norwegen\Brigsdalsbreen\Brigsdalsbreen_1996_1 NVE.jpg"/>
          <p:cNvPicPr>
            <a:picLocks noChangeAspect="1" noChangeArrowheads="1"/>
          </p:cNvPicPr>
          <p:nvPr/>
        </p:nvPicPr>
        <p:blipFill>
          <a:blip r:embed="rId2" cstate="print"/>
          <a:srcRect/>
          <a:stretch>
            <a:fillRect/>
          </a:stretch>
        </p:blipFill>
        <p:spPr bwMode="auto">
          <a:xfrm>
            <a:off x="76201" y="1052514"/>
            <a:ext cx="7664151" cy="4979316"/>
          </a:xfrm>
          <a:prstGeom prst="rect">
            <a:avLst/>
          </a:prstGeom>
          <a:noFill/>
          <a:ln w="9525">
            <a:noFill/>
            <a:miter lim="800000"/>
            <a:headEnd/>
            <a:tailEnd/>
          </a:ln>
        </p:spPr>
      </p:pic>
      <p:sp>
        <p:nvSpPr>
          <p:cNvPr id="16395"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4"/>
          <p:cNvSpPr>
            <a:spLocks noChangeShapeType="1"/>
          </p:cNvSpPr>
          <p:nvPr/>
        </p:nvSpPr>
        <p:spPr bwMode="auto">
          <a:xfrm>
            <a:off x="8172400" y="1052737"/>
            <a:ext cx="0" cy="4608512"/>
          </a:xfrm>
          <a:prstGeom prst="line">
            <a:avLst/>
          </a:prstGeom>
          <a:noFill/>
          <a:ln w="28575">
            <a:solidFill>
              <a:schemeClr val="bg1"/>
            </a:solidFill>
            <a:round/>
            <a:headEnd/>
            <a:tailEnd type="triangle" w="med" len="med"/>
          </a:ln>
        </p:spPr>
        <p:txBody>
          <a:bodyPr/>
          <a:lstStyle/>
          <a:p>
            <a:endParaRPr lang="de-DE"/>
          </a:p>
        </p:txBody>
      </p:sp>
      <p:sp>
        <p:nvSpPr>
          <p:cNvPr id="17411"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17412"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1996 (2)</a:t>
            </a:r>
          </a:p>
        </p:txBody>
      </p:sp>
      <p:sp>
        <p:nvSpPr>
          <p:cNvPr id="17413"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17414"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17415"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17416"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17417"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17418"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pic>
        <p:nvPicPr>
          <p:cNvPr id="17419" name="Picture 48" descr="C:\Dateien\Gletschervermessung\Standardbilder Norwegen\Brigsdalsbreen\Brigsdalsbreen_1996_2 NVE.jpg"/>
          <p:cNvPicPr>
            <a:picLocks noChangeAspect="1" noChangeArrowheads="1"/>
          </p:cNvPicPr>
          <p:nvPr/>
        </p:nvPicPr>
        <p:blipFill>
          <a:blip r:embed="rId2" cstate="print"/>
          <a:srcRect/>
          <a:stretch>
            <a:fillRect/>
          </a:stretch>
        </p:blipFill>
        <p:spPr bwMode="auto">
          <a:xfrm>
            <a:off x="84138" y="1081088"/>
            <a:ext cx="7584206" cy="4939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p:cNvSpPr>
            <a:spLocks noChangeShapeType="1"/>
          </p:cNvSpPr>
          <p:nvPr/>
        </p:nvSpPr>
        <p:spPr bwMode="auto">
          <a:xfrm>
            <a:off x="8153400" y="1054101"/>
            <a:ext cx="19000" cy="4679156"/>
          </a:xfrm>
          <a:prstGeom prst="line">
            <a:avLst/>
          </a:prstGeom>
          <a:noFill/>
          <a:ln w="28575">
            <a:solidFill>
              <a:schemeClr val="bg1"/>
            </a:solidFill>
            <a:round/>
            <a:headEnd/>
            <a:tailEnd type="triangle" w="med" len="med"/>
          </a:ln>
        </p:spPr>
        <p:txBody>
          <a:bodyPr/>
          <a:lstStyle/>
          <a:p>
            <a:endParaRPr lang="de-DE"/>
          </a:p>
        </p:txBody>
      </p:sp>
      <p:sp>
        <p:nvSpPr>
          <p:cNvPr id="18435"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18436"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1997</a:t>
            </a:r>
          </a:p>
        </p:txBody>
      </p:sp>
      <p:sp>
        <p:nvSpPr>
          <p:cNvPr id="18437"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18438"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18439"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18440"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18441"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18442"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18443"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pic>
        <p:nvPicPr>
          <p:cNvPr id="18444" name="Picture 50" descr="C:\Dateien\Gletschervermessung\Standardbilder Norwegen\Brigsdalsbreen\Brigsdalsbreen_1997_2 NVE.jpg"/>
          <p:cNvPicPr>
            <a:picLocks noChangeAspect="1" noChangeArrowheads="1"/>
          </p:cNvPicPr>
          <p:nvPr/>
        </p:nvPicPr>
        <p:blipFill>
          <a:blip r:embed="rId2" cstate="print"/>
          <a:srcRect/>
          <a:stretch>
            <a:fillRect/>
          </a:stretch>
        </p:blipFill>
        <p:spPr bwMode="auto">
          <a:xfrm>
            <a:off x="76201" y="1052513"/>
            <a:ext cx="7592144" cy="4938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4"/>
          <p:cNvSpPr>
            <a:spLocks noChangeShapeType="1"/>
          </p:cNvSpPr>
          <p:nvPr/>
        </p:nvSpPr>
        <p:spPr bwMode="auto">
          <a:xfrm>
            <a:off x="8153400" y="1054101"/>
            <a:ext cx="19000" cy="4607148"/>
          </a:xfrm>
          <a:prstGeom prst="line">
            <a:avLst/>
          </a:prstGeom>
          <a:noFill/>
          <a:ln w="28575">
            <a:solidFill>
              <a:schemeClr val="bg1"/>
            </a:solidFill>
            <a:round/>
            <a:headEnd/>
            <a:tailEnd type="triangle" w="med" len="med"/>
          </a:ln>
        </p:spPr>
        <p:txBody>
          <a:bodyPr/>
          <a:lstStyle/>
          <a:p>
            <a:endParaRPr lang="de-DE"/>
          </a:p>
        </p:txBody>
      </p:sp>
      <p:sp>
        <p:nvSpPr>
          <p:cNvPr id="19459"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19460"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1998 (1)</a:t>
            </a:r>
          </a:p>
        </p:txBody>
      </p:sp>
      <p:sp>
        <p:nvSpPr>
          <p:cNvPr id="19461"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19462"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19463"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19464"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19465"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19466"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19467"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19468"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pic>
        <p:nvPicPr>
          <p:cNvPr id="19469" name="Picture 52" descr="C:\Dateien\Gletschervermessung\Standardbilder Norwegen\Brigsdalsbreen\Brigsdalsbreen_1998_2 NVE.jpg"/>
          <p:cNvPicPr>
            <a:picLocks noChangeAspect="1" noChangeArrowheads="1"/>
          </p:cNvPicPr>
          <p:nvPr/>
        </p:nvPicPr>
        <p:blipFill>
          <a:blip r:embed="rId2" cstate="print"/>
          <a:srcRect/>
          <a:stretch>
            <a:fillRect/>
          </a:stretch>
        </p:blipFill>
        <p:spPr bwMode="auto">
          <a:xfrm>
            <a:off x="84138" y="1052513"/>
            <a:ext cx="7512198" cy="4886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5"/>
          <p:cNvSpPr txBox="1">
            <a:spLocks noChangeArrowheads="1"/>
          </p:cNvSpPr>
          <p:nvPr/>
        </p:nvSpPr>
        <p:spPr bwMode="auto">
          <a:xfrm>
            <a:off x="827088" y="5578475"/>
            <a:ext cx="3529012" cy="803275"/>
          </a:xfrm>
          <a:prstGeom prst="rect">
            <a:avLst/>
          </a:prstGeom>
          <a:noFill/>
          <a:ln w="9525">
            <a:noFill/>
            <a:miter lim="800000"/>
            <a:headEnd/>
            <a:tailEnd/>
          </a:ln>
        </p:spPr>
        <p:txBody>
          <a:bodyPr>
            <a:spAutoFit/>
          </a:bodyPr>
          <a:lstStyle/>
          <a:p>
            <a:pPr algn="ctr">
              <a:spcBef>
                <a:spcPct val="50000"/>
              </a:spcBef>
            </a:pPr>
            <a:r>
              <a:rPr lang="de-DE" sz="1400" i="1">
                <a:solidFill>
                  <a:srgbClr val="FF9900"/>
                </a:solidFill>
              </a:rPr>
              <a:t>Dr. Stefan Winkler</a:t>
            </a:r>
          </a:p>
          <a:p>
            <a:pPr algn="ctr">
              <a:spcBef>
                <a:spcPct val="15000"/>
              </a:spcBef>
            </a:pPr>
            <a:r>
              <a:rPr lang="de-DE" sz="1400" i="1"/>
              <a:t>Department of Geological Sciences</a:t>
            </a:r>
          </a:p>
          <a:p>
            <a:pPr algn="ctr">
              <a:spcBef>
                <a:spcPct val="15000"/>
              </a:spcBef>
            </a:pPr>
            <a:r>
              <a:rPr lang="de-DE" sz="1400" i="1"/>
              <a:t>University of Canterbnury</a:t>
            </a:r>
          </a:p>
        </p:txBody>
      </p:sp>
      <p:sp>
        <p:nvSpPr>
          <p:cNvPr id="2052" name="Textfeld 14"/>
          <p:cNvSpPr txBox="1">
            <a:spLocks noChangeArrowheads="1"/>
          </p:cNvSpPr>
          <p:nvPr/>
        </p:nvSpPr>
        <p:spPr bwMode="auto">
          <a:xfrm>
            <a:off x="2627313" y="4868863"/>
            <a:ext cx="2376487" cy="246062"/>
          </a:xfrm>
          <a:prstGeom prst="rect">
            <a:avLst/>
          </a:prstGeom>
          <a:noFill/>
          <a:ln w="9525">
            <a:noFill/>
            <a:miter lim="800000"/>
            <a:headEnd/>
            <a:tailEnd/>
          </a:ln>
        </p:spPr>
        <p:txBody>
          <a:bodyPr>
            <a:spAutoFit/>
          </a:bodyPr>
          <a:lstStyle/>
          <a:p>
            <a:pPr algn="r"/>
            <a:r>
              <a:rPr lang="de-DE" sz="1000" i="1"/>
              <a:t>Franz Josef Glacier</a:t>
            </a:r>
          </a:p>
        </p:txBody>
      </p:sp>
      <p:sp>
        <p:nvSpPr>
          <p:cNvPr id="2053" name="Textfeld 15"/>
          <p:cNvSpPr txBox="1">
            <a:spLocks noChangeArrowheads="1"/>
          </p:cNvSpPr>
          <p:nvPr/>
        </p:nvSpPr>
        <p:spPr bwMode="auto">
          <a:xfrm>
            <a:off x="5076825" y="2157413"/>
            <a:ext cx="3527425" cy="3739485"/>
          </a:xfrm>
          <a:prstGeom prst="rect">
            <a:avLst/>
          </a:prstGeom>
          <a:noFill/>
          <a:ln w="9525">
            <a:noFill/>
            <a:miter lim="800000"/>
            <a:headEnd/>
            <a:tailEnd/>
          </a:ln>
        </p:spPr>
        <p:txBody>
          <a:bodyPr>
            <a:spAutoFit/>
          </a:bodyPr>
          <a:lstStyle/>
          <a:p>
            <a:endParaRPr lang="de-DE" sz="1800" dirty="0"/>
          </a:p>
          <a:p>
            <a:r>
              <a:rPr lang="de-DE" sz="2400" dirty="0"/>
              <a:t>Glaciers change       very fast! </a:t>
            </a:r>
          </a:p>
          <a:p>
            <a:pPr>
              <a:spcBef>
                <a:spcPts val="600"/>
              </a:spcBef>
            </a:pPr>
            <a:endParaRPr lang="de-DE" dirty="0" smtClean="0"/>
          </a:p>
          <a:p>
            <a:pPr>
              <a:spcBef>
                <a:spcPts val="600"/>
              </a:spcBef>
            </a:pPr>
            <a:endParaRPr lang="de-DE" dirty="0"/>
          </a:p>
          <a:p>
            <a:pPr>
              <a:spcBef>
                <a:spcPts val="600"/>
              </a:spcBef>
            </a:pPr>
            <a:r>
              <a:rPr lang="de-DE" dirty="0"/>
              <a:t>(Glacier variations and their causes)</a:t>
            </a:r>
          </a:p>
          <a:p>
            <a:pPr>
              <a:spcBef>
                <a:spcPts val="1200"/>
              </a:spcBef>
            </a:pPr>
            <a:endParaRPr lang="de-DE" sz="1400" i="1" dirty="0"/>
          </a:p>
          <a:p>
            <a:pPr>
              <a:spcBef>
                <a:spcPts val="600"/>
              </a:spcBef>
            </a:pPr>
            <a:endParaRPr lang="de-DE" sz="1800" dirty="0"/>
          </a:p>
          <a:p>
            <a:pPr>
              <a:spcBef>
                <a:spcPts val="600"/>
              </a:spcBef>
            </a:pPr>
            <a:endParaRPr lang="de-DE" sz="1800" dirty="0"/>
          </a:p>
          <a:p>
            <a:pPr>
              <a:spcBef>
                <a:spcPts val="600"/>
              </a:spcBef>
            </a:pPr>
            <a:r>
              <a:rPr lang="de-DE" sz="1400" i="1" dirty="0"/>
              <a:t>Presentation in 38 slides </a:t>
            </a:r>
          </a:p>
          <a:p>
            <a:pPr>
              <a:spcBef>
                <a:spcPts val="600"/>
              </a:spcBef>
            </a:pPr>
            <a:r>
              <a:rPr lang="de-DE" sz="1400" i="1" dirty="0"/>
              <a:t>(includes questions for discussion)</a:t>
            </a:r>
          </a:p>
        </p:txBody>
      </p:sp>
      <p:sp>
        <p:nvSpPr>
          <p:cNvPr id="2054" name="Abgerundetes Rechteck 16"/>
          <p:cNvSpPr>
            <a:spLocks noChangeArrowheads="1"/>
          </p:cNvSpPr>
          <p:nvPr/>
        </p:nvSpPr>
        <p:spPr bwMode="auto">
          <a:xfrm>
            <a:off x="5076825" y="2133600"/>
            <a:ext cx="2808288" cy="1582738"/>
          </a:xfrm>
          <a:prstGeom prst="roundRect">
            <a:avLst>
              <a:gd name="adj" fmla="val 16667"/>
            </a:avLst>
          </a:prstGeom>
          <a:noFill/>
          <a:ln w="28575" algn="ctr">
            <a:solidFill>
              <a:srgbClr val="CCECFF"/>
            </a:solidFill>
            <a:round/>
            <a:headEnd/>
            <a:tailEnd/>
          </a:ln>
        </p:spPr>
        <p:txBody>
          <a:bodyPr/>
          <a:lstStyle/>
          <a:p>
            <a:endParaRPr lang="de-DE"/>
          </a:p>
        </p:txBody>
      </p:sp>
      <p:pic>
        <p:nvPicPr>
          <p:cNvPr id="2055" name="Grafik 7" descr="dia_41362a.jpg"/>
          <p:cNvPicPr>
            <a:picLocks noChangeAspect="1"/>
          </p:cNvPicPr>
          <p:nvPr/>
        </p:nvPicPr>
        <p:blipFill>
          <a:blip r:embed="rId3" cstate="print"/>
          <a:srcRect/>
          <a:stretch>
            <a:fillRect/>
          </a:stretch>
        </p:blipFill>
        <p:spPr bwMode="auto">
          <a:xfrm>
            <a:off x="539750" y="1916113"/>
            <a:ext cx="4427538"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4"/>
          <p:cNvSpPr>
            <a:spLocks noChangeShapeType="1"/>
          </p:cNvSpPr>
          <p:nvPr/>
        </p:nvSpPr>
        <p:spPr bwMode="auto">
          <a:xfrm>
            <a:off x="8153400" y="1054101"/>
            <a:ext cx="19000" cy="4607148"/>
          </a:xfrm>
          <a:prstGeom prst="line">
            <a:avLst/>
          </a:prstGeom>
          <a:noFill/>
          <a:ln w="28575">
            <a:solidFill>
              <a:schemeClr val="bg1"/>
            </a:solidFill>
            <a:round/>
            <a:headEnd/>
            <a:tailEnd type="triangle" w="med" len="med"/>
          </a:ln>
        </p:spPr>
        <p:txBody>
          <a:bodyPr/>
          <a:lstStyle/>
          <a:p>
            <a:endParaRPr lang="de-DE"/>
          </a:p>
        </p:txBody>
      </p:sp>
      <p:sp>
        <p:nvSpPr>
          <p:cNvPr id="20483"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20484"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1998 (2)</a:t>
            </a:r>
          </a:p>
        </p:txBody>
      </p:sp>
      <p:sp>
        <p:nvSpPr>
          <p:cNvPr id="20485"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20486"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20487"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20488"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20489"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20490"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20491"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20492"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pic>
        <p:nvPicPr>
          <p:cNvPr id="20493" name="Picture 54" descr="C:\Dateien\Gletschervermessung\Standardbilder Norwegen\Brigsdalsbreen\Brigsdalsbreen_1998_4 NVE.jpg"/>
          <p:cNvPicPr>
            <a:picLocks noChangeAspect="1" noChangeArrowheads="1"/>
          </p:cNvPicPr>
          <p:nvPr/>
        </p:nvPicPr>
        <p:blipFill>
          <a:blip r:embed="rId2" cstate="print"/>
          <a:srcRect/>
          <a:stretch>
            <a:fillRect/>
          </a:stretch>
        </p:blipFill>
        <p:spPr bwMode="auto">
          <a:xfrm>
            <a:off x="84138" y="1052513"/>
            <a:ext cx="7512198" cy="4886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4"/>
          <p:cNvSpPr>
            <a:spLocks noChangeShapeType="1"/>
          </p:cNvSpPr>
          <p:nvPr/>
        </p:nvSpPr>
        <p:spPr bwMode="auto">
          <a:xfrm>
            <a:off x="8153400" y="1054101"/>
            <a:ext cx="19000" cy="4607148"/>
          </a:xfrm>
          <a:prstGeom prst="line">
            <a:avLst/>
          </a:prstGeom>
          <a:noFill/>
          <a:ln w="28575">
            <a:solidFill>
              <a:schemeClr val="bg1"/>
            </a:solidFill>
            <a:round/>
            <a:headEnd/>
            <a:tailEnd type="triangle" w="med" len="med"/>
          </a:ln>
        </p:spPr>
        <p:txBody>
          <a:bodyPr/>
          <a:lstStyle/>
          <a:p>
            <a:endParaRPr lang="de-DE"/>
          </a:p>
        </p:txBody>
      </p:sp>
      <p:sp>
        <p:nvSpPr>
          <p:cNvPr id="21507"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21508"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1999</a:t>
            </a:r>
          </a:p>
        </p:txBody>
      </p:sp>
      <p:sp>
        <p:nvSpPr>
          <p:cNvPr id="21509"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21510"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21511"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21512"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21513"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21514"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21515"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21516"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21517"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pic>
        <p:nvPicPr>
          <p:cNvPr id="21518" name="Picture 56" descr="C:\Dateien\Gletschervermessung\Standardbilder Norwegen\Brigsdalsbreen\Brigsdalsbreen_1999_3 NVE.jpg"/>
          <p:cNvPicPr>
            <a:picLocks noChangeAspect="1" noChangeArrowheads="1"/>
          </p:cNvPicPr>
          <p:nvPr/>
        </p:nvPicPr>
        <p:blipFill>
          <a:blip r:embed="rId2" cstate="print"/>
          <a:srcRect/>
          <a:stretch>
            <a:fillRect/>
          </a:stretch>
        </p:blipFill>
        <p:spPr bwMode="auto">
          <a:xfrm>
            <a:off x="84138" y="1052513"/>
            <a:ext cx="7584206" cy="4980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4"/>
          <p:cNvSpPr>
            <a:spLocks noChangeShapeType="1"/>
          </p:cNvSpPr>
          <p:nvPr/>
        </p:nvSpPr>
        <p:spPr bwMode="auto">
          <a:xfrm>
            <a:off x="8153400" y="1054101"/>
            <a:ext cx="19000" cy="4607148"/>
          </a:xfrm>
          <a:prstGeom prst="line">
            <a:avLst/>
          </a:prstGeom>
          <a:noFill/>
          <a:ln w="28575">
            <a:solidFill>
              <a:schemeClr val="bg1"/>
            </a:solidFill>
            <a:round/>
            <a:headEnd/>
            <a:tailEnd type="triangle" w="med" len="med"/>
          </a:ln>
        </p:spPr>
        <p:txBody>
          <a:bodyPr/>
          <a:lstStyle/>
          <a:p>
            <a:endParaRPr lang="de-DE"/>
          </a:p>
        </p:txBody>
      </p:sp>
      <p:sp>
        <p:nvSpPr>
          <p:cNvPr id="22531"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22532"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2000</a:t>
            </a:r>
          </a:p>
        </p:txBody>
      </p:sp>
      <p:sp>
        <p:nvSpPr>
          <p:cNvPr id="22533"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22534"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22535"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22536"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22537"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22538"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22539"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22540"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22541"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22542"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pic>
        <p:nvPicPr>
          <p:cNvPr id="22543" name="Picture 58" descr="C:\Dateien\Gletschervermessung\Standardbilder Norwegen\Brigsdalsbreen\Brigsdalsbreen_2000_2 NVE.jpg"/>
          <p:cNvPicPr>
            <a:picLocks noChangeAspect="1" noChangeArrowheads="1"/>
          </p:cNvPicPr>
          <p:nvPr/>
        </p:nvPicPr>
        <p:blipFill>
          <a:blip r:embed="rId2" cstate="print"/>
          <a:srcRect/>
          <a:stretch>
            <a:fillRect/>
          </a:stretch>
        </p:blipFill>
        <p:spPr bwMode="auto">
          <a:xfrm>
            <a:off x="84138" y="1052513"/>
            <a:ext cx="7584206" cy="49273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4"/>
          <p:cNvSpPr>
            <a:spLocks noChangeShapeType="1"/>
          </p:cNvSpPr>
          <p:nvPr/>
        </p:nvSpPr>
        <p:spPr bwMode="auto">
          <a:xfrm>
            <a:off x="8153400" y="1054101"/>
            <a:ext cx="19000" cy="4679156"/>
          </a:xfrm>
          <a:prstGeom prst="line">
            <a:avLst/>
          </a:prstGeom>
          <a:noFill/>
          <a:ln w="28575">
            <a:solidFill>
              <a:schemeClr val="bg1"/>
            </a:solidFill>
            <a:round/>
            <a:headEnd/>
            <a:tailEnd type="triangle" w="med" len="med"/>
          </a:ln>
        </p:spPr>
        <p:txBody>
          <a:bodyPr/>
          <a:lstStyle/>
          <a:p>
            <a:endParaRPr lang="de-DE"/>
          </a:p>
        </p:txBody>
      </p:sp>
      <p:sp>
        <p:nvSpPr>
          <p:cNvPr id="23555"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23556"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2001 (1)</a:t>
            </a:r>
          </a:p>
        </p:txBody>
      </p:sp>
      <p:sp>
        <p:nvSpPr>
          <p:cNvPr id="23557"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23558"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23559"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23560"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23561"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23562"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23563"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23564"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23565"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23566"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23567"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pic>
        <p:nvPicPr>
          <p:cNvPr id="23568" name="Picture 60" descr="C:\Dateien\Gletschervermessung\Standardbilder Norwegen\Brigsdalsbreen\Brigsdalsbreen_2001_1 NVE.jpg"/>
          <p:cNvPicPr>
            <a:picLocks noChangeAspect="1" noChangeArrowheads="1"/>
          </p:cNvPicPr>
          <p:nvPr/>
        </p:nvPicPr>
        <p:blipFill>
          <a:blip r:embed="rId2" cstate="print"/>
          <a:srcRect/>
          <a:stretch>
            <a:fillRect/>
          </a:stretch>
        </p:blipFill>
        <p:spPr bwMode="auto">
          <a:xfrm>
            <a:off x="84138" y="1052513"/>
            <a:ext cx="7440190" cy="4827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4"/>
          <p:cNvSpPr>
            <a:spLocks noChangeShapeType="1"/>
          </p:cNvSpPr>
          <p:nvPr/>
        </p:nvSpPr>
        <p:spPr bwMode="auto">
          <a:xfrm>
            <a:off x="8153400" y="1054101"/>
            <a:ext cx="19000" cy="4679156"/>
          </a:xfrm>
          <a:prstGeom prst="line">
            <a:avLst/>
          </a:prstGeom>
          <a:noFill/>
          <a:ln w="28575">
            <a:solidFill>
              <a:schemeClr val="bg1"/>
            </a:solidFill>
            <a:round/>
            <a:headEnd/>
            <a:tailEnd type="triangle" w="med" len="med"/>
          </a:ln>
        </p:spPr>
        <p:txBody>
          <a:bodyPr/>
          <a:lstStyle/>
          <a:p>
            <a:endParaRPr lang="de-DE"/>
          </a:p>
        </p:txBody>
      </p:sp>
      <p:sp>
        <p:nvSpPr>
          <p:cNvPr id="24579"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24580"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2001 (2)</a:t>
            </a:r>
          </a:p>
        </p:txBody>
      </p:sp>
      <p:sp>
        <p:nvSpPr>
          <p:cNvPr id="24581"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24582"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24583"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24584"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24585"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24586"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24587"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24588"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24589"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24590"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pic>
        <p:nvPicPr>
          <p:cNvPr id="24591" name="Picture 62" descr="C:\Dateien\Gletschervermessung\Standardbilder Norwegen\Brigsdalsbreen\Brigsdalsbreen_2001_2 NVE.jpg"/>
          <p:cNvPicPr>
            <a:picLocks noChangeAspect="1" noChangeArrowheads="1"/>
          </p:cNvPicPr>
          <p:nvPr/>
        </p:nvPicPr>
        <p:blipFill>
          <a:blip r:embed="rId2" cstate="print"/>
          <a:srcRect/>
          <a:stretch>
            <a:fillRect/>
          </a:stretch>
        </p:blipFill>
        <p:spPr bwMode="auto">
          <a:xfrm>
            <a:off x="107504" y="980728"/>
            <a:ext cx="7560840" cy="4995582"/>
          </a:xfrm>
          <a:prstGeom prst="rect">
            <a:avLst/>
          </a:prstGeom>
          <a:noFill/>
          <a:ln w="9525">
            <a:noFill/>
            <a:miter lim="800000"/>
            <a:headEnd/>
            <a:tailEnd/>
          </a:ln>
        </p:spPr>
      </p:pic>
      <p:sp>
        <p:nvSpPr>
          <p:cNvPr id="24592"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4"/>
          <p:cNvSpPr>
            <a:spLocks noChangeShapeType="1"/>
          </p:cNvSpPr>
          <p:nvPr/>
        </p:nvSpPr>
        <p:spPr bwMode="auto">
          <a:xfrm>
            <a:off x="8153400" y="1054101"/>
            <a:ext cx="19000" cy="4679156"/>
          </a:xfrm>
          <a:prstGeom prst="line">
            <a:avLst/>
          </a:prstGeom>
          <a:noFill/>
          <a:ln w="28575">
            <a:solidFill>
              <a:schemeClr val="bg1"/>
            </a:solidFill>
            <a:round/>
            <a:headEnd/>
            <a:tailEnd type="triangle" w="med" len="med"/>
          </a:ln>
        </p:spPr>
        <p:txBody>
          <a:bodyPr/>
          <a:lstStyle/>
          <a:p>
            <a:endParaRPr lang="de-DE"/>
          </a:p>
        </p:txBody>
      </p:sp>
      <p:sp>
        <p:nvSpPr>
          <p:cNvPr id="25603"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25604"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2002</a:t>
            </a:r>
          </a:p>
        </p:txBody>
      </p:sp>
      <p:sp>
        <p:nvSpPr>
          <p:cNvPr id="25605"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25606"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25607"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25608"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25609"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25610"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25611"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25612"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25613"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25614"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25615"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
        <p:nvSpPr>
          <p:cNvPr id="25616" name="Text Box 21"/>
          <p:cNvSpPr txBox="1">
            <a:spLocks noChangeArrowheads="1"/>
          </p:cNvSpPr>
          <p:nvPr/>
        </p:nvSpPr>
        <p:spPr bwMode="auto">
          <a:xfrm>
            <a:off x="8229600" y="3500438"/>
            <a:ext cx="914400" cy="366712"/>
          </a:xfrm>
          <a:prstGeom prst="rect">
            <a:avLst/>
          </a:prstGeom>
          <a:noFill/>
          <a:ln w="9525">
            <a:noFill/>
            <a:miter lim="800000"/>
            <a:headEnd/>
            <a:tailEnd/>
          </a:ln>
        </p:spPr>
        <p:txBody>
          <a:bodyPr>
            <a:spAutoFit/>
          </a:bodyPr>
          <a:lstStyle/>
          <a:p>
            <a:pPr>
              <a:spcBef>
                <a:spcPct val="50000"/>
              </a:spcBef>
            </a:pPr>
            <a:r>
              <a:rPr lang="de-DE" sz="1800" b="1"/>
              <a:t>2002</a:t>
            </a:r>
          </a:p>
        </p:txBody>
      </p:sp>
      <p:pic>
        <p:nvPicPr>
          <p:cNvPr id="25617" name="Picture 64" descr="C:\Dateien\Gletschervermessung\Standardbilder Norwegen\Brigsdalsbreen\Brigsdalsbreen_2002_2 NVE.jpg"/>
          <p:cNvPicPr>
            <a:picLocks noChangeAspect="1" noChangeArrowheads="1"/>
          </p:cNvPicPr>
          <p:nvPr/>
        </p:nvPicPr>
        <p:blipFill>
          <a:blip r:embed="rId2" cstate="print"/>
          <a:srcRect/>
          <a:stretch>
            <a:fillRect/>
          </a:stretch>
        </p:blipFill>
        <p:spPr bwMode="auto">
          <a:xfrm>
            <a:off x="84138" y="1052514"/>
            <a:ext cx="7440190" cy="4926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4"/>
          <p:cNvSpPr>
            <a:spLocks noChangeShapeType="1"/>
          </p:cNvSpPr>
          <p:nvPr/>
        </p:nvSpPr>
        <p:spPr bwMode="auto">
          <a:xfrm>
            <a:off x="8153400" y="1054101"/>
            <a:ext cx="19000" cy="4607148"/>
          </a:xfrm>
          <a:prstGeom prst="line">
            <a:avLst/>
          </a:prstGeom>
          <a:noFill/>
          <a:ln w="28575">
            <a:solidFill>
              <a:schemeClr val="bg1"/>
            </a:solidFill>
            <a:round/>
            <a:headEnd/>
            <a:tailEnd type="triangle" w="med" len="med"/>
          </a:ln>
        </p:spPr>
        <p:txBody>
          <a:bodyPr/>
          <a:lstStyle/>
          <a:p>
            <a:endParaRPr lang="de-DE"/>
          </a:p>
        </p:txBody>
      </p:sp>
      <p:sp>
        <p:nvSpPr>
          <p:cNvPr id="26627"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26628"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2003</a:t>
            </a:r>
          </a:p>
        </p:txBody>
      </p:sp>
      <p:sp>
        <p:nvSpPr>
          <p:cNvPr id="26629"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26630"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26631"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26632"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26633"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26634"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26635"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26636"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26637"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26638"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26639"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
        <p:nvSpPr>
          <p:cNvPr id="26640" name="Text Box 21"/>
          <p:cNvSpPr txBox="1">
            <a:spLocks noChangeArrowheads="1"/>
          </p:cNvSpPr>
          <p:nvPr/>
        </p:nvSpPr>
        <p:spPr bwMode="auto">
          <a:xfrm>
            <a:off x="8229600" y="3500438"/>
            <a:ext cx="914400" cy="366712"/>
          </a:xfrm>
          <a:prstGeom prst="rect">
            <a:avLst/>
          </a:prstGeom>
          <a:noFill/>
          <a:ln w="9525">
            <a:noFill/>
            <a:miter lim="800000"/>
            <a:headEnd/>
            <a:tailEnd/>
          </a:ln>
        </p:spPr>
        <p:txBody>
          <a:bodyPr>
            <a:spAutoFit/>
          </a:bodyPr>
          <a:lstStyle/>
          <a:p>
            <a:pPr>
              <a:spcBef>
                <a:spcPct val="50000"/>
              </a:spcBef>
            </a:pPr>
            <a:r>
              <a:rPr lang="de-DE" sz="1800" b="1"/>
              <a:t>2002</a:t>
            </a:r>
          </a:p>
        </p:txBody>
      </p:sp>
      <p:sp>
        <p:nvSpPr>
          <p:cNvPr id="26641" name="Text Box 22"/>
          <p:cNvSpPr txBox="1">
            <a:spLocks noChangeArrowheads="1"/>
          </p:cNvSpPr>
          <p:nvPr/>
        </p:nvSpPr>
        <p:spPr bwMode="auto">
          <a:xfrm>
            <a:off x="8229600" y="3716338"/>
            <a:ext cx="914400" cy="366712"/>
          </a:xfrm>
          <a:prstGeom prst="rect">
            <a:avLst/>
          </a:prstGeom>
          <a:noFill/>
          <a:ln w="9525">
            <a:noFill/>
            <a:miter lim="800000"/>
            <a:headEnd/>
            <a:tailEnd/>
          </a:ln>
        </p:spPr>
        <p:txBody>
          <a:bodyPr>
            <a:spAutoFit/>
          </a:bodyPr>
          <a:lstStyle/>
          <a:p>
            <a:pPr>
              <a:spcBef>
                <a:spcPct val="50000"/>
              </a:spcBef>
            </a:pPr>
            <a:r>
              <a:rPr lang="de-DE" sz="1800" b="1"/>
              <a:t>2003</a:t>
            </a:r>
          </a:p>
        </p:txBody>
      </p:sp>
      <p:pic>
        <p:nvPicPr>
          <p:cNvPr id="26642" name="Picture 66" descr="C:\Dateien\Gletschervermessung\Standardbilder Norwegen\Brigsdalsbreen\Brigsdalsbreen_2003_2 NVE.jpg"/>
          <p:cNvPicPr>
            <a:picLocks noChangeAspect="1" noChangeArrowheads="1"/>
          </p:cNvPicPr>
          <p:nvPr/>
        </p:nvPicPr>
        <p:blipFill>
          <a:blip r:embed="rId2" cstate="print"/>
          <a:srcRect/>
          <a:stretch>
            <a:fillRect/>
          </a:stretch>
        </p:blipFill>
        <p:spPr bwMode="auto">
          <a:xfrm>
            <a:off x="84138" y="1052513"/>
            <a:ext cx="7656214" cy="5003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4"/>
          <p:cNvSpPr>
            <a:spLocks noChangeShapeType="1"/>
          </p:cNvSpPr>
          <p:nvPr/>
        </p:nvSpPr>
        <p:spPr bwMode="auto">
          <a:xfrm>
            <a:off x="8153400" y="1054101"/>
            <a:ext cx="19000" cy="4679156"/>
          </a:xfrm>
          <a:prstGeom prst="line">
            <a:avLst/>
          </a:prstGeom>
          <a:noFill/>
          <a:ln w="28575">
            <a:solidFill>
              <a:schemeClr val="bg1"/>
            </a:solidFill>
            <a:round/>
            <a:headEnd/>
            <a:tailEnd type="triangle" w="med" len="med"/>
          </a:ln>
        </p:spPr>
        <p:txBody>
          <a:bodyPr/>
          <a:lstStyle/>
          <a:p>
            <a:endParaRPr lang="de-DE"/>
          </a:p>
        </p:txBody>
      </p:sp>
      <p:sp>
        <p:nvSpPr>
          <p:cNvPr id="27651"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27652"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2004</a:t>
            </a:r>
          </a:p>
        </p:txBody>
      </p:sp>
      <p:sp>
        <p:nvSpPr>
          <p:cNvPr id="27653"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27654"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27655"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27656"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27657"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27658"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27659"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27660"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27661"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27662"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27663"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
        <p:nvSpPr>
          <p:cNvPr id="27664" name="Text Box 21"/>
          <p:cNvSpPr txBox="1">
            <a:spLocks noChangeArrowheads="1"/>
          </p:cNvSpPr>
          <p:nvPr/>
        </p:nvSpPr>
        <p:spPr bwMode="auto">
          <a:xfrm>
            <a:off x="8229600" y="3500438"/>
            <a:ext cx="914400" cy="366712"/>
          </a:xfrm>
          <a:prstGeom prst="rect">
            <a:avLst/>
          </a:prstGeom>
          <a:noFill/>
          <a:ln w="9525">
            <a:noFill/>
            <a:miter lim="800000"/>
            <a:headEnd/>
            <a:tailEnd/>
          </a:ln>
        </p:spPr>
        <p:txBody>
          <a:bodyPr>
            <a:spAutoFit/>
          </a:bodyPr>
          <a:lstStyle/>
          <a:p>
            <a:pPr>
              <a:spcBef>
                <a:spcPct val="50000"/>
              </a:spcBef>
            </a:pPr>
            <a:r>
              <a:rPr lang="de-DE" sz="1800" b="1"/>
              <a:t>2002</a:t>
            </a:r>
          </a:p>
        </p:txBody>
      </p:sp>
      <p:sp>
        <p:nvSpPr>
          <p:cNvPr id="27665" name="Text Box 22"/>
          <p:cNvSpPr txBox="1">
            <a:spLocks noChangeArrowheads="1"/>
          </p:cNvSpPr>
          <p:nvPr/>
        </p:nvSpPr>
        <p:spPr bwMode="auto">
          <a:xfrm>
            <a:off x="8229600" y="3716338"/>
            <a:ext cx="914400" cy="366712"/>
          </a:xfrm>
          <a:prstGeom prst="rect">
            <a:avLst/>
          </a:prstGeom>
          <a:noFill/>
          <a:ln w="9525">
            <a:noFill/>
            <a:miter lim="800000"/>
            <a:headEnd/>
            <a:tailEnd/>
          </a:ln>
        </p:spPr>
        <p:txBody>
          <a:bodyPr>
            <a:spAutoFit/>
          </a:bodyPr>
          <a:lstStyle/>
          <a:p>
            <a:pPr>
              <a:spcBef>
                <a:spcPct val="50000"/>
              </a:spcBef>
            </a:pPr>
            <a:r>
              <a:rPr lang="de-DE" sz="1800" b="1"/>
              <a:t>2003</a:t>
            </a:r>
          </a:p>
        </p:txBody>
      </p:sp>
      <p:sp>
        <p:nvSpPr>
          <p:cNvPr id="27666" name="Text Box 23"/>
          <p:cNvSpPr txBox="1">
            <a:spLocks noChangeArrowheads="1"/>
          </p:cNvSpPr>
          <p:nvPr/>
        </p:nvSpPr>
        <p:spPr bwMode="auto">
          <a:xfrm>
            <a:off x="8229600" y="3933825"/>
            <a:ext cx="914400" cy="366713"/>
          </a:xfrm>
          <a:prstGeom prst="rect">
            <a:avLst/>
          </a:prstGeom>
          <a:noFill/>
          <a:ln w="9525">
            <a:noFill/>
            <a:miter lim="800000"/>
            <a:headEnd/>
            <a:tailEnd/>
          </a:ln>
        </p:spPr>
        <p:txBody>
          <a:bodyPr>
            <a:spAutoFit/>
          </a:bodyPr>
          <a:lstStyle/>
          <a:p>
            <a:pPr>
              <a:spcBef>
                <a:spcPct val="50000"/>
              </a:spcBef>
            </a:pPr>
            <a:r>
              <a:rPr lang="de-DE" sz="1800" b="1"/>
              <a:t>2004</a:t>
            </a:r>
          </a:p>
        </p:txBody>
      </p:sp>
      <p:pic>
        <p:nvPicPr>
          <p:cNvPr id="27667" name="Picture 68" descr="C:\Dateien\Gletschervermessung\Standardbilder Norwegen\Brigsdalsbreen\Brigsdalsbreen_2004 NVE.jpg"/>
          <p:cNvPicPr>
            <a:picLocks noChangeAspect="1" noChangeArrowheads="1"/>
          </p:cNvPicPr>
          <p:nvPr/>
        </p:nvPicPr>
        <p:blipFill>
          <a:blip r:embed="rId2" cstate="print"/>
          <a:srcRect/>
          <a:stretch>
            <a:fillRect/>
          </a:stretch>
        </p:blipFill>
        <p:spPr bwMode="auto">
          <a:xfrm>
            <a:off x="84138" y="1052514"/>
            <a:ext cx="7656214" cy="5093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4"/>
          <p:cNvSpPr>
            <a:spLocks noChangeShapeType="1"/>
          </p:cNvSpPr>
          <p:nvPr/>
        </p:nvSpPr>
        <p:spPr bwMode="auto">
          <a:xfrm>
            <a:off x="8153400" y="1054101"/>
            <a:ext cx="19000" cy="4751164"/>
          </a:xfrm>
          <a:prstGeom prst="line">
            <a:avLst/>
          </a:prstGeom>
          <a:noFill/>
          <a:ln w="28575">
            <a:solidFill>
              <a:schemeClr val="bg1"/>
            </a:solidFill>
            <a:round/>
            <a:headEnd/>
            <a:tailEnd type="triangle" w="med" len="med"/>
          </a:ln>
        </p:spPr>
        <p:txBody>
          <a:bodyPr/>
          <a:lstStyle/>
          <a:p>
            <a:endParaRPr lang="de-DE"/>
          </a:p>
        </p:txBody>
      </p:sp>
      <p:sp>
        <p:nvSpPr>
          <p:cNvPr id="28675"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28676"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2005 (1)</a:t>
            </a:r>
          </a:p>
        </p:txBody>
      </p:sp>
      <p:sp>
        <p:nvSpPr>
          <p:cNvPr id="28677"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28678"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28679"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28680"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28681"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28682"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28683"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28684"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28685"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28686"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28687"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
        <p:nvSpPr>
          <p:cNvPr id="28688" name="Text Box 21"/>
          <p:cNvSpPr txBox="1">
            <a:spLocks noChangeArrowheads="1"/>
          </p:cNvSpPr>
          <p:nvPr/>
        </p:nvSpPr>
        <p:spPr bwMode="auto">
          <a:xfrm>
            <a:off x="8229600" y="3500438"/>
            <a:ext cx="914400" cy="366712"/>
          </a:xfrm>
          <a:prstGeom prst="rect">
            <a:avLst/>
          </a:prstGeom>
          <a:noFill/>
          <a:ln w="9525">
            <a:noFill/>
            <a:miter lim="800000"/>
            <a:headEnd/>
            <a:tailEnd/>
          </a:ln>
        </p:spPr>
        <p:txBody>
          <a:bodyPr>
            <a:spAutoFit/>
          </a:bodyPr>
          <a:lstStyle/>
          <a:p>
            <a:pPr>
              <a:spcBef>
                <a:spcPct val="50000"/>
              </a:spcBef>
            </a:pPr>
            <a:r>
              <a:rPr lang="de-DE" sz="1800" b="1"/>
              <a:t>2002</a:t>
            </a:r>
          </a:p>
        </p:txBody>
      </p:sp>
      <p:sp>
        <p:nvSpPr>
          <p:cNvPr id="28689" name="Text Box 22"/>
          <p:cNvSpPr txBox="1">
            <a:spLocks noChangeArrowheads="1"/>
          </p:cNvSpPr>
          <p:nvPr/>
        </p:nvSpPr>
        <p:spPr bwMode="auto">
          <a:xfrm>
            <a:off x="8229600" y="3716338"/>
            <a:ext cx="914400" cy="366712"/>
          </a:xfrm>
          <a:prstGeom prst="rect">
            <a:avLst/>
          </a:prstGeom>
          <a:noFill/>
          <a:ln w="9525">
            <a:noFill/>
            <a:miter lim="800000"/>
            <a:headEnd/>
            <a:tailEnd/>
          </a:ln>
        </p:spPr>
        <p:txBody>
          <a:bodyPr>
            <a:spAutoFit/>
          </a:bodyPr>
          <a:lstStyle/>
          <a:p>
            <a:pPr>
              <a:spcBef>
                <a:spcPct val="50000"/>
              </a:spcBef>
            </a:pPr>
            <a:r>
              <a:rPr lang="de-DE" sz="1800" b="1"/>
              <a:t>2003</a:t>
            </a:r>
          </a:p>
        </p:txBody>
      </p:sp>
      <p:sp>
        <p:nvSpPr>
          <p:cNvPr id="28690" name="Text Box 23"/>
          <p:cNvSpPr txBox="1">
            <a:spLocks noChangeArrowheads="1"/>
          </p:cNvSpPr>
          <p:nvPr/>
        </p:nvSpPr>
        <p:spPr bwMode="auto">
          <a:xfrm>
            <a:off x="8229600" y="3933825"/>
            <a:ext cx="914400" cy="366713"/>
          </a:xfrm>
          <a:prstGeom prst="rect">
            <a:avLst/>
          </a:prstGeom>
          <a:noFill/>
          <a:ln w="9525">
            <a:noFill/>
            <a:miter lim="800000"/>
            <a:headEnd/>
            <a:tailEnd/>
          </a:ln>
        </p:spPr>
        <p:txBody>
          <a:bodyPr>
            <a:spAutoFit/>
          </a:bodyPr>
          <a:lstStyle/>
          <a:p>
            <a:pPr>
              <a:spcBef>
                <a:spcPct val="50000"/>
              </a:spcBef>
            </a:pPr>
            <a:r>
              <a:rPr lang="de-DE" sz="1800" b="1"/>
              <a:t>2004</a:t>
            </a:r>
          </a:p>
        </p:txBody>
      </p:sp>
      <p:sp>
        <p:nvSpPr>
          <p:cNvPr id="28691" name="Text Box 24"/>
          <p:cNvSpPr txBox="1">
            <a:spLocks noChangeArrowheads="1"/>
          </p:cNvSpPr>
          <p:nvPr/>
        </p:nvSpPr>
        <p:spPr bwMode="auto">
          <a:xfrm>
            <a:off x="8229600" y="4149725"/>
            <a:ext cx="914400" cy="366713"/>
          </a:xfrm>
          <a:prstGeom prst="rect">
            <a:avLst/>
          </a:prstGeom>
          <a:noFill/>
          <a:ln w="9525">
            <a:noFill/>
            <a:miter lim="800000"/>
            <a:headEnd/>
            <a:tailEnd/>
          </a:ln>
        </p:spPr>
        <p:txBody>
          <a:bodyPr>
            <a:spAutoFit/>
          </a:bodyPr>
          <a:lstStyle/>
          <a:p>
            <a:pPr>
              <a:spcBef>
                <a:spcPct val="50000"/>
              </a:spcBef>
            </a:pPr>
            <a:r>
              <a:rPr lang="de-DE" sz="1800" b="1"/>
              <a:t>2005</a:t>
            </a:r>
          </a:p>
        </p:txBody>
      </p:sp>
      <p:pic>
        <p:nvPicPr>
          <p:cNvPr id="28692" name="Picture 70" descr="C:\Dateien\Gletschervermessung\Standardbilder Norwegen\Brigsdalsbreen\Brigsdalsbreen_2005_1 NVE.jpg"/>
          <p:cNvPicPr>
            <a:picLocks noChangeAspect="1" noChangeArrowheads="1"/>
          </p:cNvPicPr>
          <p:nvPr/>
        </p:nvPicPr>
        <p:blipFill>
          <a:blip r:embed="rId2" cstate="print"/>
          <a:srcRect/>
          <a:stretch>
            <a:fillRect/>
          </a:stretch>
        </p:blipFill>
        <p:spPr bwMode="auto">
          <a:xfrm>
            <a:off x="84138" y="1052514"/>
            <a:ext cx="7512198" cy="505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4"/>
          <p:cNvSpPr>
            <a:spLocks noChangeShapeType="1"/>
          </p:cNvSpPr>
          <p:nvPr/>
        </p:nvSpPr>
        <p:spPr bwMode="auto">
          <a:xfrm>
            <a:off x="8153400" y="1054101"/>
            <a:ext cx="19000" cy="4679156"/>
          </a:xfrm>
          <a:prstGeom prst="line">
            <a:avLst/>
          </a:prstGeom>
          <a:noFill/>
          <a:ln w="28575">
            <a:solidFill>
              <a:schemeClr val="bg1"/>
            </a:solidFill>
            <a:round/>
            <a:headEnd/>
            <a:tailEnd type="triangle" w="med" len="med"/>
          </a:ln>
        </p:spPr>
        <p:txBody>
          <a:bodyPr/>
          <a:lstStyle/>
          <a:p>
            <a:endParaRPr lang="de-DE"/>
          </a:p>
        </p:txBody>
      </p:sp>
      <p:sp>
        <p:nvSpPr>
          <p:cNvPr id="29699"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29700"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2005 (2)</a:t>
            </a:r>
          </a:p>
        </p:txBody>
      </p:sp>
      <p:sp>
        <p:nvSpPr>
          <p:cNvPr id="29701"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29702"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29703"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29704"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29705"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29706"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29707"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29708"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29709"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29710"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29711"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
        <p:nvSpPr>
          <p:cNvPr id="29712" name="Text Box 21"/>
          <p:cNvSpPr txBox="1">
            <a:spLocks noChangeArrowheads="1"/>
          </p:cNvSpPr>
          <p:nvPr/>
        </p:nvSpPr>
        <p:spPr bwMode="auto">
          <a:xfrm>
            <a:off x="8229600" y="3500438"/>
            <a:ext cx="914400" cy="366712"/>
          </a:xfrm>
          <a:prstGeom prst="rect">
            <a:avLst/>
          </a:prstGeom>
          <a:noFill/>
          <a:ln w="9525">
            <a:noFill/>
            <a:miter lim="800000"/>
            <a:headEnd/>
            <a:tailEnd/>
          </a:ln>
        </p:spPr>
        <p:txBody>
          <a:bodyPr>
            <a:spAutoFit/>
          </a:bodyPr>
          <a:lstStyle/>
          <a:p>
            <a:pPr>
              <a:spcBef>
                <a:spcPct val="50000"/>
              </a:spcBef>
            </a:pPr>
            <a:r>
              <a:rPr lang="de-DE" sz="1800" b="1"/>
              <a:t>2002</a:t>
            </a:r>
          </a:p>
        </p:txBody>
      </p:sp>
      <p:sp>
        <p:nvSpPr>
          <p:cNvPr id="29713" name="Text Box 22"/>
          <p:cNvSpPr txBox="1">
            <a:spLocks noChangeArrowheads="1"/>
          </p:cNvSpPr>
          <p:nvPr/>
        </p:nvSpPr>
        <p:spPr bwMode="auto">
          <a:xfrm>
            <a:off x="8229600" y="3716338"/>
            <a:ext cx="914400" cy="366712"/>
          </a:xfrm>
          <a:prstGeom prst="rect">
            <a:avLst/>
          </a:prstGeom>
          <a:noFill/>
          <a:ln w="9525">
            <a:noFill/>
            <a:miter lim="800000"/>
            <a:headEnd/>
            <a:tailEnd/>
          </a:ln>
        </p:spPr>
        <p:txBody>
          <a:bodyPr>
            <a:spAutoFit/>
          </a:bodyPr>
          <a:lstStyle/>
          <a:p>
            <a:pPr>
              <a:spcBef>
                <a:spcPct val="50000"/>
              </a:spcBef>
            </a:pPr>
            <a:r>
              <a:rPr lang="de-DE" sz="1800" b="1"/>
              <a:t>2003</a:t>
            </a:r>
          </a:p>
        </p:txBody>
      </p:sp>
      <p:sp>
        <p:nvSpPr>
          <p:cNvPr id="29714" name="Text Box 23"/>
          <p:cNvSpPr txBox="1">
            <a:spLocks noChangeArrowheads="1"/>
          </p:cNvSpPr>
          <p:nvPr/>
        </p:nvSpPr>
        <p:spPr bwMode="auto">
          <a:xfrm>
            <a:off x="8229600" y="3933825"/>
            <a:ext cx="914400" cy="366713"/>
          </a:xfrm>
          <a:prstGeom prst="rect">
            <a:avLst/>
          </a:prstGeom>
          <a:noFill/>
          <a:ln w="9525">
            <a:noFill/>
            <a:miter lim="800000"/>
            <a:headEnd/>
            <a:tailEnd/>
          </a:ln>
        </p:spPr>
        <p:txBody>
          <a:bodyPr>
            <a:spAutoFit/>
          </a:bodyPr>
          <a:lstStyle/>
          <a:p>
            <a:pPr>
              <a:spcBef>
                <a:spcPct val="50000"/>
              </a:spcBef>
            </a:pPr>
            <a:r>
              <a:rPr lang="de-DE" sz="1800" b="1"/>
              <a:t>2004</a:t>
            </a:r>
          </a:p>
        </p:txBody>
      </p:sp>
      <p:sp>
        <p:nvSpPr>
          <p:cNvPr id="29715" name="Text Box 24"/>
          <p:cNvSpPr txBox="1">
            <a:spLocks noChangeArrowheads="1"/>
          </p:cNvSpPr>
          <p:nvPr/>
        </p:nvSpPr>
        <p:spPr bwMode="auto">
          <a:xfrm>
            <a:off x="8229600" y="4149725"/>
            <a:ext cx="914400" cy="366713"/>
          </a:xfrm>
          <a:prstGeom prst="rect">
            <a:avLst/>
          </a:prstGeom>
          <a:noFill/>
          <a:ln w="9525">
            <a:noFill/>
            <a:miter lim="800000"/>
            <a:headEnd/>
            <a:tailEnd/>
          </a:ln>
        </p:spPr>
        <p:txBody>
          <a:bodyPr>
            <a:spAutoFit/>
          </a:bodyPr>
          <a:lstStyle/>
          <a:p>
            <a:pPr>
              <a:spcBef>
                <a:spcPct val="50000"/>
              </a:spcBef>
            </a:pPr>
            <a:r>
              <a:rPr lang="de-DE" sz="1800" b="1"/>
              <a:t>2005</a:t>
            </a:r>
          </a:p>
        </p:txBody>
      </p:sp>
      <p:pic>
        <p:nvPicPr>
          <p:cNvPr id="29716" name="Picture 72" descr="C:\Dateien\Gletschervermessung\Standardbilder Norwegen\Brigsdalsbreen\Brigsdalsbreen_2005_2 NVE.jpg"/>
          <p:cNvPicPr>
            <a:picLocks noChangeAspect="1" noChangeArrowheads="1"/>
          </p:cNvPicPr>
          <p:nvPr/>
        </p:nvPicPr>
        <p:blipFill>
          <a:blip r:embed="rId2" cstate="print"/>
          <a:srcRect/>
          <a:stretch>
            <a:fillRect/>
          </a:stretch>
        </p:blipFill>
        <p:spPr bwMode="auto">
          <a:xfrm>
            <a:off x="84138" y="1052513"/>
            <a:ext cx="7584206" cy="5017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1"/>
          <p:cNvSpPr txBox="1">
            <a:spLocks noChangeArrowheads="1"/>
          </p:cNvSpPr>
          <p:nvPr/>
        </p:nvSpPr>
        <p:spPr bwMode="auto">
          <a:xfrm>
            <a:off x="1403350" y="2005013"/>
            <a:ext cx="6624638" cy="2862262"/>
          </a:xfrm>
          <a:prstGeom prst="rect">
            <a:avLst/>
          </a:prstGeom>
          <a:noFill/>
          <a:ln w="9525">
            <a:noFill/>
            <a:miter lim="800000"/>
            <a:headEnd/>
            <a:tailEnd/>
          </a:ln>
        </p:spPr>
        <p:txBody>
          <a:bodyPr>
            <a:spAutoFit/>
          </a:bodyPr>
          <a:lstStyle/>
          <a:p>
            <a:pPr algn="ctr"/>
            <a:r>
              <a:rPr lang="de-DE" sz="3200"/>
              <a:t>Glacier change very fast!</a:t>
            </a:r>
          </a:p>
          <a:p>
            <a:pPr algn="ctr"/>
            <a:endParaRPr lang="de-DE" sz="2800"/>
          </a:p>
          <a:p>
            <a:pPr algn="ctr"/>
            <a:r>
              <a:rPr lang="de-DE" sz="2400"/>
              <a:t>- an example from the past 20 years -</a:t>
            </a:r>
          </a:p>
          <a:p>
            <a:pPr algn="ctr"/>
            <a:endParaRPr lang="de-DE" sz="2800"/>
          </a:p>
          <a:p>
            <a:pPr algn="ctr"/>
            <a:r>
              <a:rPr lang="de-DE" sz="2000" i="1"/>
              <a:t>or</a:t>
            </a:r>
          </a:p>
          <a:p>
            <a:endParaRPr lang="de-DE" sz="2800"/>
          </a:p>
          <a:p>
            <a:pPr algn="ctr"/>
            <a:r>
              <a:rPr lang="de-DE" sz="2000"/>
              <a:t>Understand glacier variations and what causes them!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4"/>
          <p:cNvSpPr>
            <a:spLocks noChangeShapeType="1"/>
          </p:cNvSpPr>
          <p:nvPr/>
        </p:nvSpPr>
        <p:spPr bwMode="auto">
          <a:xfrm>
            <a:off x="8153400" y="1054101"/>
            <a:ext cx="19000" cy="4751163"/>
          </a:xfrm>
          <a:prstGeom prst="line">
            <a:avLst/>
          </a:prstGeom>
          <a:noFill/>
          <a:ln w="28575">
            <a:solidFill>
              <a:schemeClr val="bg1"/>
            </a:solidFill>
            <a:round/>
            <a:headEnd/>
            <a:tailEnd type="triangle" w="med" len="med"/>
          </a:ln>
        </p:spPr>
        <p:txBody>
          <a:bodyPr/>
          <a:lstStyle/>
          <a:p>
            <a:endParaRPr lang="de-DE"/>
          </a:p>
        </p:txBody>
      </p:sp>
      <p:sp>
        <p:nvSpPr>
          <p:cNvPr id="30723"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30724"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2006</a:t>
            </a:r>
          </a:p>
        </p:txBody>
      </p:sp>
      <p:sp>
        <p:nvSpPr>
          <p:cNvPr id="30725"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30726"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30727"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30728"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30729"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30730"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30731"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30732"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30733"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30734"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30735"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
        <p:nvSpPr>
          <p:cNvPr id="30736" name="Text Box 21"/>
          <p:cNvSpPr txBox="1">
            <a:spLocks noChangeArrowheads="1"/>
          </p:cNvSpPr>
          <p:nvPr/>
        </p:nvSpPr>
        <p:spPr bwMode="auto">
          <a:xfrm>
            <a:off x="8229600" y="3500438"/>
            <a:ext cx="914400" cy="366712"/>
          </a:xfrm>
          <a:prstGeom prst="rect">
            <a:avLst/>
          </a:prstGeom>
          <a:noFill/>
          <a:ln w="9525">
            <a:noFill/>
            <a:miter lim="800000"/>
            <a:headEnd/>
            <a:tailEnd/>
          </a:ln>
        </p:spPr>
        <p:txBody>
          <a:bodyPr>
            <a:spAutoFit/>
          </a:bodyPr>
          <a:lstStyle/>
          <a:p>
            <a:pPr>
              <a:spcBef>
                <a:spcPct val="50000"/>
              </a:spcBef>
            </a:pPr>
            <a:r>
              <a:rPr lang="de-DE" sz="1800" b="1"/>
              <a:t>2002</a:t>
            </a:r>
          </a:p>
        </p:txBody>
      </p:sp>
      <p:sp>
        <p:nvSpPr>
          <p:cNvPr id="30737" name="Text Box 22"/>
          <p:cNvSpPr txBox="1">
            <a:spLocks noChangeArrowheads="1"/>
          </p:cNvSpPr>
          <p:nvPr/>
        </p:nvSpPr>
        <p:spPr bwMode="auto">
          <a:xfrm>
            <a:off x="8229600" y="3716338"/>
            <a:ext cx="914400" cy="366712"/>
          </a:xfrm>
          <a:prstGeom prst="rect">
            <a:avLst/>
          </a:prstGeom>
          <a:noFill/>
          <a:ln w="9525">
            <a:noFill/>
            <a:miter lim="800000"/>
            <a:headEnd/>
            <a:tailEnd/>
          </a:ln>
        </p:spPr>
        <p:txBody>
          <a:bodyPr>
            <a:spAutoFit/>
          </a:bodyPr>
          <a:lstStyle/>
          <a:p>
            <a:pPr>
              <a:spcBef>
                <a:spcPct val="50000"/>
              </a:spcBef>
            </a:pPr>
            <a:r>
              <a:rPr lang="de-DE" sz="1800" b="1"/>
              <a:t>2003</a:t>
            </a:r>
          </a:p>
        </p:txBody>
      </p:sp>
      <p:sp>
        <p:nvSpPr>
          <p:cNvPr id="30738" name="Text Box 23"/>
          <p:cNvSpPr txBox="1">
            <a:spLocks noChangeArrowheads="1"/>
          </p:cNvSpPr>
          <p:nvPr/>
        </p:nvSpPr>
        <p:spPr bwMode="auto">
          <a:xfrm>
            <a:off x="8229600" y="3933825"/>
            <a:ext cx="914400" cy="366713"/>
          </a:xfrm>
          <a:prstGeom prst="rect">
            <a:avLst/>
          </a:prstGeom>
          <a:noFill/>
          <a:ln w="9525">
            <a:noFill/>
            <a:miter lim="800000"/>
            <a:headEnd/>
            <a:tailEnd/>
          </a:ln>
        </p:spPr>
        <p:txBody>
          <a:bodyPr>
            <a:spAutoFit/>
          </a:bodyPr>
          <a:lstStyle/>
          <a:p>
            <a:pPr>
              <a:spcBef>
                <a:spcPct val="50000"/>
              </a:spcBef>
            </a:pPr>
            <a:r>
              <a:rPr lang="de-DE" sz="1800" b="1"/>
              <a:t>2004</a:t>
            </a:r>
          </a:p>
        </p:txBody>
      </p:sp>
      <p:sp>
        <p:nvSpPr>
          <p:cNvPr id="30739" name="Text Box 24"/>
          <p:cNvSpPr txBox="1">
            <a:spLocks noChangeArrowheads="1"/>
          </p:cNvSpPr>
          <p:nvPr/>
        </p:nvSpPr>
        <p:spPr bwMode="auto">
          <a:xfrm>
            <a:off x="8229600" y="4149725"/>
            <a:ext cx="914400" cy="366713"/>
          </a:xfrm>
          <a:prstGeom prst="rect">
            <a:avLst/>
          </a:prstGeom>
          <a:noFill/>
          <a:ln w="9525">
            <a:noFill/>
            <a:miter lim="800000"/>
            <a:headEnd/>
            <a:tailEnd/>
          </a:ln>
        </p:spPr>
        <p:txBody>
          <a:bodyPr>
            <a:spAutoFit/>
          </a:bodyPr>
          <a:lstStyle/>
          <a:p>
            <a:pPr>
              <a:spcBef>
                <a:spcPct val="50000"/>
              </a:spcBef>
            </a:pPr>
            <a:r>
              <a:rPr lang="de-DE" sz="1800" b="1"/>
              <a:t>2005</a:t>
            </a:r>
          </a:p>
        </p:txBody>
      </p:sp>
      <p:pic>
        <p:nvPicPr>
          <p:cNvPr id="30740" name="Picture 74" descr="C:\Dateien\Gletschervermessung\Standardbilder Norwegen\Brigsdalsbreen\Brigsdalsbreen_2006_2 NVE.jpg"/>
          <p:cNvPicPr>
            <a:picLocks noChangeAspect="1" noChangeArrowheads="1"/>
          </p:cNvPicPr>
          <p:nvPr/>
        </p:nvPicPr>
        <p:blipFill>
          <a:blip r:embed="rId2" cstate="print"/>
          <a:srcRect/>
          <a:stretch>
            <a:fillRect/>
          </a:stretch>
        </p:blipFill>
        <p:spPr bwMode="auto">
          <a:xfrm>
            <a:off x="84138" y="1052514"/>
            <a:ext cx="7584206" cy="5052082"/>
          </a:xfrm>
          <a:prstGeom prst="rect">
            <a:avLst/>
          </a:prstGeom>
          <a:noFill/>
          <a:ln w="9525">
            <a:noFill/>
            <a:miter lim="800000"/>
            <a:headEnd/>
            <a:tailEnd/>
          </a:ln>
        </p:spPr>
      </p:pic>
      <p:sp>
        <p:nvSpPr>
          <p:cNvPr id="30741" name="Text Box 24"/>
          <p:cNvSpPr txBox="1">
            <a:spLocks noChangeArrowheads="1"/>
          </p:cNvSpPr>
          <p:nvPr/>
        </p:nvSpPr>
        <p:spPr bwMode="auto">
          <a:xfrm>
            <a:off x="8243888" y="4365625"/>
            <a:ext cx="914400" cy="366713"/>
          </a:xfrm>
          <a:prstGeom prst="rect">
            <a:avLst/>
          </a:prstGeom>
          <a:noFill/>
          <a:ln w="9525">
            <a:noFill/>
            <a:miter lim="800000"/>
            <a:headEnd/>
            <a:tailEnd/>
          </a:ln>
        </p:spPr>
        <p:txBody>
          <a:bodyPr>
            <a:spAutoFit/>
          </a:bodyPr>
          <a:lstStyle/>
          <a:p>
            <a:pPr>
              <a:spcBef>
                <a:spcPct val="50000"/>
              </a:spcBef>
            </a:pPr>
            <a:r>
              <a:rPr lang="de-DE" sz="1800" b="1"/>
              <a:t>2006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4"/>
          <p:cNvSpPr>
            <a:spLocks noChangeShapeType="1"/>
          </p:cNvSpPr>
          <p:nvPr/>
        </p:nvSpPr>
        <p:spPr bwMode="auto">
          <a:xfrm>
            <a:off x="8153400" y="1054101"/>
            <a:ext cx="19000" cy="4751164"/>
          </a:xfrm>
          <a:prstGeom prst="line">
            <a:avLst/>
          </a:prstGeom>
          <a:noFill/>
          <a:ln w="28575">
            <a:solidFill>
              <a:schemeClr val="bg1"/>
            </a:solidFill>
            <a:round/>
            <a:headEnd/>
            <a:tailEnd type="triangle" w="med" len="med"/>
          </a:ln>
        </p:spPr>
        <p:txBody>
          <a:bodyPr/>
          <a:lstStyle/>
          <a:p>
            <a:endParaRPr lang="de-DE"/>
          </a:p>
        </p:txBody>
      </p:sp>
      <p:sp>
        <p:nvSpPr>
          <p:cNvPr id="31747"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31748"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2007</a:t>
            </a:r>
          </a:p>
        </p:txBody>
      </p:sp>
      <p:sp>
        <p:nvSpPr>
          <p:cNvPr id="31749"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31750"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31751"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31752"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31753"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31754"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31755"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31756"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31757"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31758"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31759"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
        <p:nvSpPr>
          <p:cNvPr id="31760" name="Text Box 21"/>
          <p:cNvSpPr txBox="1">
            <a:spLocks noChangeArrowheads="1"/>
          </p:cNvSpPr>
          <p:nvPr/>
        </p:nvSpPr>
        <p:spPr bwMode="auto">
          <a:xfrm>
            <a:off x="8229600" y="3500438"/>
            <a:ext cx="914400" cy="366712"/>
          </a:xfrm>
          <a:prstGeom prst="rect">
            <a:avLst/>
          </a:prstGeom>
          <a:noFill/>
          <a:ln w="9525">
            <a:noFill/>
            <a:miter lim="800000"/>
            <a:headEnd/>
            <a:tailEnd/>
          </a:ln>
        </p:spPr>
        <p:txBody>
          <a:bodyPr>
            <a:spAutoFit/>
          </a:bodyPr>
          <a:lstStyle/>
          <a:p>
            <a:pPr>
              <a:spcBef>
                <a:spcPct val="50000"/>
              </a:spcBef>
            </a:pPr>
            <a:r>
              <a:rPr lang="de-DE" sz="1800" b="1"/>
              <a:t>2002</a:t>
            </a:r>
          </a:p>
        </p:txBody>
      </p:sp>
      <p:sp>
        <p:nvSpPr>
          <p:cNvPr id="31761" name="Text Box 22"/>
          <p:cNvSpPr txBox="1">
            <a:spLocks noChangeArrowheads="1"/>
          </p:cNvSpPr>
          <p:nvPr/>
        </p:nvSpPr>
        <p:spPr bwMode="auto">
          <a:xfrm>
            <a:off x="8229600" y="3716338"/>
            <a:ext cx="914400" cy="366712"/>
          </a:xfrm>
          <a:prstGeom prst="rect">
            <a:avLst/>
          </a:prstGeom>
          <a:noFill/>
          <a:ln w="9525">
            <a:noFill/>
            <a:miter lim="800000"/>
            <a:headEnd/>
            <a:tailEnd/>
          </a:ln>
        </p:spPr>
        <p:txBody>
          <a:bodyPr>
            <a:spAutoFit/>
          </a:bodyPr>
          <a:lstStyle/>
          <a:p>
            <a:pPr>
              <a:spcBef>
                <a:spcPct val="50000"/>
              </a:spcBef>
            </a:pPr>
            <a:r>
              <a:rPr lang="de-DE" sz="1800" b="1"/>
              <a:t>2003</a:t>
            </a:r>
          </a:p>
        </p:txBody>
      </p:sp>
      <p:sp>
        <p:nvSpPr>
          <p:cNvPr id="31762" name="Text Box 23"/>
          <p:cNvSpPr txBox="1">
            <a:spLocks noChangeArrowheads="1"/>
          </p:cNvSpPr>
          <p:nvPr/>
        </p:nvSpPr>
        <p:spPr bwMode="auto">
          <a:xfrm>
            <a:off x="8229600" y="3933825"/>
            <a:ext cx="914400" cy="366713"/>
          </a:xfrm>
          <a:prstGeom prst="rect">
            <a:avLst/>
          </a:prstGeom>
          <a:noFill/>
          <a:ln w="9525">
            <a:noFill/>
            <a:miter lim="800000"/>
            <a:headEnd/>
            <a:tailEnd/>
          </a:ln>
        </p:spPr>
        <p:txBody>
          <a:bodyPr>
            <a:spAutoFit/>
          </a:bodyPr>
          <a:lstStyle/>
          <a:p>
            <a:pPr>
              <a:spcBef>
                <a:spcPct val="50000"/>
              </a:spcBef>
            </a:pPr>
            <a:r>
              <a:rPr lang="de-DE" sz="1800" b="1"/>
              <a:t>2004</a:t>
            </a:r>
          </a:p>
        </p:txBody>
      </p:sp>
      <p:sp>
        <p:nvSpPr>
          <p:cNvPr id="31763" name="Text Box 24"/>
          <p:cNvSpPr txBox="1">
            <a:spLocks noChangeArrowheads="1"/>
          </p:cNvSpPr>
          <p:nvPr/>
        </p:nvSpPr>
        <p:spPr bwMode="auto">
          <a:xfrm>
            <a:off x="8229600" y="4149725"/>
            <a:ext cx="914400" cy="366713"/>
          </a:xfrm>
          <a:prstGeom prst="rect">
            <a:avLst/>
          </a:prstGeom>
          <a:noFill/>
          <a:ln w="9525">
            <a:noFill/>
            <a:miter lim="800000"/>
            <a:headEnd/>
            <a:tailEnd/>
          </a:ln>
        </p:spPr>
        <p:txBody>
          <a:bodyPr>
            <a:spAutoFit/>
          </a:bodyPr>
          <a:lstStyle/>
          <a:p>
            <a:pPr>
              <a:spcBef>
                <a:spcPct val="50000"/>
              </a:spcBef>
            </a:pPr>
            <a:r>
              <a:rPr lang="de-DE" sz="1800" b="1"/>
              <a:t>2005</a:t>
            </a:r>
          </a:p>
        </p:txBody>
      </p:sp>
      <p:sp>
        <p:nvSpPr>
          <p:cNvPr id="31764" name="Text Box 24"/>
          <p:cNvSpPr txBox="1">
            <a:spLocks noChangeArrowheads="1"/>
          </p:cNvSpPr>
          <p:nvPr/>
        </p:nvSpPr>
        <p:spPr bwMode="auto">
          <a:xfrm>
            <a:off x="8243888" y="4365625"/>
            <a:ext cx="914400" cy="366713"/>
          </a:xfrm>
          <a:prstGeom prst="rect">
            <a:avLst/>
          </a:prstGeom>
          <a:noFill/>
          <a:ln w="9525">
            <a:noFill/>
            <a:miter lim="800000"/>
            <a:headEnd/>
            <a:tailEnd/>
          </a:ln>
        </p:spPr>
        <p:txBody>
          <a:bodyPr>
            <a:spAutoFit/>
          </a:bodyPr>
          <a:lstStyle/>
          <a:p>
            <a:pPr>
              <a:spcBef>
                <a:spcPct val="50000"/>
              </a:spcBef>
            </a:pPr>
            <a:r>
              <a:rPr lang="de-DE" sz="1800" b="1"/>
              <a:t>2006</a:t>
            </a:r>
          </a:p>
        </p:txBody>
      </p:sp>
      <p:sp>
        <p:nvSpPr>
          <p:cNvPr id="31765" name="Text Box 27"/>
          <p:cNvSpPr txBox="1">
            <a:spLocks noChangeArrowheads="1"/>
          </p:cNvSpPr>
          <p:nvPr/>
        </p:nvSpPr>
        <p:spPr bwMode="auto">
          <a:xfrm>
            <a:off x="8229600" y="4581525"/>
            <a:ext cx="914400" cy="366713"/>
          </a:xfrm>
          <a:prstGeom prst="rect">
            <a:avLst/>
          </a:prstGeom>
          <a:noFill/>
          <a:ln w="9525">
            <a:noFill/>
            <a:miter lim="800000"/>
            <a:headEnd/>
            <a:tailEnd/>
          </a:ln>
        </p:spPr>
        <p:txBody>
          <a:bodyPr>
            <a:spAutoFit/>
          </a:bodyPr>
          <a:lstStyle/>
          <a:p>
            <a:pPr>
              <a:spcBef>
                <a:spcPct val="50000"/>
              </a:spcBef>
            </a:pPr>
            <a:r>
              <a:rPr lang="de-DE" sz="1800" b="1"/>
              <a:t>2007</a:t>
            </a:r>
          </a:p>
        </p:txBody>
      </p:sp>
      <p:pic>
        <p:nvPicPr>
          <p:cNvPr id="31766" name="Picture 76" descr="C:\Dateien\Gletschervermessung\Standardbilder Norwegen\Brigsdalsbreen\Brigsdalsbreen_2007_2 NVE.jpg"/>
          <p:cNvPicPr>
            <a:picLocks noChangeAspect="1" noChangeArrowheads="1"/>
          </p:cNvPicPr>
          <p:nvPr/>
        </p:nvPicPr>
        <p:blipFill>
          <a:blip r:embed="rId2" cstate="print"/>
          <a:srcRect/>
          <a:stretch>
            <a:fillRect/>
          </a:stretch>
        </p:blipFill>
        <p:spPr bwMode="auto">
          <a:xfrm>
            <a:off x="84138" y="1046163"/>
            <a:ext cx="7512198" cy="506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4"/>
          <p:cNvSpPr>
            <a:spLocks noChangeShapeType="1"/>
          </p:cNvSpPr>
          <p:nvPr/>
        </p:nvSpPr>
        <p:spPr bwMode="auto">
          <a:xfrm>
            <a:off x="8153400" y="1054101"/>
            <a:ext cx="19000" cy="4679156"/>
          </a:xfrm>
          <a:prstGeom prst="line">
            <a:avLst/>
          </a:prstGeom>
          <a:noFill/>
          <a:ln w="28575">
            <a:solidFill>
              <a:schemeClr val="bg1"/>
            </a:solidFill>
            <a:round/>
            <a:headEnd/>
            <a:tailEnd type="triangle" w="med" len="med"/>
          </a:ln>
        </p:spPr>
        <p:txBody>
          <a:bodyPr/>
          <a:lstStyle/>
          <a:p>
            <a:endParaRPr lang="de-DE"/>
          </a:p>
        </p:txBody>
      </p:sp>
      <p:sp>
        <p:nvSpPr>
          <p:cNvPr id="32771"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32772"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2008</a:t>
            </a:r>
          </a:p>
        </p:txBody>
      </p:sp>
      <p:sp>
        <p:nvSpPr>
          <p:cNvPr id="32773"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32774"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32775"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32776"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32777"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32778"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32779"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32780"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32781"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32782"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32783"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
        <p:nvSpPr>
          <p:cNvPr id="32784" name="Text Box 21"/>
          <p:cNvSpPr txBox="1">
            <a:spLocks noChangeArrowheads="1"/>
          </p:cNvSpPr>
          <p:nvPr/>
        </p:nvSpPr>
        <p:spPr bwMode="auto">
          <a:xfrm>
            <a:off x="8229600" y="3500438"/>
            <a:ext cx="914400" cy="366712"/>
          </a:xfrm>
          <a:prstGeom prst="rect">
            <a:avLst/>
          </a:prstGeom>
          <a:noFill/>
          <a:ln w="9525">
            <a:noFill/>
            <a:miter lim="800000"/>
            <a:headEnd/>
            <a:tailEnd/>
          </a:ln>
        </p:spPr>
        <p:txBody>
          <a:bodyPr>
            <a:spAutoFit/>
          </a:bodyPr>
          <a:lstStyle/>
          <a:p>
            <a:pPr>
              <a:spcBef>
                <a:spcPct val="50000"/>
              </a:spcBef>
            </a:pPr>
            <a:r>
              <a:rPr lang="de-DE" sz="1800" b="1"/>
              <a:t>2002</a:t>
            </a:r>
          </a:p>
        </p:txBody>
      </p:sp>
      <p:sp>
        <p:nvSpPr>
          <p:cNvPr id="32785" name="Text Box 22"/>
          <p:cNvSpPr txBox="1">
            <a:spLocks noChangeArrowheads="1"/>
          </p:cNvSpPr>
          <p:nvPr/>
        </p:nvSpPr>
        <p:spPr bwMode="auto">
          <a:xfrm>
            <a:off x="8229600" y="3716338"/>
            <a:ext cx="914400" cy="366712"/>
          </a:xfrm>
          <a:prstGeom prst="rect">
            <a:avLst/>
          </a:prstGeom>
          <a:noFill/>
          <a:ln w="9525">
            <a:noFill/>
            <a:miter lim="800000"/>
            <a:headEnd/>
            <a:tailEnd/>
          </a:ln>
        </p:spPr>
        <p:txBody>
          <a:bodyPr>
            <a:spAutoFit/>
          </a:bodyPr>
          <a:lstStyle/>
          <a:p>
            <a:pPr>
              <a:spcBef>
                <a:spcPct val="50000"/>
              </a:spcBef>
            </a:pPr>
            <a:r>
              <a:rPr lang="de-DE" sz="1800" b="1"/>
              <a:t>2003</a:t>
            </a:r>
          </a:p>
        </p:txBody>
      </p:sp>
      <p:sp>
        <p:nvSpPr>
          <p:cNvPr id="32786" name="Text Box 23"/>
          <p:cNvSpPr txBox="1">
            <a:spLocks noChangeArrowheads="1"/>
          </p:cNvSpPr>
          <p:nvPr/>
        </p:nvSpPr>
        <p:spPr bwMode="auto">
          <a:xfrm>
            <a:off x="8229600" y="3933825"/>
            <a:ext cx="914400" cy="366713"/>
          </a:xfrm>
          <a:prstGeom prst="rect">
            <a:avLst/>
          </a:prstGeom>
          <a:noFill/>
          <a:ln w="9525">
            <a:noFill/>
            <a:miter lim="800000"/>
            <a:headEnd/>
            <a:tailEnd/>
          </a:ln>
        </p:spPr>
        <p:txBody>
          <a:bodyPr>
            <a:spAutoFit/>
          </a:bodyPr>
          <a:lstStyle/>
          <a:p>
            <a:pPr>
              <a:spcBef>
                <a:spcPct val="50000"/>
              </a:spcBef>
            </a:pPr>
            <a:r>
              <a:rPr lang="de-DE" sz="1800" b="1"/>
              <a:t>2004</a:t>
            </a:r>
          </a:p>
        </p:txBody>
      </p:sp>
      <p:sp>
        <p:nvSpPr>
          <p:cNvPr id="32787" name="Text Box 24"/>
          <p:cNvSpPr txBox="1">
            <a:spLocks noChangeArrowheads="1"/>
          </p:cNvSpPr>
          <p:nvPr/>
        </p:nvSpPr>
        <p:spPr bwMode="auto">
          <a:xfrm>
            <a:off x="8229600" y="4149725"/>
            <a:ext cx="914400" cy="366713"/>
          </a:xfrm>
          <a:prstGeom prst="rect">
            <a:avLst/>
          </a:prstGeom>
          <a:noFill/>
          <a:ln w="9525">
            <a:noFill/>
            <a:miter lim="800000"/>
            <a:headEnd/>
            <a:tailEnd/>
          </a:ln>
        </p:spPr>
        <p:txBody>
          <a:bodyPr>
            <a:spAutoFit/>
          </a:bodyPr>
          <a:lstStyle/>
          <a:p>
            <a:pPr>
              <a:spcBef>
                <a:spcPct val="50000"/>
              </a:spcBef>
            </a:pPr>
            <a:r>
              <a:rPr lang="de-DE" sz="1800" b="1"/>
              <a:t>2005</a:t>
            </a:r>
          </a:p>
        </p:txBody>
      </p:sp>
      <p:sp>
        <p:nvSpPr>
          <p:cNvPr id="32788" name="Text Box 24"/>
          <p:cNvSpPr txBox="1">
            <a:spLocks noChangeArrowheads="1"/>
          </p:cNvSpPr>
          <p:nvPr/>
        </p:nvSpPr>
        <p:spPr bwMode="auto">
          <a:xfrm>
            <a:off x="8243888" y="4365625"/>
            <a:ext cx="914400" cy="366713"/>
          </a:xfrm>
          <a:prstGeom prst="rect">
            <a:avLst/>
          </a:prstGeom>
          <a:noFill/>
          <a:ln w="9525">
            <a:noFill/>
            <a:miter lim="800000"/>
            <a:headEnd/>
            <a:tailEnd/>
          </a:ln>
        </p:spPr>
        <p:txBody>
          <a:bodyPr>
            <a:spAutoFit/>
          </a:bodyPr>
          <a:lstStyle/>
          <a:p>
            <a:pPr>
              <a:spcBef>
                <a:spcPct val="50000"/>
              </a:spcBef>
            </a:pPr>
            <a:r>
              <a:rPr lang="de-DE" sz="1800" b="1"/>
              <a:t>2006</a:t>
            </a:r>
          </a:p>
        </p:txBody>
      </p:sp>
      <p:sp>
        <p:nvSpPr>
          <p:cNvPr id="32789" name="Text Box 27"/>
          <p:cNvSpPr txBox="1">
            <a:spLocks noChangeArrowheads="1"/>
          </p:cNvSpPr>
          <p:nvPr/>
        </p:nvSpPr>
        <p:spPr bwMode="auto">
          <a:xfrm>
            <a:off x="8229600" y="4581525"/>
            <a:ext cx="914400" cy="366713"/>
          </a:xfrm>
          <a:prstGeom prst="rect">
            <a:avLst/>
          </a:prstGeom>
          <a:noFill/>
          <a:ln w="9525">
            <a:noFill/>
            <a:miter lim="800000"/>
            <a:headEnd/>
            <a:tailEnd/>
          </a:ln>
        </p:spPr>
        <p:txBody>
          <a:bodyPr>
            <a:spAutoFit/>
          </a:bodyPr>
          <a:lstStyle/>
          <a:p>
            <a:pPr>
              <a:spcBef>
                <a:spcPct val="50000"/>
              </a:spcBef>
            </a:pPr>
            <a:r>
              <a:rPr lang="de-DE" sz="1800" b="1"/>
              <a:t>2007</a:t>
            </a:r>
          </a:p>
        </p:txBody>
      </p:sp>
      <p:sp>
        <p:nvSpPr>
          <p:cNvPr id="32790" name="Text Box 28"/>
          <p:cNvSpPr txBox="1">
            <a:spLocks noChangeArrowheads="1"/>
          </p:cNvSpPr>
          <p:nvPr/>
        </p:nvSpPr>
        <p:spPr bwMode="auto">
          <a:xfrm>
            <a:off x="8229600" y="4797425"/>
            <a:ext cx="914400" cy="366713"/>
          </a:xfrm>
          <a:prstGeom prst="rect">
            <a:avLst/>
          </a:prstGeom>
          <a:noFill/>
          <a:ln w="9525">
            <a:noFill/>
            <a:miter lim="800000"/>
            <a:headEnd/>
            <a:tailEnd/>
          </a:ln>
        </p:spPr>
        <p:txBody>
          <a:bodyPr>
            <a:spAutoFit/>
          </a:bodyPr>
          <a:lstStyle/>
          <a:p>
            <a:pPr>
              <a:spcBef>
                <a:spcPct val="50000"/>
              </a:spcBef>
            </a:pPr>
            <a:r>
              <a:rPr lang="de-DE" sz="1800" b="1"/>
              <a:t>2008</a:t>
            </a:r>
          </a:p>
        </p:txBody>
      </p:sp>
      <p:pic>
        <p:nvPicPr>
          <p:cNvPr id="32791" name="Picture 78" descr="C:\Dateien\Gletschervermessung\Standardbilder Norwegen\Brigsdalsbreen\Brigsdalsbreen_2008_2 NVE.jpg"/>
          <p:cNvPicPr>
            <a:picLocks noChangeAspect="1" noChangeArrowheads="1"/>
          </p:cNvPicPr>
          <p:nvPr/>
        </p:nvPicPr>
        <p:blipFill>
          <a:blip r:embed="rId2" cstate="print"/>
          <a:srcRect/>
          <a:stretch>
            <a:fillRect/>
          </a:stretch>
        </p:blipFill>
        <p:spPr bwMode="auto">
          <a:xfrm>
            <a:off x="84138" y="1052514"/>
            <a:ext cx="7584206" cy="5052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4"/>
          <p:cNvSpPr>
            <a:spLocks noChangeShapeType="1"/>
          </p:cNvSpPr>
          <p:nvPr/>
        </p:nvSpPr>
        <p:spPr bwMode="auto">
          <a:xfrm>
            <a:off x="8153400" y="1054101"/>
            <a:ext cx="19000" cy="4607148"/>
          </a:xfrm>
          <a:prstGeom prst="line">
            <a:avLst/>
          </a:prstGeom>
          <a:noFill/>
          <a:ln w="28575">
            <a:solidFill>
              <a:schemeClr val="bg1"/>
            </a:solidFill>
            <a:round/>
            <a:headEnd/>
            <a:tailEnd type="triangle" w="med" len="med"/>
          </a:ln>
        </p:spPr>
        <p:txBody>
          <a:bodyPr/>
          <a:lstStyle/>
          <a:p>
            <a:endParaRPr lang="de-DE"/>
          </a:p>
        </p:txBody>
      </p:sp>
      <p:sp>
        <p:nvSpPr>
          <p:cNvPr id="33795"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33796"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2009</a:t>
            </a:r>
          </a:p>
        </p:txBody>
      </p:sp>
      <p:sp>
        <p:nvSpPr>
          <p:cNvPr id="33797"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33798"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33799"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33800"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33801"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33802"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33803"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33804"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33805"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33806"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33807"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
        <p:nvSpPr>
          <p:cNvPr id="33808" name="Text Box 21"/>
          <p:cNvSpPr txBox="1">
            <a:spLocks noChangeArrowheads="1"/>
          </p:cNvSpPr>
          <p:nvPr/>
        </p:nvSpPr>
        <p:spPr bwMode="auto">
          <a:xfrm>
            <a:off x="8229600" y="3500438"/>
            <a:ext cx="914400" cy="366712"/>
          </a:xfrm>
          <a:prstGeom prst="rect">
            <a:avLst/>
          </a:prstGeom>
          <a:noFill/>
          <a:ln w="9525">
            <a:noFill/>
            <a:miter lim="800000"/>
            <a:headEnd/>
            <a:tailEnd/>
          </a:ln>
        </p:spPr>
        <p:txBody>
          <a:bodyPr>
            <a:spAutoFit/>
          </a:bodyPr>
          <a:lstStyle/>
          <a:p>
            <a:pPr>
              <a:spcBef>
                <a:spcPct val="50000"/>
              </a:spcBef>
            </a:pPr>
            <a:r>
              <a:rPr lang="de-DE" sz="1800" b="1"/>
              <a:t>2002</a:t>
            </a:r>
          </a:p>
        </p:txBody>
      </p:sp>
      <p:sp>
        <p:nvSpPr>
          <p:cNvPr id="33809" name="Text Box 22"/>
          <p:cNvSpPr txBox="1">
            <a:spLocks noChangeArrowheads="1"/>
          </p:cNvSpPr>
          <p:nvPr/>
        </p:nvSpPr>
        <p:spPr bwMode="auto">
          <a:xfrm>
            <a:off x="8229600" y="3716338"/>
            <a:ext cx="914400" cy="366712"/>
          </a:xfrm>
          <a:prstGeom prst="rect">
            <a:avLst/>
          </a:prstGeom>
          <a:noFill/>
          <a:ln w="9525">
            <a:noFill/>
            <a:miter lim="800000"/>
            <a:headEnd/>
            <a:tailEnd/>
          </a:ln>
        </p:spPr>
        <p:txBody>
          <a:bodyPr>
            <a:spAutoFit/>
          </a:bodyPr>
          <a:lstStyle/>
          <a:p>
            <a:pPr>
              <a:spcBef>
                <a:spcPct val="50000"/>
              </a:spcBef>
            </a:pPr>
            <a:r>
              <a:rPr lang="de-DE" sz="1800" b="1"/>
              <a:t>2003</a:t>
            </a:r>
          </a:p>
        </p:txBody>
      </p:sp>
      <p:sp>
        <p:nvSpPr>
          <p:cNvPr id="33810" name="Text Box 23"/>
          <p:cNvSpPr txBox="1">
            <a:spLocks noChangeArrowheads="1"/>
          </p:cNvSpPr>
          <p:nvPr/>
        </p:nvSpPr>
        <p:spPr bwMode="auto">
          <a:xfrm>
            <a:off x="8229600" y="3933825"/>
            <a:ext cx="914400" cy="366713"/>
          </a:xfrm>
          <a:prstGeom prst="rect">
            <a:avLst/>
          </a:prstGeom>
          <a:noFill/>
          <a:ln w="9525">
            <a:noFill/>
            <a:miter lim="800000"/>
            <a:headEnd/>
            <a:tailEnd/>
          </a:ln>
        </p:spPr>
        <p:txBody>
          <a:bodyPr>
            <a:spAutoFit/>
          </a:bodyPr>
          <a:lstStyle/>
          <a:p>
            <a:pPr>
              <a:spcBef>
                <a:spcPct val="50000"/>
              </a:spcBef>
            </a:pPr>
            <a:r>
              <a:rPr lang="de-DE" sz="1800" b="1"/>
              <a:t>2004</a:t>
            </a:r>
          </a:p>
        </p:txBody>
      </p:sp>
      <p:sp>
        <p:nvSpPr>
          <p:cNvPr id="33811" name="Text Box 24"/>
          <p:cNvSpPr txBox="1">
            <a:spLocks noChangeArrowheads="1"/>
          </p:cNvSpPr>
          <p:nvPr/>
        </p:nvSpPr>
        <p:spPr bwMode="auto">
          <a:xfrm>
            <a:off x="8229600" y="4149725"/>
            <a:ext cx="914400" cy="366713"/>
          </a:xfrm>
          <a:prstGeom prst="rect">
            <a:avLst/>
          </a:prstGeom>
          <a:noFill/>
          <a:ln w="9525">
            <a:noFill/>
            <a:miter lim="800000"/>
            <a:headEnd/>
            <a:tailEnd/>
          </a:ln>
        </p:spPr>
        <p:txBody>
          <a:bodyPr>
            <a:spAutoFit/>
          </a:bodyPr>
          <a:lstStyle/>
          <a:p>
            <a:pPr>
              <a:spcBef>
                <a:spcPct val="50000"/>
              </a:spcBef>
            </a:pPr>
            <a:r>
              <a:rPr lang="de-DE" sz="1800" b="1"/>
              <a:t>2005</a:t>
            </a:r>
          </a:p>
        </p:txBody>
      </p:sp>
      <p:sp>
        <p:nvSpPr>
          <p:cNvPr id="33812" name="Text Box 24"/>
          <p:cNvSpPr txBox="1">
            <a:spLocks noChangeArrowheads="1"/>
          </p:cNvSpPr>
          <p:nvPr/>
        </p:nvSpPr>
        <p:spPr bwMode="auto">
          <a:xfrm>
            <a:off x="8243888" y="4365625"/>
            <a:ext cx="914400" cy="366713"/>
          </a:xfrm>
          <a:prstGeom prst="rect">
            <a:avLst/>
          </a:prstGeom>
          <a:noFill/>
          <a:ln w="9525">
            <a:noFill/>
            <a:miter lim="800000"/>
            <a:headEnd/>
            <a:tailEnd/>
          </a:ln>
        </p:spPr>
        <p:txBody>
          <a:bodyPr>
            <a:spAutoFit/>
          </a:bodyPr>
          <a:lstStyle/>
          <a:p>
            <a:pPr>
              <a:spcBef>
                <a:spcPct val="50000"/>
              </a:spcBef>
            </a:pPr>
            <a:r>
              <a:rPr lang="de-DE" sz="1800" b="1"/>
              <a:t>2006</a:t>
            </a:r>
          </a:p>
        </p:txBody>
      </p:sp>
      <p:sp>
        <p:nvSpPr>
          <p:cNvPr id="33813" name="Text Box 27"/>
          <p:cNvSpPr txBox="1">
            <a:spLocks noChangeArrowheads="1"/>
          </p:cNvSpPr>
          <p:nvPr/>
        </p:nvSpPr>
        <p:spPr bwMode="auto">
          <a:xfrm>
            <a:off x="8229600" y="4581525"/>
            <a:ext cx="914400" cy="366713"/>
          </a:xfrm>
          <a:prstGeom prst="rect">
            <a:avLst/>
          </a:prstGeom>
          <a:noFill/>
          <a:ln w="9525">
            <a:noFill/>
            <a:miter lim="800000"/>
            <a:headEnd/>
            <a:tailEnd/>
          </a:ln>
        </p:spPr>
        <p:txBody>
          <a:bodyPr>
            <a:spAutoFit/>
          </a:bodyPr>
          <a:lstStyle/>
          <a:p>
            <a:pPr>
              <a:spcBef>
                <a:spcPct val="50000"/>
              </a:spcBef>
            </a:pPr>
            <a:r>
              <a:rPr lang="de-DE" sz="1800" b="1"/>
              <a:t>2007</a:t>
            </a:r>
          </a:p>
        </p:txBody>
      </p:sp>
      <p:sp>
        <p:nvSpPr>
          <p:cNvPr id="33814" name="Text Box 28"/>
          <p:cNvSpPr txBox="1">
            <a:spLocks noChangeArrowheads="1"/>
          </p:cNvSpPr>
          <p:nvPr/>
        </p:nvSpPr>
        <p:spPr bwMode="auto">
          <a:xfrm>
            <a:off x="8229600" y="4797425"/>
            <a:ext cx="914400" cy="366713"/>
          </a:xfrm>
          <a:prstGeom prst="rect">
            <a:avLst/>
          </a:prstGeom>
          <a:noFill/>
          <a:ln w="9525">
            <a:noFill/>
            <a:miter lim="800000"/>
            <a:headEnd/>
            <a:tailEnd/>
          </a:ln>
        </p:spPr>
        <p:txBody>
          <a:bodyPr>
            <a:spAutoFit/>
          </a:bodyPr>
          <a:lstStyle/>
          <a:p>
            <a:pPr>
              <a:spcBef>
                <a:spcPct val="50000"/>
              </a:spcBef>
            </a:pPr>
            <a:r>
              <a:rPr lang="de-DE" sz="1800" b="1"/>
              <a:t>2008</a:t>
            </a:r>
          </a:p>
        </p:txBody>
      </p:sp>
      <p:sp>
        <p:nvSpPr>
          <p:cNvPr id="33815" name="Text Box 29"/>
          <p:cNvSpPr txBox="1">
            <a:spLocks noChangeArrowheads="1"/>
          </p:cNvSpPr>
          <p:nvPr/>
        </p:nvSpPr>
        <p:spPr bwMode="auto">
          <a:xfrm>
            <a:off x="8229600" y="5013325"/>
            <a:ext cx="914400" cy="366713"/>
          </a:xfrm>
          <a:prstGeom prst="rect">
            <a:avLst/>
          </a:prstGeom>
          <a:noFill/>
          <a:ln w="9525">
            <a:noFill/>
            <a:miter lim="800000"/>
            <a:headEnd/>
            <a:tailEnd/>
          </a:ln>
        </p:spPr>
        <p:txBody>
          <a:bodyPr>
            <a:spAutoFit/>
          </a:bodyPr>
          <a:lstStyle/>
          <a:p>
            <a:pPr>
              <a:spcBef>
                <a:spcPct val="50000"/>
              </a:spcBef>
            </a:pPr>
            <a:r>
              <a:rPr lang="de-DE" sz="1800" b="1"/>
              <a:t>2009</a:t>
            </a:r>
          </a:p>
        </p:txBody>
      </p:sp>
      <p:pic>
        <p:nvPicPr>
          <p:cNvPr id="33816" name="Picture 81" descr="C:\Dateien\Gletschervermessung\Standardbilder Norwegen\Brigsdalsbreen\brigsdalsbreen 2009_2_NVE.jpg"/>
          <p:cNvPicPr>
            <a:picLocks noChangeAspect="1" noChangeArrowheads="1"/>
          </p:cNvPicPr>
          <p:nvPr/>
        </p:nvPicPr>
        <p:blipFill>
          <a:blip r:embed="rId2" cstate="print"/>
          <a:srcRect/>
          <a:stretch>
            <a:fillRect/>
          </a:stretch>
        </p:blipFill>
        <p:spPr bwMode="auto">
          <a:xfrm>
            <a:off x="84138" y="1052514"/>
            <a:ext cx="7584206" cy="5056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4"/>
          <p:cNvSpPr>
            <a:spLocks noChangeShapeType="1"/>
          </p:cNvSpPr>
          <p:nvPr/>
        </p:nvSpPr>
        <p:spPr bwMode="auto">
          <a:xfrm>
            <a:off x="8153400" y="1054101"/>
            <a:ext cx="19000" cy="4679156"/>
          </a:xfrm>
          <a:prstGeom prst="line">
            <a:avLst/>
          </a:prstGeom>
          <a:noFill/>
          <a:ln w="28575">
            <a:solidFill>
              <a:schemeClr val="bg1"/>
            </a:solidFill>
            <a:round/>
            <a:headEnd/>
            <a:tailEnd type="triangle" w="med" len="med"/>
          </a:ln>
        </p:spPr>
        <p:txBody>
          <a:bodyPr/>
          <a:lstStyle/>
          <a:p>
            <a:endParaRPr lang="de-DE"/>
          </a:p>
        </p:txBody>
      </p:sp>
      <p:sp>
        <p:nvSpPr>
          <p:cNvPr id="34819"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sp>
        <p:nvSpPr>
          <p:cNvPr id="34820" name="Textfeld 3"/>
          <p:cNvSpPr txBox="1">
            <a:spLocks noChangeArrowheads="1"/>
          </p:cNvSpPr>
          <p:nvPr/>
        </p:nvSpPr>
        <p:spPr bwMode="auto">
          <a:xfrm>
            <a:off x="395288" y="404813"/>
            <a:ext cx="2520950" cy="461962"/>
          </a:xfrm>
          <a:prstGeom prst="rect">
            <a:avLst/>
          </a:prstGeom>
          <a:noFill/>
          <a:ln w="9525">
            <a:noFill/>
            <a:miter lim="800000"/>
            <a:headEnd/>
            <a:tailEnd/>
          </a:ln>
        </p:spPr>
        <p:txBody>
          <a:bodyPr>
            <a:spAutoFit/>
          </a:bodyPr>
          <a:lstStyle/>
          <a:p>
            <a:r>
              <a:rPr lang="de-DE" sz="2400"/>
              <a:t>2010</a:t>
            </a:r>
          </a:p>
        </p:txBody>
      </p:sp>
      <p:sp>
        <p:nvSpPr>
          <p:cNvPr id="34821" name="Text Box 7"/>
          <p:cNvSpPr txBox="1">
            <a:spLocks noChangeArrowheads="1"/>
          </p:cNvSpPr>
          <p:nvPr/>
        </p:nvSpPr>
        <p:spPr bwMode="auto">
          <a:xfrm>
            <a:off x="8229600" y="1341438"/>
            <a:ext cx="914400" cy="366712"/>
          </a:xfrm>
          <a:prstGeom prst="rect">
            <a:avLst/>
          </a:prstGeom>
          <a:noFill/>
          <a:ln w="9525">
            <a:noFill/>
            <a:miter lim="800000"/>
            <a:headEnd/>
            <a:tailEnd/>
          </a:ln>
        </p:spPr>
        <p:txBody>
          <a:bodyPr>
            <a:spAutoFit/>
          </a:bodyPr>
          <a:lstStyle/>
          <a:p>
            <a:pPr>
              <a:spcBef>
                <a:spcPct val="50000"/>
              </a:spcBef>
            </a:pPr>
            <a:r>
              <a:rPr lang="de-DE" sz="1800" b="1"/>
              <a:t>1991</a:t>
            </a:r>
          </a:p>
        </p:txBody>
      </p:sp>
      <p:sp>
        <p:nvSpPr>
          <p:cNvPr id="34822" name="Text Box 8"/>
          <p:cNvSpPr txBox="1">
            <a:spLocks noChangeArrowheads="1"/>
          </p:cNvSpPr>
          <p:nvPr/>
        </p:nvSpPr>
        <p:spPr bwMode="auto">
          <a:xfrm>
            <a:off x="8229600" y="1549400"/>
            <a:ext cx="914400" cy="366713"/>
          </a:xfrm>
          <a:prstGeom prst="rect">
            <a:avLst/>
          </a:prstGeom>
          <a:noFill/>
          <a:ln w="9525">
            <a:noFill/>
            <a:miter lim="800000"/>
            <a:headEnd/>
            <a:tailEnd/>
          </a:ln>
        </p:spPr>
        <p:txBody>
          <a:bodyPr>
            <a:spAutoFit/>
          </a:bodyPr>
          <a:lstStyle/>
          <a:p>
            <a:pPr>
              <a:spcBef>
                <a:spcPct val="50000"/>
              </a:spcBef>
            </a:pPr>
            <a:r>
              <a:rPr lang="de-DE" sz="1800" b="1"/>
              <a:t>1993</a:t>
            </a:r>
          </a:p>
        </p:txBody>
      </p:sp>
      <p:sp>
        <p:nvSpPr>
          <p:cNvPr id="34823" name="Text Box 11"/>
          <p:cNvSpPr txBox="1">
            <a:spLocks noChangeArrowheads="1"/>
          </p:cNvSpPr>
          <p:nvPr/>
        </p:nvSpPr>
        <p:spPr bwMode="auto">
          <a:xfrm>
            <a:off x="8229600" y="1989138"/>
            <a:ext cx="914400" cy="366712"/>
          </a:xfrm>
          <a:prstGeom prst="rect">
            <a:avLst/>
          </a:prstGeom>
          <a:noFill/>
          <a:ln w="9525">
            <a:noFill/>
            <a:miter lim="800000"/>
            <a:headEnd/>
            <a:tailEnd/>
          </a:ln>
        </p:spPr>
        <p:txBody>
          <a:bodyPr>
            <a:spAutoFit/>
          </a:bodyPr>
          <a:lstStyle/>
          <a:p>
            <a:pPr>
              <a:spcBef>
                <a:spcPct val="50000"/>
              </a:spcBef>
            </a:pPr>
            <a:r>
              <a:rPr lang="de-DE" sz="1800" b="1"/>
              <a:t>1995</a:t>
            </a:r>
          </a:p>
        </p:txBody>
      </p:sp>
      <p:sp>
        <p:nvSpPr>
          <p:cNvPr id="34824" name="Text Box 14"/>
          <p:cNvSpPr txBox="1">
            <a:spLocks noChangeArrowheads="1"/>
          </p:cNvSpPr>
          <p:nvPr/>
        </p:nvSpPr>
        <p:spPr bwMode="auto">
          <a:xfrm>
            <a:off x="8229600" y="2414588"/>
            <a:ext cx="914400" cy="366712"/>
          </a:xfrm>
          <a:prstGeom prst="rect">
            <a:avLst/>
          </a:prstGeom>
          <a:noFill/>
          <a:ln w="9525">
            <a:noFill/>
            <a:miter lim="800000"/>
            <a:headEnd/>
            <a:tailEnd/>
          </a:ln>
        </p:spPr>
        <p:txBody>
          <a:bodyPr>
            <a:spAutoFit/>
          </a:bodyPr>
          <a:lstStyle/>
          <a:p>
            <a:pPr>
              <a:spcBef>
                <a:spcPct val="50000"/>
              </a:spcBef>
            </a:pPr>
            <a:r>
              <a:rPr lang="de-DE" sz="1800" b="1"/>
              <a:t>1997</a:t>
            </a:r>
          </a:p>
        </p:txBody>
      </p:sp>
      <p:sp>
        <p:nvSpPr>
          <p:cNvPr id="34825" name="Text Box 6"/>
          <p:cNvSpPr txBox="1">
            <a:spLocks noChangeArrowheads="1"/>
          </p:cNvSpPr>
          <p:nvPr/>
        </p:nvSpPr>
        <p:spPr bwMode="auto">
          <a:xfrm>
            <a:off x="8229600" y="1125538"/>
            <a:ext cx="914400" cy="365125"/>
          </a:xfrm>
          <a:prstGeom prst="rect">
            <a:avLst/>
          </a:prstGeom>
          <a:noFill/>
          <a:ln w="9525">
            <a:noFill/>
            <a:miter lim="800000"/>
            <a:headEnd/>
            <a:tailEnd/>
          </a:ln>
        </p:spPr>
        <p:txBody>
          <a:bodyPr>
            <a:spAutoFit/>
          </a:bodyPr>
          <a:lstStyle/>
          <a:p>
            <a:pPr>
              <a:spcBef>
                <a:spcPct val="50000"/>
              </a:spcBef>
            </a:pPr>
            <a:r>
              <a:rPr lang="de-DE" sz="1800" b="1"/>
              <a:t>1990</a:t>
            </a:r>
          </a:p>
        </p:txBody>
      </p:sp>
      <p:sp>
        <p:nvSpPr>
          <p:cNvPr id="34826" name="Text Box 9"/>
          <p:cNvSpPr txBox="1">
            <a:spLocks noChangeArrowheads="1"/>
          </p:cNvSpPr>
          <p:nvPr/>
        </p:nvSpPr>
        <p:spPr bwMode="auto">
          <a:xfrm>
            <a:off x="8229600" y="1766888"/>
            <a:ext cx="914400" cy="366712"/>
          </a:xfrm>
          <a:prstGeom prst="rect">
            <a:avLst/>
          </a:prstGeom>
          <a:noFill/>
          <a:ln w="9525">
            <a:noFill/>
            <a:miter lim="800000"/>
            <a:headEnd/>
            <a:tailEnd/>
          </a:ln>
        </p:spPr>
        <p:txBody>
          <a:bodyPr>
            <a:spAutoFit/>
          </a:bodyPr>
          <a:lstStyle/>
          <a:p>
            <a:pPr>
              <a:spcBef>
                <a:spcPct val="50000"/>
              </a:spcBef>
            </a:pPr>
            <a:r>
              <a:rPr lang="de-DE" sz="1800" b="1"/>
              <a:t>1994</a:t>
            </a:r>
          </a:p>
        </p:txBody>
      </p:sp>
      <p:sp>
        <p:nvSpPr>
          <p:cNvPr id="34827" name="Text Box 13"/>
          <p:cNvSpPr txBox="1">
            <a:spLocks noChangeArrowheads="1"/>
          </p:cNvSpPr>
          <p:nvPr/>
        </p:nvSpPr>
        <p:spPr bwMode="auto">
          <a:xfrm>
            <a:off x="8229600" y="2198688"/>
            <a:ext cx="914400" cy="366712"/>
          </a:xfrm>
          <a:prstGeom prst="rect">
            <a:avLst/>
          </a:prstGeom>
          <a:noFill/>
          <a:ln w="9525">
            <a:noFill/>
            <a:miter lim="800000"/>
            <a:headEnd/>
            <a:tailEnd/>
          </a:ln>
        </p:spPr>
        <p:txBody>
          <a:bodyPr>
            <a:spAutoFit/>
          </a:bodyPr>
          <a:lstStyle/>
          <a:p>
            <a:pPr>
              <a:spcBef>
                <a:spcPct val="50000"/>
              </a:spcBef>
            </a:pPr>
            <a:r>
              <a:rPr lang="de-DE" sz="1800" b="1"/>
              <a:t>1996</a:t>
            </a:r>
          </a:p>
        </p:txBody>
      </p:sp>
      <p:sp>
        <p:nvSpPr>
          <p:cNvPr id="34828" name="Text Box 16"/>
          <p:cNvSpPr txBox="1">
            <a:spLocks noChangeArrowheads="1"/>
          </p:cNvSpPr>
          <p:nvPr/>
        </p:nvSpPr>
        <p:spPr bwMode="auto">
          <a:xfrm>
            <a:off x="8229600" y="2636838"/>
            <a:ext cx="914400" cy="366712"/>
          </a:xfrm>
          <a:prstGeom prst="rect">
            <a:avLst/>
          </a:prstGeom>
          <a:noFill/>
          <a:ln w="9525">
            <a:noFill/>
            <a:miter lim="800000"/>
            <a:headEnd/>
            <a:tailEnd/>
          </a:ln>
        </p:spPr>
        <p:txBody>
          <a:bodyPr>
            <a:spAutoFit/>
          </a:bodyPr>
          <a:lstStyle/>
          <a:p>
            <a:pPr>
              <a:spcBef>
                <a:spcPct val="50000"/>
              </a:spcBef>
            </a:pPr>
            <a:r>
              <a:rPr lang="de-DE" sz="1800" b="1"/>
              <a:t>1998</a:t>
            </a:r>
          </a:p>
        </p:txBody>
      </p:sp>
      <p:sp>
        <p:nvSpPr>
          <p:cNvPr id="34829" name="Text Box 17"/>
          <p:cNvSpPr txBox="1">
            <a:spLocks noChangeArrowheads="1"/>
          </p:cNvSpPr>
          <p:nvPr/>
        </p:nvSpPr>
        <p:spPr bwMode="auto">
          <a:xfrm>
            <a:off x="8229600" y="2852738"/>
            <a:ext cx="914400" cy="366712"/>
          </a:xfrm>
          <a:prstGeom prst="rect">
            <a:avLst/>
          </a:prstGeom>
          <a:noFill/>
          <a:ln w="9525">
            <a:noFill/>
            <a:miter lim="800000"/>
            <a:headEnd/>
            <a:tailEnd/>
          </a:ln>
        </p:spPr>
        <p:txBody>
          <a:bodyPr>
            <a:spAutoFit/>
          </a:bodyPr>
          <a:lstStyle/>
          <a:p>
            <a:pPr>
              <a:spcBef>
                <a:spcPct val="50000"/>
              </a:spcBef>
            </a:pPr>
            <a:r>
              <a:rPr lang="de-DE" sz="1800" b="1"/>
              <a:t>1999</a:t>
            </a:r>
          </a:p>
        </p:txBody>
      </p:sp>
      <p:sp>
        <p:nvSpPr>
          <p:cNvPr id="34830" name="Text Box 18"/>
          <p:cNvSpPr txBox="1">
            <a:spLocks noChangeArrowheads="1"/>
          </p:cNvSpPr>
          <p:nvPr/>
        </p:nvSpPr>
        <p:spPr bwMode="auto">
          <a:xfrm>
            <a:off x="8229600" y="3068638"/>
            <a:ext cx="914400" cy="366712"/>
          </a:xfrm>
          <a:prstGeom prst="rect">
            <a:avLst/>
          </a:prstGeom>
          <a:noFill/>
          <a:ln w="9525">
            <a:noFill/>
            <a:miter lim="800000"/>
            <a:headEnd/>
            <a:tailEnd/>
          </a:ln>
        </p:spPr>
        <p:txBody>
          <a:bodyPr>
            <a:spAutoFit/>
          </a:bodyPr>
          <a:lstStyle/>
          <a:p>
            <a:pPr>
              <a:spcBef>
                <a:spcPct val="50000"/>
              </a:spcBef>
            </a:pPr>
            <a:r>
              <a:rPr lang="de-DE" sz="1800" b="1"/>
              <a:t>2000</a:t>
            </a:r>
          </a:p>
        </p:txBody>
      </p:sp>
      <p:sp>
        <p:nvSpPr>
          <p:cNvPr id="34831" name="Text Box 19"/>
          <p:cNvSpPr txBox="1">
            <a:spLocks noChangeArrowheads="1"/>
          </p:cNvSpPr>
          <p:nvPr/>
        </p:nvSpPr>
        <p:spPr bwMode="auto">
          <a:xfrm>
            <a:off x="8229600" y="3284538"/>
            <a:ext cx="914400" cy="366712"/>
          </a:xfrm>
          <a:prstGeom prst="rect">
            <a:avLst/>
          </a:prstGeom>
          <a:noFill/>
          <a:ln w="9525">
            <a:noFill/>
            <a:miter lim="800000"/>
            <a:headEnd/>
            <a:tailEnd/>
          </a:ln>
        </p:spPr>
        <p:txBody>
          <a:bodyPr>
            <a:spAutoFit/>
          </a:bodyPr>
          <a:lstStyle/>
          <a:p>
            <a:pPr>
              <a:spcBef>
                <a:spcPct val="50000"/>
              </a:spcBef>
            </a:pPr>
            <a:r>
              <a:rPr lang="de-DE" sz="1800" b="1"/>
              <a:t>2001</a:t>
            </a:r>
          </a:p>
        </p:txBody>
      </p:sp>
      <p:sp>
        <p:nvSpPr>
          <p:cNvPr id="34832" name="Text Box 21"/>
          <p:cNvSpPr txBox="1">
            <a:spLocks noChangeArrowheads="1"/>
          </p:cNvSpPr>
          <p:nvPr/>
        </p:nvSpPr>
        <p:spPr bwMode="auto">
          <a:xfrm>
            <a:off x="8229600" y="3500438"/>
            <a:ext cx="914400" cy="366712"/>
          </a:xfrm>
          <a:prstGeom prst="rect">
            <a:avLst/>
          </a:prstGeom>
          <a:noFill/>
          <a:ln w="9525">
            <a:noFill/>
            <a:miter lim="800000"/>
            <a:headEnd/>
            <a:tailEnd/>
          </a:ln>
        </p:spPr>
        <p:txBody>
          <a:bodyPr>
            <a:spAutoFit/>
          </a:bodyPr>
          <a:lstStyle/>
          <a:p>
            <a:pPr>
              <a:spcBef>
                <a:spcPct val="50000"/>
              </a:spcBef>
            </a:pPr>
            <a:r>
              <a:rPr lang="de-DE" sz="1800" b="1"/>
              <a:t>2002</a:t>
            </a:r>
          </a:p>
        </p:txBody>
      </p:sp>
      <p:sp>
        <p:nvSpPr>
          <p:cNvPr id="34833" name="Text Box 22"/>
          <p:cNvSpPr txBox="1">
            <a:spLocks noChangeArrowheads="1"/>
          </p:cNvSpPr>
          <p:nvPr/>
        </p:nvSpPr>
        <p:spPr bwMode="auto">
          <a:xfrm>
            <a:off x="8229600" y="3716338"/>
            <a:ext cx="914400" cy="366712"/>
          </a:xfrm>
          <a:prstGeom prst="rect">
            <a:avLst/>
          </a:prstGeom>
          <a:noFill/>
          <a:ln w="9525">
            <a:noFill/>
            <a:miter lim="800000"/>
            <a:headEnd/>
            <a:tailEnd/>
          </a:ln>
        </p:spPr>
        <p:txBody>
          <a:bodyPr>
            <a:spAutoFit/>
          </a:bodyPr>
          <a:lstStyle/>
          <a:p>
            <a:pPr>
              <a:spcBef>
                <a:spcPct val="50000"/>
              </a:spcBef>
            </a:pPr>
            <a:r>
              <a:rPr lang="de-DE" sz="1800" b="1"/>
              <a:t>2003</a:t>
            </a:r>
          </a:p>
        </p:txBody>
      </p:sp>
      <p:sp>
        <p:nvSpPr>
          <p:cNvPr id="34834" name="Text Box 23"/>
          <p:cNvSpPr txBox="1">
            <a:spLocks noChangeArrowheads="1"/>
          </p:cNvSpPr>
          <p:nvPr/>
        </p:nvSpPr>
        <p:spPr bwMode="auto">
          <a:xfrm>
            <a:off x="8229600" y="3933825"/>
            <a:ext cx="914400" cy="366713"/>
          </a:xfrm>
          <a:prstGeom prst="rect">
            <a:avLst/>
          </a:prstGeom>
          <a:noFill/>
          <a:ln w="9525">
            <a:noFill/>
            <a:miter lim="800000"/>
            <a:headEnd/>
            <a:tailEnd/>
          </a:ln>
        </p:spPr>
        <p:txBody>
          <a:bodyPr>
            <a:spAutoFit/>
          </a:bodyPr>
          <a:lstStyle/>
          <a:p>
            <a:pPr>
              <a:spcBef>
                <a:spcPct val="50000"/>
              </a:spcBef>
            </a:pPr>
            <a:r>
              <a:rPr lang="de-DE" sz="1800" b="1"/>
              <a:t>2004</a:t>
            </a:r>
          </a:p>
        </p:txBody>
      </p:sp>
      <p:sp>
        <p:nvSpPr>
          <p:cNvPr id="34835" name="Text Box 24"/>
          <p:cNvSpPr txBox="1">
            <a:spLocks noChangeArrowheads="1"/>
          </p:cNvSpPr>
          <p:nvPr/>
        </p:nvSpPr>
        <p:spPr bwMode="auto">
          <a:xfrm>
            <a:off x="8229600" y="4149725"/>
            <a:ext cx="914400" cy="366713"/>
          </a:xfrm>
          <a:prstGeom prst="rect">
            <a:avLst/>
          </a:prstGeom>
          <a:noFill/>
          <a:ln w="9525">
            <a:noFill/>
            <a:miter lim="800000"/>
            <a:headEnd/>
            <a:tailEnd/>
          </a:ln>
        </p:spPr>
        <p:txBody>
          <a:bodyPr>
            <a:spAutoFit/>
          </a:bodyPr>
          <a:lstStyle/>
          <a:p>
            <a:pPr>
              <a:spcBef>
                <a:spcPct val="50000"/>
              </a:spcBef>
            </a:pPr>
            <a:r>
              <a:rPr lang="de-DE" sz="1800" b="1"/>
              <a:t>2005</a:t>
            </a:r>
          </a:p>
        </p:txBody>
      </p:sp>
      <p:sp>
        <p:nvSpPr>
          <p:cNvPr id="34836" name="Text Box 24"/>
          <p:cNvSpPr txBox="1">
            <a:spLocks noChangeArrowheads="1"/>
          </p:cNvSpPr>
          <p:nvPr/>
        </p:nvSpPr>
        <p:spPr bwMode="auto">
          <a:xfrm>
            <a:off x="8243888" y="4365625"/>
            <a:ext cx="914400" cy="366713"/>
          </a:xfrm>
          <a:prstGeom prst="rect">
            <a:avLst/>
          </a:prstGeom>
          <a:noFill/>
          <a:ln w="9525">
            <a:noFill/>
            <a:miter lim="800000"/>
            <a:headEnd/>
            <a:tailEnd/>
          </a:ln>
        </p:spPr>
        <p:txBody>
          <a:bodyPr>
            <a:spAutoFit/>
          </a:bodyPr>
          <a:lstStyle/>
          <a:p>
            <a:pPr>
              <a:spcBef>
                <a:spcPct val="50000"/>
              </a:spcBef>
            </a:pPr>
            <a:r>
              <a:rPr lang="de-DE" sz="1800" b="1"/>
              <a:t>2006</a:t>
            </a:r>
          </a:p>
        </p:txBody>
      </p:sp>
      <p:sp>
        <p:nvSpPr>
          <p:cNvPr id="34837" name="Text Box 27"/>
          <p:cNvSpPr txBox="1">
            <a:spLocks noChangeArrowheads="1"/>
          </p:cNvSpPr>
          <p:nvPr/>
        </p:nvSpPr>
        <p:spPr bwMode="auto">
          <a:xfrm>
            <a:off x="8229600" y="4581525"/>
            <a:ext cx="914400" cy="366713"/>
          </a:xfrm>
          <a:prstGeom prst="rect">
            <a:avLst/>
          </a:prstGeom>
          <a:noFill/>
          <a:ln w="9525">
            <a:noFill/>
            <a:miter lim="800000"/>
            <a:headEnd/>
            <a:tailEnd/>
          </a:ln>
        </p:spPr>
        <p:txBody>
          <a:bodyPr>
            <a:spAutoFit/>
          </a:bodyPr>
          <a:lstStyle/>
          <a:p>
            <a:pPr>
              <a:spcBef>
                <a:spcPct val="50000"/>
              </a:spcBef>
            </a:pPr>
            <a:r>
              <a:rPr lang="de-DE" sz="1800" b="1"/>
              <a:t>2007</a:t>
            </a:r>
          </a:p>
        </p:txBody>
      </p:sp>
      <p:sp>
        <p:nvSpPr>
          <p:cNvPr id="34838" name="Text Box 28"/>
          <p:cNvSpPr txBox="1">
            <a:spLocks noChangeArrowheads="1"/>
          </p:cNvSpPr>
          <p:nvPr/>
        </p:nvSpPr>
        <p:spPr bwMode="auto">
          <a:xfrm>
            <a:off x="8229600" y="4797425"/>
            <a:ext cx="914400" cy="366713"/>
          </a:xfrm>
          <a:prstGeom prst="rect">
            <a:avLst/>
          </a:prstGeom>
          <a:noFill/>
          <a:ln w="9525">
            <a:noFill/>
            <a:miter lim="800000"/>
            <a:headEnd/>
            <a:tailEnd/>
          </a:ln>
        </p:spPr>
        <p:txBody>
          <a:bodyPr>
            <a:spAutoFit/>
          </a:bodyPr>
          <a:lstStyle/>
          <a:p>
            <a:pPr>
              <a:spcBef>
                <a:spcPct val="50000"/>
              </a:spcBef>
            </a:pPr>
            <a:r>
              <a:rPr lang="de-DE" sz="1800" b="1"/>
              <a:t>2008</a:t>
            </a:r>
          </a:p>
        </p:txBody>
      </p:sp>
      <p:sp>
        <p:nvSpPr>
          <p:cNvPr id="34839" name="Text Box 29"/>
          <p:cNvSpPr txBox="1">
            <a:spLocks noChangeArrowheads="1"/>
          </p:cNvSpPr>
          <p:nvPr/>
        </p:nvSpPr>
        <p:spPr bwMode="auto">
          <a:xfrm>
            <a:off x="8229600" y="5013325"/>
            <a:ext cx="914400" cy="366713"/>
          </a:xfrm>
          <a:prstGeom prst="rect">
            <a:avLst/>
          </a:prstGeom>
          <a:noFill/>
          <a:ln w="9525">
            <a:noFill/>
            <a:miter lim="800000"/>
            <a:headEnd/>
            <a:tailEnd/>
          </a:ln>
        </p:spPr>
        <p:txBody>
          <a:bodyPr>
            <a:spAutoFit/>
          </a:bodyPr>
          <a:lstStyle/>
          <a:p>
            <a:pPr>
              <a:spcBef>
                <a:spcPct val="50000"/>
              </a:spcBef>
            </a:pPr>
            <a:r>
              <a:rPr lang="de-DE" sz="1800" b="1"/>
              <a:t>2009</a:t>
            </a:r>
          </a:p>
        </p:txBody>
      </p:sp>
      <p:sp>
        <p:nvSpPr>
          <p:cNvPr id="34840" name="Text Box 30"/>
          <p:cNvSpPr txBox="1">
            <a:spLocks noChangeArrowheads="1"/>
          </p:cNvSpPr>
          <p:nvPr/>
        </p:nvSpPr>
        <p:spPr bwMode="auto">
          <a:xfrm>
            <a:off x="8229600" y="5229225"/>
            <a:ext cx="914400" cy="366713"/>
          </a:xfrm>
          <a:prstGeom prst="rect">
            <a:avLst/>
          </a:prstGeom>
          <a:noFill/>
          <a:ln w="9525">
            <a:noFill/>
            <a:miter lim="800000"/>
            <a:headEnd/>
            <a:tailEnd/>
          </a:ln>
        </p:spPr>
        <p:txBody>
          <a:bodyPr>
            <a:spAutoFit/>
          </a:bodyPr>
          <a:lstStyle/>
          <a:p>
            <a:pPr>
              <a:spcBef>
                <a:spcPct val="50000"/>
              </a:spcBef>
            </a:pPr>
            <a:r>
              <a:rPr lang="de-DE" sz="1800" b="1"/>
              <a:t>2010</a:t>
            </a:r>
          </a:p>
        </p:txBody>
      </p:sp>
      <p:pic>
        <p:nvPicPr>
          <p:cNvPr id="34841" name="Picture 83" descr="C:\Dateien\Gletschervermessung\Standardbilder Norwegen\Brigsdalsbreen\dia_39556 2010.jpg"/>
          <p:cNvPicPr>
            <a:picLocks noChangeAspect="1" noChangeArrowheads="1"/>
          </p:cNvPicPr>
          <p:nvPr/>
        </p:nvPicPr>
        <p:blipFill>
          <a:blip r:embed="rId2" cstate="print"/>
          <a:srcRect/>
          <a:stretch>
            <a:fillRect/>
          </a:stretch>
        </p:blipFill>
        <p:spPr bwMode="auto">
          <a:xfrm>
            <a:off x="76200" y="1027113"/>
            <a:ext cx="7592144" cy="5063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feld 1"/>
          <p:cNvSpPr txBox="1">
            <a:spLocks noChangeArrowheads="1"/>
          </p:cNvSpPr>
          <p:nvPr/>
        </p:nvSpPr>
        <p:spPr bwMode="auto">
          <a:xfrm>
            <a:off x="827088" y="620713"/>
            <a:ext cx="3024187" cy="461962"/>
          </a:xfrm>
          <a:prstGeom prst="rect">
            <a:avLst/>
          </a:prstGeom>
          <a:noFill/>
          <a:ln w="9525">
            <a:noFill/>
            <a:miter lim="800000"/>
            <a:headEnd/>
            <a:tailEnd/>
          </a:ln>
        </p:spPr>
        <p:txBody>
          <a:bodyPr>
            <a:spAutoFit/>
          </a:bodyPr>
          <a:lstStyle/>
          <a:p>
            <a:r>
              <a:rPr lang="de-DE" sz="2400">
                <a:solidFill>
                  <a:srgbClr val="FF9900"/>
                </a:solidFill>
              </a:rPr>
              <a:t>Exercise!</a:t>
            </a:r>
          </a:p>
        </p:txBody>
      </p:sp>
      <p:sp>
        <p:nvSpPr>
          <p:cNvPr id="35843" name="Textfeld 2"/>
          <p:cNvSpPr txBox="1">
            <a:spLocks noChangeArrowheads="1"/>
          </p:cNvSpPr>
          <p:nvPr/>
        </p:nvSpPr>
        <p:spPr bwMode="auto">
          <a:xfrm>
            <a:off x="900113" y="1412875"/>
            <a:ext cx="7272337" cy="3416300"/>
          </a:xfrm>
          <a:prstGeom prst="rect">
            <a:avLst/>
          </a:prstGeom>
          <a:noFill/>
          <a:ln w="9525">
            <a:noFill/>
            <a:miter lim="800000"/>
            <a:headEnd/>
            <a:tailEnd/>
          </a:ln>
        </p:spPr>
        <p:txBody>
          <a:bodyPr>
            <a:spAutoFit/>
          </a:bodyPr>
          <a:lstStyle/>
          <a:p>
            <a:pPr>
              <a:buFont typeface="Arial" charset="0"/>
              <a:buChar char="•"/>
            </a:pPr>
            <a:r>
              <a:rPr lang="en-NZ" sz="2400">
                <a:solidFill>
                  <a:srgbClr val="FF9900"/>
                </a:solidFill>
              </a:rPr>
              <a:t>  Describe how the glacier tongue has changed from 1989 until 2010!</a:t>
            </a:r>
          </a:p>
          <a:p>
            <a:pPr>
              <a:buFont typeface="Arial" charset="0"/>
              <a:buChar char="•"/>
            </a:pPr>
            <a:endParaRPr lang="en-NZ" sz="2400">
              <a:solidFill>
                <a:srgbClr val="FF9900"/>
              </a:solidFill>
            </a:endParaRPr>
          </a:p>
          <a:p>
            <a:pPr>
              <a:buFont typeface="Arial" charset="0"/>
              <a:buChar char="•"/>
            </a:pPr>
            <a:r>
              <a:rPr lang="en-NZ" sz="2400">
                <a:solidFill>
                  <a:srgbClr val="FF9900"/>
                </a:solidFill>
              </a:rPr>
              <a:t>  Describe how the area surrounding the glacier tongue has changed!</a:t>
            </a:r>
          </a:p>
          <a:p>
            <a:pPr>
              <a:buFont typeface="Arial" charset="0"/>
              <a:buChar char="•"/>
            </a:pPr>
            <a:endParaRPr lang="en-NZ" sz="2400">
              <a:solidFill>
                <a:srgbClr val="FF9900"/>
              </a:solidFill>
            </a:endParaRPr>
          </a:p>
          <a:p>
            <a:pPr>
              <a:buFont typeface="Arial" charset="0"/>
              <a:buChar char="•"/>
            </a:pPr>
            <a:r>
              <a:rPr lang="en-NZ" sz="2400">
                <a:solidFill>
                  <a:srgbClr val="FF9900"/>
                </a:solidFill>
              </a:rPr>
              <a:t>  Can you split the time period from 1989 until 2010 into different segments, i.e. characterise shorter periods of similar changes?</a:t>
            </a:r>
          </a:p>
        </p:txBody>
      </p:sp>
      <p:sp>
        <p:nvSpPr>
          <p:cNvPr id="4" name="Textfeld 3"/>
          <p:cNvSpPr txBox="1">
            <a:spLocks noChangeArrowheads="1"/>
          </p:cNvSpPr>
          <p:nvPr/>
        </p:nvSpPr>
        <p:spPr bwMode="auto">
          <a:xfrm>
            <a:off x="2268538" y="5300663"/>
            <a:ext cx="4679950" cy="400050"/>
          </a:xfrm>
          <a:prstGeom prst="rect">
            <a:avLst/>
          </a:prstGeom>
          <a:noFill/>
          <a:ln w="9525">
            <a:noFill/>
            <a:miter lim="800000"/>
            <a:headEnd/>
            <a:tailEnd/>
          </a:ln>
        </p:spPr>
        <p:txBody>
          <a:bodyPr>
            <a:spAutoFit/>
          </a:bodyPr>
          <a:lstStyle/>
          <a:p>
            <a:r>
              <a:rPr lang="de-DE" sz="2000" i="1">
                <a:solidFill>
                  <a:srgbClr val="FF9900"/>
                </a:solidFill>
              </a:rPr>
              <a:t>Here are the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323850" y="549275"/>
            <a:ext cx="7993063" cy="5478463"/>
          </a:xfrm>
          <a:prstGeom prst="rect">
            <a:avLst/>
          </a:prstGeom>
          <a:noFill/>
          <a:ln w="9525">
            <a:noFill/>
            <a:miter lim="800000"/>
            <a:headEnd/>
            <a:tailEnd/>
          </a:ln>
        </p:spPr>
        <p:txBody>
          <a:bodyPr>
            <a:spAutoFit/>
          </a:bodyPr>
          <a:lstStyle/>
          <a:p>
            <a:r>
              <a:rPr lang="en-NZ" sz="2000"/>
              <a:t>(1)  During the period 1989 – 2010 the glacier tongue first was growing and the frontal position was “advancing”. </a:t>
            </a:r>
          </a:p>
          <a:p>
            <a:pPr>
              <a:spcBef>
                <a:spcPts val="1200"/>
              </a:spcBef>
            </a:pPr>
            <a:r>
              <a:rPr lang="en-NZ" sz="2000"/>
              <a:t>Later, this advance came to an end and for a few years, the glacier remained almost unchanged (“stationary“).</a:t>
            </a:r>
          </a:p>
          <a:p>
            <a:pPr>
              <a:spcBef>
                <a:spcPts val="1200"/>
              </a:spcBef>
            </a:pPr>
            <a:r>
              <a:rPr lang="en-NZ" sz="2000"/>
              <a:t>Then, the glacier tongue started to melt back very fast and the frontal position as “retreating”.</a:t>
            </a:r>
          </a:p>
          <a:p>
            <a:pPr>
              <a:spcBef>
                <a:spcPts val="1200"/>
              </a:spcBef>
            </a:pPr>
            <a:r>
              <a:rPr lang="en-NZ" sz="2000"/>
              <a:t>(2)  During the advance, the lake in front of the glacier was successively covered by the glacier. Later, it emerged again as the glacier was retreating.</a:t>
            </a:r>
          </a:p>
          <a:p>
            <a:pPr>
              <a:spcBef>
                <a:spcPts val="1200"/>
              </a:spcBef>
            </a:pPr>
            <a:r>
              <a:rPr lang="en-NZ" sz="2000"/>
              <a:t>During the advance, a small ridge (called “terminal moraine”) was often visible at the glacier front. It was formed by “bulldozing” of sediments due to the pressure of the ice.</a:t>
            </a:r>
          </a:p>
          <a:p>
            <a:pPr>
              <a:spcBef>
                <a:spcPts val="1200"/>
              </a:spcBef>
            </a:pPr>
            <a:r>
              <a:rPr lang="en-NZ" sz="2000"/>
              <a:t>(3)  Advance from 1989 until 1996/1997. Stationary period until  2000/2001. Retreat after 2002, increasing around 2005/2006.  Last few years (2008 – 2010) only small retreat.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feld 1"/>
          <p:cNvSpPr txBox="1">
            <a:spLocks noChangeArrowheads="1"/>
          </p:cNvSpPr>
          <p:nvPr/>
        </p:nvSpPr>
        <p:spPr bwMode="auto">
          <a:xfrm>
            <a:off x="827088" y="620713"/>
            <a:ext cx="3024187" cy="461962"/>
          </a:xfrm>
          <a:prstGeom prst="rect">
            <a:avLst/>
          </a:prstGeom>
          <a:noFill/>
          <a:ln w="9525">
            <a:noFill/>
            <a:miter lim="800000"/>
            <a:headEnd/>
            <a:tailEnd/>
          </a:ln>
        </p:spPr>
        <p:txBody>
          <a:bodyPr>
            <a:spAutoFit/>
          </a:bodyPr>
          <a:lstStyle/>
          <a:p>
            <a:r>
              <a:rPr lang="de-DE" sz="2400">
                <a:solidFill>
                  <a:srgbClr val="FF9900"/>
                </a:solidFill>
              </a:rPr>
              <a:t>Another exercise!</a:t>
            </a:r>
          </a:p>
        </p:txBody>
      </p:sp>
      <p:sp>
        <p:nvSpPr>
          <p:cNvPr id="37891" name="Textfeld 2"/>
          <p:cNvSpPr txBox="1">
            <a:spLocks noChangeArrowheads="1"/>
          </p:cNvSpPr>
          <p:nvPr/>
        </p:nvSpPr>
        <p:spPr bwMode="auto">
          <a:xfrm>
            <a:off x="900113" y="1412875"/>
            <a:ext cx="7272337" cy="2308324"/>
          </a:xfrm>
          <a:prstGeom prst="rect">
            <a:avLst/>
          </a:prstGeom>
          <a:noFill/>
          <a:ln w="9525">
            <a:noFill/>
            <a:miter lim="800000"/>
            <a:headEnd/>
            <a:tailEnd/>
          </a:ln>
        </p:spPr>
        <p:txBody>
          <a:bodyPr>
            <a:spAutoFit/>
          </a:bodyPr>
          <a:lstStyle/>
          <a:p>
            <a:pPr>
              <a:buFont typeface="Arial" charset="0"/>
              <a:buChar char="•"/>
            </a:pPr>
            <a:r>
              <a:rPr lang="en-NZ" sz="2400" dirty="0">
                <a:solidFill>
                  <a:srgbClr val="FF9900"/>
                </a:solidFill>
              </a:rPr>
              <a:t>  Think and discuss with your neighbour what might have caused the glacier advance and the </a:t>
            </a:r>
            <a:r>
              <a:rPr lang="en-NZ" sz="2400" dirty="0" smtClean="0">
                <a:solidFill>
                  <a:srgbClr val="FF9900"/>
                </a:solidFill>
              </a:rPr>
              <a:t>subsequent</a:t>
            </a:r>
            <a:r>
              <a:rPr lang="en-NZ" sz="2400" dirty="0" smtClean="0">
                <a:solidFill>
                  <a:srgbClr val="FF9900"/>
                </a:solidFill>
              </a:rPr>
              <a:t> </a:t>
            </a:r>
            <a:r>
              <a:rPr lang="en-NZ" sz="2400" dirty="0">
                <a:solidFill>
                  <a:srgbClr val="FF9900"/>
                </a:solidFill>
              </a:rPr>
              <a:t>retreat!</a:t>
            </a:r>
          </a:p>
          <a:p>
            <a:pPr>
              <a:buFont typeface="Arial" charset="0"/>
              <a:buChar char="•"/>
            </a:pPr>
            <a:endParaRPr lang="en-NZ" sz="2400" dirty="0">
              <a:solidFill>
                <a:srgbClr val="FF9900"/>
              </a:solidFill>
            </a:endParaRPr>
          </a:p>
          <a:p>
            <a:pPr>
              <a:buFont typeface="Arial" charset="0"/>
              <a:buChar char="•"/>
            </a:pPr>
            <a:r>
              <a:rPr lang="en-NZ" sz="2400" dirty="0">
                <a:solidFill>
                  <a:srgbClr val="FF9900"/>
                </a:solidFill>
              </a:rPr>
              <a:t>  What could have been the climatic reasons for this specific behaviour of the glacier tongue?</a:t>
            </a:r>
          </a:p>
        </p:txBody>
      </p:sp>
      <p:sp>
        <p:nvSpPr>
          <p:cNvPr id="4" name="Textfeld 3"/>
          <p:cNvSpPr txBox="1">
            <a:spLocks noChangeArrowheads="1"/>
          </p:cNvSpPr>
          <p:nvPr/>
        </p:nvSpPr>
        <p:spPr bwMode="auto">
          <a:xfrm>
            <a:off x="1979613" y="4581525"/>
            <a:ext cx="4679950" cy="708025"/>
          </a:xfrm>
          <a:prstGeom prst="rect">
            <a:avLst/>
          </a:prstGeom>
          <a:noFill/>
          <a:ln w="9525">
            <a:noFill/>
            <a:miter lim="800000"/>
            <a:headEnd/>
            <a:tailEnd/>
          </a:ln>
        </p:spPr>
        <p:txBody>
          <a:bodyPr>
            <a:spAutoFit/>
          </a:bodyPr>
          <a:lstStyle/>
          <a:p>
            <a:r>
              <a:rPr lang="de-DE" sz="2000" i="1">
                <a:solidFill>
                  <a:srgbClr val="FF9900"/>
                </a:solidFill>
              </a:rPr>
              <a:t>Here are the answers and some additional information to confirm: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Grafik 2" descr="abb_1_2 Kopie.jpg"/>
          <p:cNvPicPr>
            <a:picLocks noChangeAspect="1"/>
          </p:cNvPicPr>
          <p:nvPr/>
        </p:nvPicPr>
        <p:blipFill>
          <a:blip r:embed="rId2" cstate="print"/>
          <a:srcRect/>
          <a:stretch>
            <a:fillRect/>
          </a:stretch>
        </p:blipFill>
        <p:spPr bwMode="auto">
          <a:xfrm>
            <a:off x="323850" y="528638"/>
            <a:ext cx="2487613" cy="2395537"/>
          </a:xfrm>
          <a:prstGeom prst="rect">
            <a:avLst/>
          </a:prstGeom>
          <a:noFill/>
          <a:ln w="9525">
            <a:noFill/>
            <a:miter lim="800000"/>
            <a:headEnd/>
            <a:tailEnd/>
          </a:ln>
        </p:spPr>
      </p:pic>
      <p:sp>
        <p:nvSpPr>
          <p:cNvPr id="38915" name="Textfeld 2"/>
          <p:cNvSpPr txBox="1">
            <a:spLocks noChangeArrowheads="1"/>
          </p:cNvSpPr>
          <p:nvPr/>
        </p:nvSpPr>
        <p:spPr bwMode="auto">
          <a:xfrm>
            <a:off x="2987675" y="549275"/>
            <a:ext cx="4464050" cy="708025"/>
          </a:xfrm>
          <a:prstGeom prst="rect">
            <a:avLst/>
          </a:prstGeom>
          <a:noFill/>
          <a:ln w="9525">
            <a:noFill/>
            <a:miter lim="800000"/>
            <a:headEnd/>
            <a:tailEnd/>
          </a:ln>
        </p:spPr>
        <p:txBody>
          <a:bodyPr>
            <a:spAutoFit/>
          </a:bodyPr>
          <a:lstStyle/>
          <a:p>
            <a:r>
              <a:rPr lang="en-NZ" sz="2000"/>
              <a:t>Remember this simple model of a glacier?  It helps a lot!</a:t>
            </a:r>
          </a:p>
        </p:txBody>
      </p:sp>
      <p:sp>
        <p:nvSpPr>
          <p:cNvPr id="4" name="Textfeld 3"/>
          <p:cNvSpPr txBox="1">
            <a:spLocks noChangeArrowheads="1"/>
          </p:cNvSpPr>
          <p:nvPr/>
        </p:nvSpPr>
        <p:spPr bwMode="auto">
          <a:xfrm>
            <a:off x="3059113" y="1557338"/>
            <a:ext cx="5400675" cy="1400175"/>
          </a:xfrm>
          <a:prstGeom prst="rect">
            <a:avLst/>
          </a:prstGeom>
          <a:noFill/>
          <a:ln w="9525">
            <a:noFill/>
            <a:miter lim="800000"/>
            <a:headEnd/>
            <a:tailEnd/>
          </a:ln>
        </p:spPr>
        <p:txBody>
          <a:bodyPr>
            <a:spAutoFit/>
          </a:bodyPr>
          <a:lstStyle/>
          <a:p>
            <a:pPr algn="just"/>
            <a:r>
              <a:rPr lang="en-NZ" sz="2000">
                <a:solidFill>
                  <a:srgbClr val="FF9900"/>
                </a:solidFill>
              </a:rPr>
              <a:t>Briksdalsbreen advanced because the glacier was not in an equilibrium state!  </a:t>
            </a:r>
          </a:p>
          <a:p>
            <a:pPr algn="just">
              <a:spcBef>
                <a:spcPts val="600"/>
              </a:spcBef>
            </a:pPr>
            <a:r>
              <a:rPr lang="en-NZ" sz="2000">
                <a:solidFill>
                  <a:srgbClr val="FF9900"/>
                </a:solidFill>
              </a:rPr>
              <a:t>Also during the recent retreat, the glacier was in a state of imbalance of his mass.</a:t>
            </a:r>
          </a:p>
        </p:txBody>
      </p:sp>
      <p:sp>
        <p:nvSpPr>
          <p:cNvPr id="5" name="Textfeld 4"/>
          <p:cNvSpPr txBox="1">
            <a:spLocks noChangeArrowheads="1"/>
          </p:cNvSpPr>
          <p:nvPr/>
        </p:nvSpPr>
        <p:spPr bwMode="auto">
          <a:xfrm>
            <a:off x="323850" y="3141663"/>
            <a:ext cx="8424863" cy="2862262"/>
          </a:xfrm>
          <a:prstGeom prst="rect">
            <a:avLst/>
          </a:prstGeom>
          <a:noFill/>
          <a:ln w="9525">
            <a:noFill/>
            <a:miter lim="800000"/>
            <a:headEnd/>
            <a:tailEnd/>
          </a:ln>
        </p:spPr>
        <p:txBody>
          <a:bodyPr>
            <a:spAutoFit/>
          </a:bodyPr>
          <a:lstStyle/>
          <a:p>
            <a:pPr algn="just"/>
            <a:r>
              <a:rPr lang="en-NZ" sz="2000"/>
              <a:t>Briksdalsbreen advanced because the glacier ice mass as grown, i.e. more input than output. The mass surplus was transferred to the lower glacier tongue (and the ice velocity increased). Because the output (melting) could not compensate this surplus, the glacier front advanced.</a:t>
            </a:r>
          </a:p>
          <a:p>
            <a:endParaRPr lang="en-NZ" sz="2000"/>
          </a:p>
          <a:p>
            <a:pPr algn="just"/>
            <a:r>
              <a:rPr lang="en-NZ" sz="2000"/>
              <a:t>Briksdalsbreen retreated because the glacier ice mass was reduced, i.e. less input than output. There was more ice lost by melting at the lower glacier tongue than ice was transferred from the higher glacier parts to the tongue to compensate. As a result, the glacier melted back.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Grafik 2" descr="abb_1_2 Kopie.jpg"/>
          <p:cNvPicPr>
            <a:picLocks noChangeAspect="1"/>
          </p:cNvPicPr>
          <p:nvPr/>
        </p:nvPicPr>
        <p:blipFill>
          <a:blip r:embed="rId2" cstate="print"/>
          <a:srcRect/>
          <a:stretch>
            <a:fillRect/>
          </a:stretch>
        </p:blipFill>
        <p:spPr bwMode="auto">
          <a:xfrm>
            <a:off x="323850" y="528638"/>
            <a:ext cx="2487613" cy="2395537"/>
          </a:xfrm>
          <a:prstGeom prst="rect">
            <a:avLst/>
          </a:prstGeom>
          <a:noFill/>
          <a:ln w="9525">
            <a:noFill/>
            <a:miter lim="800000"/>
            <a:headEnd/>
            <a:tailEnd/>
          </a:ln>
        </p:spPr>
      </p:pic>
      <p:sp>
        <p:nvSpPr>
          <p:cNvPr id="3" name="Textfeld 2"/>
          <p:cNvSpPr txBox="1"/>
          <p:nvPr/>
        </p:nvSpPr>
        <p:spPr>
          <a:xfrm>
            <a:off x="3059113" y="620713"/>
            <a:ext cx="4608512" cy="2246312"/>
          </a:xfrm>
          <a:prstGeom prst="rect">
            <a:avLst/>
          </a:prstGeom>
          <a:noFill/>
        </p:spPr>
        <p:txBody>
          <a:bodyPr>
            <a:spAutoFit/>
          </a:bodyPr>
          <a:lstStyle/>
          <a:p>
            <a:pPr algn="just">
              <a:defRPr/>
            </a:pPr>
            <a:r>
              <a:rPr lang="en-NZ" sz="2000" dirty="0"/>
              <a:t>If you want to keep it simple, the climate impact on a glacier can be reduced to two major factors at this particular glacier:</a:t>
            </a:r>
          </a:p>
          <a:p>
            <a:pPr algn="just">
              <a:defRPr/>
            </a:pPr>
            <a:endParaRPr lang="en-NZ" sz="2000" dirty="0"/>
          </a:p>
          <a:p>
            <a:pPr marL="457200" indent="-457200" algn="just">
              <a:buFontTx/>
              <a:buAutoNum type="alphaLcParenBoth"/>
              <a:defRPr/>
            </a:pPr>
            <a:r>
              <a:rPr lang="en-NZ" sz="2000" dirty="0"/>
              <a:t>Summer air temperature</a:t>
            </a:r>
          </a:p>
          <a:p>
            <a:pPr marL="457200" indent="-457200" algn="just">
              <a:buFontTx/>
              <a:buAutoNum type="alphaLcParenBoth"/>
              <a:defRPr/>
            </a:pPr>
            <a:r>
              <a:rPr lang="en-NZ" sz="2000" dirty="0"/>
              <a:t>Winter precipitation</a:t>
            </a:r>
          </a:p>
        </p:txBody>
      </p:sp>
      <p:sp>
        <p:nvSpPr>
          <p:cNvPr id="4" name="Textfeld 3"/>
          <p:cNvSpPr txBox="1"/>
          <p:nvPr/>
        </p:nvSpPr>
        <p:spPr>
          <a:xfrm>
            <a:off x="395288" y="3213100"/>
            <a:ext cx="8280400" cy="1400175"/>
          </a:xfrm>
          <a:prstGeom prst="rect">
            <a:avLst/>
          </a:prstGeom>
          <a:noFill/>
        </p:spPr>
        <p:txBody>
          <a:bodyPr>
            <a:spAutoFit/>
          </a:bodyPr>
          <a:lstStyle/>
          <a:p>
            <a:pPr algn="just">
              <a:defRPr/>
            </a:pPr>
            <a:r>
              <a:rPr lang="en-NZ" sz="2000" dirty="0"/>
              <a:t>In theory, an advance (ice mass increase) can be caused by:</a:t>
            </a:r>
          </a:p>
          <a:p>
            <a:pPr algn="just">
              <a:spcBef>
                <a:spcPts val="600"/>
              </a:spcBef>
              <a:defRPr/>
            </a:pPr>
            <a:r>
              <a:rPr lang="en-NZ" sz="2000" dirty="0"/>
              <a:t>(1)  increased input (more winter precipitation = winter snow)</a:t>
            </a:r>
          </a:p>
          <a:p>
            <a:pPr marL="457200" indent="-457200" algn="just">
              <a:buFontTx/>
              <a:buAutoNum type="arabicParenBoth" startAt="2"/>
              <a:defRPr/>
            </a:pPr>
            <a:r>
              <a:rPr lang="en-NZ" sz="2000" dirty="0"/>
              <a:t>reduced output (lower summer air temperature = less melting)</a:t>
            </a:r>
          </a:p>
          <a:p>
            <a:pPr marL="457200" indent="-457200" algn="just">
              <a:buFontTx/>
              <a:buAutoNum type="arabicParenBoth" startAt="2"/>
              <a:defRPr/>
            </a:pPr>
            <a:r>
              <a:rPr lang="en-NZ" sz="2000" dirty="0" smtClean="0"/>
              <a:t>both</a:t>
            </a:r>
            <a:endParaRPr lang="en-NZ" sz="2000" dirty="0"/>
          </a:p>
        </p:txBody>
      </p:sp>
      <p:sp>
        <p:nvSpPr>
          <p:cNvPr id="5" name="Textfeld 4"/>
          <p:cNvSpPr txBox="1">
            <a:spLocks noChangeArrowheads="1"/>
          </p:cNvSpPr>
          <p:nvPr/>
        </p:nvSpPr>
        <p:spPr bwMode="auto">
          <a:xfrm>
            <a:off x="395288" y="4652963"/>
            <a:ext cx="7273056" cy="2246769"/>
          </a:xfrm>
          <a:prstGeom prst="rect">
            <a:avLst/>
          </a:prstGeom>
          <a:noFill/>
          <a:ln w="9525">
            <a:noFill/>
            <a:miter lim="800000"/>
            <a:headEnd/>
            <a:tailEnd/>
          </a:ln>
        </p:spPr>
        <p:txBody>
          <a:bodyPr wrap="square">
            <a:spAutoFit/>
          </a:bodyPr>
          <a:lstStyle/>
          <a:p>
            <a:pPr algn="just"/>
            <a:r>
              <a:rPr lang="en-NZ" sz="2000" dirty="0"/>
              <a:t>At </a:t>
            </a:r>
            <a:r>
              <a:rPr lang="en-NZ" sz="2000" dirty="0" err="1"/>
              <a:t>Briksdalsbreen</a:t>
            </a:r>
            <a:r>
              <a:rPr lang="en-NZ" sz="2000" dirty="0"/>
              <a:t>, during the ice mass gain and the advance the summer air temperatures were at average levels, melting was normal. </a:t>
            </a:r>
          </a:p>
          <a:p>
            <a:pPr algn="just"/>
            <a:r>
              <a:rPr lang="en-NZ" sz="2000" dirty="0" smtClean="0"/>
              <a:t>Therefore</a:t>
            </a:r>
            <a:r>
              <a:rPr lang="en-NZ" sz="2000" dirty="0"/>
              <a:t>, increased winter snow fall must be responsible for the glacier advance. In fact, during the 1980s and 1990s, West Norway experienced many mild and moist winters, with heaps of snow.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linds(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linds(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blinds(horizontal)">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blinds(horizontal)">
                                      <p:cBhvr>
                                        <p:cTn id="4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feld 1"/>
          <p:cNvSpPr txBox="1">
            <a:spLocks noChangeArrowheads="1"/>
          </p:cNvSpPr>
          <p:nvPr/>
        </p:nvSpPr>
        <p:spPr bwMode="auto">
          <a:xfrm>
            <a:off x="250825" y="476250"/>
            <a:ext cx="5041900" cy="400050"/>
          </a:xfrm>
          <a:prstGeom prst="rect">
            <a:avLst/>
          </a:prstGeom>
          <a:noFill/>
          <a:ln w="9525">
            <a:noFill/>
            <a:miter lim="800000"/>
            <a:headEnd/>
            <a:tailEnd/>
          </a:ln>
        </p:spPr>
        <p:txBody>
          <a:bodyPr>
            <a:spAutoFit/>
          </a:bodyPr>
          <a:lstStyle/>
          <a:p>
            <a:r>
              <a:rPr lang="de-DE" sz="2000"/>
              <a:t>Our example today:</a:t>
            </a:r>
          </a:p>
        </p:txBody>
      </p:sp>
      <p:sp>
        <p:nvSpPr>
          <p:cNvPr id="4099" name="Textfeld 2"/>
          <p:cNvSpPr txBox="1">
            <a:spLocks noChangeArrowheads="1"/>
          </p:cNvSpPr>
          <p:nvPr/>
        </p:nvSpPr>
        <p:spPr bwMode="auto">
          <a:xfrm>
            <a:off x="1619250" y="5116513"/>
            <a:ext cx="6121400" cy="400050"/>
          </a:xfrm>
          <a:prstGeom prst="rect">
            <a:avLst/>
          </a:prstGeom>
          <a:noFill/>
          <a:ln w="9525">
            <a:noFill/>
            <a:miter lim="800000"/>
            <a:headEnd/>
            <a:tailEnd/>
          </a:ln>
        </p:spPr>
        <p:txBody>
          <a:bodyPr>
            <a:spAutoFit/>
          </a:bodyPr>
          <a:lstStyle/>
          <a:p>
            <a:r>
              <a:rPr lang="de-DE" sz="2000"/>
              <a:t>Briksdalsbreen in West Norway</a:t>
            </a:r>
          </a:p>
        </p:txBody>
      </p:sp>
      <p:sp>
        <p:nvSpPr>
          <p:cNvPr id="4" name="Textfeld 3"/>
          <p:cNvSpPr txBox="1">
            <a:spLocks noChangeArrowheads="1"/>
          </p:cNvSpPr>
          <p:nvPr/>
        </p:nvSpPr>
        <p:spPr bwMode="auto">
          <a:xfrm>
            <a:off x="611560" y="5589240"/>
            <a:ext cx="7127875" cy="400050"/>
          </a:xfrm>
          <a:prstGeom prst="rect">
            <a:avLst/>
          </a:prstGeom>
          <a:noFill/>
          <a:ln w="9525">
            <a:noFill/>
            <a:miter lim="800000"/>
            <a:headEnd/>
            <a:tailEnd/>
          </a:ln>
        </p:spPr>
        <p:txBody>
          <a:bodyPr>
            <a:spAutoFit/>
          </a:bodyPr>
          <a:lstStyle/>
          <a:p>
            <a:r>
              <a:rPr lang="de-DE" sz="2000" dirty="0">
                <a:solidFill>
                  <a:srgbClr val="FF9900"/>
                </a:solidFill>
              </a:rPr>
              <a:t>First, let‘s get some background information about the glacier!</a:t>
            </a:r>
          </a:p>
        </p:txBody>
      </p:sp>
      <p:pic>
        <p:nvPicPr>
          <p:cNvPr id="4101" name="Picture 44" descr="C:\Dateien\Gletschervermessung\Standardbilder Norwegen\Brigsdalsbreen\Brigsdalsbreen_1995 NVE.jpg"/>
          <p:cNvPicPr>
            <a:picLocks noChangeAspect="1" noChangeArrowheads="1"/>
          </p:cNvPicPr>
          <p:nvPr/>
        </p:nvPicPr>
        <p:blipFill>
          <a:blip r:embed="rId2" cstate="print"/>
          <a:srcRect/>
          <a:stretch>
            <a:fillRect/>
          </a:stretch>
        </p:blipFill>
        <p:spPr bwMode="auto">
          <a:xfrm>
            <a:off x="1187450" y="917575"/>
            <a:ext cx="6526213" cy="4240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Grafik 2" descr="abb_1_2 Kopie.jpg"/>
          <p:cNvPicPr>
            <a:picLocks noChangeAspect="1"/>
          </p:cNvPicPr>
          <p:nvPr/>
        </p:nvPicPr>
        <p:blipFill>
          <a:blip r:embed="rId2" cstate="print"/>
          <a:srcRect/>
          <a:stretch>
            <a:fillRect/>
          </a:stretch>
        </p:blipFill>
        <p:spPr bwMode="auto">
          <a:xfrm>
            <a:off x="323850" y="528638"/>
            <a:ext cx="2487613" cy="2395537"/>
          </a:xfrm>
          <a:prstGeom prst="rect">
            <a:avLst/>
          </a:prstGeom>
          <a:noFill/>
          <a:ln w="9525">
            <a:noFill/>
            <a:miter lim="800000"/>
            <a:headEnd/>
            <a:tailEnd/>
          </a:ln>
        </p:spPr>
      </p:pic>
      <p:sp>
        <p:nvSpPr>
          <p:cNvPr id="3" name="Textfeld 2"/>
          <p:cNvSpPr txBox="1"/>
          <p:nvPr/>
        </p:nvSpPr>
        <p:spPr>
          <a:xfrm>
            <a:off x="3059113" y="620713"/>
            <a:ext cx="4608512" cy="2246312"/>
          </a:xfrm>
          <a:prstGeom prst="rect">
            <a:avLst/>
          </a:prstGeom>
          <a:noFill/>
        </p:spPr>
        <p:txBody>
          <a:bodyPr>
            <a:spAutoFit/>
          </a:bodyPr>
          <a:lstStyle/>
          <a:p>
            <a:pPr algn="just">
              <a:defRPr/>
            </a:pPr>
            <a:r>
              <a:rPr lang="en-NZ" sz="2000" dirty="0"/>
              <a:t>If you want to keep it simple, the climate impact on a glacier can be reduced to two major factors at this particular glacier:</a:t>
            </a:r>
          </a:p>
          <a:p>
            <a:pPr algn="just">
              <a:defRPr/>
            </a:pPr>
            <a:endParaRPr lang="en-NZ" sz="2000" dirty="0"/>
          </a:p>
          <a:p>
            <a:pPr marL="457200" indent="-457200" algn="just">
              <a:buFontTx/>
              <a:buAutoNum type="alphaLcParenBoth"/>
              <a:defRPr/>
            </a:pPr>
            <a:r>
              <a:rPr lang="en-NZ" sz="2000" dirty="0"/>
              <a:t>Summer air temperature</a:t>
            </a:r>
          </a:p>
          <a:p>
            <a:pPr marL="457200" indent="-457200" algn="just">
              <a:buFontTx/>
              <a:buAutoNum type="alphaLcParenBoth"/>
              <a:defRPr/>
            </a:pPr>
            <a:r>
              <a:rPr lang="en-NZ" sz="2000" dirty="0"/>
              <a:t>Winter precipitation</a:t>
            </a:r>
          </a:p>
        </p:txBody>
      </p:sp>
      <p:sp>
        <p:nvSpPr>
          <p:cNvPr id="4" name="Textfeld 3"/>
          <p:cNvSpPr txBox="1"/>
          <p:nvPr/>
        </p:nvSpPr>
        <p:spPr>
          <a:xfrm>
            <a:off x="395288" y="3213100"/>
            <a:ext cx="8280400" cy="1400175"/>
          </a:xfrm>
          <a:prstGeom prst="rect">
            <a:avLst/>
          </a:prstGeom>
          <a:noFill/>
        </p:spPr>
        <p:txBody>
          <a:bodyPr>
            <a:spAutoFit/>
          </a:bodyPr>
          <a:lstStyle/>
          <a:p>
            <a:pPr algn="just">
              <a:defRPr/>
            </a:pPr>
            <a:r>
              <a:rPr lang="en-NZ" sz="2000" dirty="0"/>
              <a:t>In theory, a retreat (ice mass loss) can be caused by:</a:t>
            </a:r>
          </a:p>
          <a:p>
            <a:pPr algn="just">
              <a:spcBef>
                <a:spcPts val="600"/>
              </a:spcBef>
              <a:defRPr/>
            </a:pPr>
            <a:r>
              <a:rPr lang="en-NZ" sz="2000" dirty="0"/>
              <a:t>(1)  reduced input (less winter precipitation = winter snow)</a:t>
            </a:r>
          </a:p>
          <a:p>
            <a:pPr marL="457200" indent="-457200" algn="just">
              <a:buFontTx/>
              <a:buAutoNum type="arabicParenBoth" startAt="2"/>
              <a:defRPr/>
            </a:pPr>
            <a:r>
              <a:rPr lang="en-NZ" sz="2000" dirty="0"/>
              <a:t>Increased output (higher summer air temperature = more melting)</a:t>
            </a:r>
          </a:p>
          <a:p>
            <a:pPr marL="457200" indent="-457200" algn="just">
              <a:buFontTx/>
              <a:buAutoNum type="arabicParenBoth" startAt="2"/>
              <a:defRPr/>
            </a:pPr>
            <a:r>
              <a:rPr lang="en-NZ" sz="2000" dirty="0" smtClean="0"/>
              <a:t>both</a:t>
            </a:r>
            <a:endParaRPr lang="en-NZ" sz="2000" dirty="0"/>
          </a:p>
        </p:txBody>
      </p:sp>
      <p:sp>
        <p:nvSpPr>
          <p:cNvPr id="5" name="Textfeld 4"/>
          <p:cNvSpPr txBox="1">
            <a:spLocks noChangeArrowheads="1"/>
          </p:cNvSpPr>
          <p:nvPr/>
        </p:nvSpPr>
        <p:spPr bwMode="auto">
          <a:xfrm>
            <a:off x="395288" y="4652963"/>
            <a:ext cx="7345064" cy="2246769"/>
          </a:xfrm>
          <a:prstGeom prst="rect">
            <a:avLst/>
          </a:prstGeom>
          <a:noFill/>
          <a:ln w="9525">
            <a:noFill/>
            <a:miter lim="800000"/>
            <a:headEnd/>
            <a:tailEnd/>
          </a:ln>
        </p:spPr>
        <p:txBody>
          <a:bodyPr wrap="square">
            <a:spAutoFit/>
          </a:bodyPr>
          <a:lstStyle/>
          <a:p>
            <a:pPr algn="just"/>
            <a:r>
              <a:rPr lang="en-NZ" sz="2000" dirty="0"/>
              <a:t>At </a:t>
            </a:r>
            <a:r>
              <a:rPr lang="en-NZ" sz="2000" dirty="0" err="1"/>
              <a:t>Briksdalsbreen</a:t>
            </a:r>
            <a:r>
              <a:rPr lang="en-NZ" sz="2000" dirty="0"/>
              <a:t>, during the ice mass lost and the retreat the winter precipitation was at average levels, accumulation was normal. </a:t>
            </a:r>
          </a:p>
          <a:p>
            <a:pPr algn="just"/>
            <a:r>
              <a:rPr lang="en-NZ" sz="2000" dirty="0" smtClean="0"/>
              <a:t>Therefore</a:t>
            </a:r>
            <a:r>
              <a:rPr lang="en-NZ" sz="2000" dirty="0"/>
              <a:t>, increased summer air temperatures and enhanced melting must be responsible for the glacier retreat. In fact, during the late 1990s and since 2000, West Norway experienced many warm summers.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linds(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linds(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blinds(horizontal)">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blinds(horizontal)">
                                      <p:cBhvr>
                                        <p:cTn id="4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Dateien\Transfer\am_jdb1.jpg"/>
          <p:cNvPicPr>
            <a:picLocks noChangeAspect="1" noChangeArrowheads="1"/>
          </p:cNvPicPr>
          <p:nvPr/>
        </p:nvPicPr>
        <p:blipFill>
          <a:blip r:embed="rId2" cstate="print"/>
          <a:srcRect/>
          <a:stretch>
            <a:fillRect/>
          </a:stretch>
        </p:blipFill>
        <p:spPr bwMode="auto">
          <a:xfrm>
            <a:off x="1971675" y="1122363"/>
            <a:ext cx="7096125" cy="4508500"/>
          </a:xfrm>
          <a:prstGeom prst="rect">
            <a:avLst/>
          </a:prstGeom>
          <a:noFill/>
          <a:ln w="9525">
            <a:noFill/>
            <a:miter lim="800000"/>
            <a:headEnd/>
            <a:tailEnd/>
          </a:ln>
        </p:spPr>
      </p:pic>
      <p:pic>
        <p:nvPicPr>
          <p:cNvPr id="5123" name="Picture 5" descr="C:\Dateien\Transfer\figure 1.jpg"/>
          <p:cNvPicPr>
            <a:picLocks noChangeAspect="1" noChangeArrowheads="1"/>
          </p:cNvPicPr>
          <p:nvPr/>
        </p:nvPicPr>
        <p:blipFill>
          <a:blip r:embed="rId3" cstate="print"/>
          <a:srcRect/>
          <a:stretch>
            <a:fillRect/>
          </a:stretch>
        </p:blipFill>
        <p:spPr bwMode="auto">
          <a:xfrm>
            <a:off x="76200" y="1109663"/>
            <a:ext cx="2198688" cy="3014662"/>
          </a:xfrm>
          <a:prstGeom prst="rect">
            <a:avLst/>
          </a:prstGeom>
          <a:noFill/>
          <a:ln w="9525">
            <a:noFill/>
            <a:miter lim="800000"/>
            <a:headEnd/>
            <a:tailEnd/>
          </a:ln>
        </p:spPr>
      </p:pic>
      <p:sp>
        <p:nvSpPr>
          <p:cNvPr id="5124" name="Rectangle 6"/>
          <p:cNvSpPr>
            <a:spLocks noChangeArrowheads="1"/>
          </p:cNvSpPr>
          <p:nvPr/>
        </p:nvSpPr>
        <p:spPr bwMode="auto">
          <a:xfrm>
            <a:off x="4191000" y="2524125"/>
            <a:ext cx="2057400" cy="2590800"/>
          </a:xfrm>
          <a:prstGeom prst="rect">
            <a:avLst/>
          </a:prstGeom>
          <a:noFill/>
          <a:ln w="28575">
            <a:solidFill>
              <a:srgbClr val="800000"/>
            </a:solidFill>
            <a:miter lim="800000"/>
            <a:headEnd/>
            <a:tailEnd/>
          </a:ln>
        </p:spPr>
        <p:txBody>
          <a:bodyPr wrap="none" anchor="ctr"/>
          <a:lstStyle/>
          <a:p>
            <a:endParaRPr lang="de-DE"/>
          </a:p>
        </p:txBody>
      </p:sp>
      <p:sp>
        <p:nvSpPr>
          <p:cNvPr id="5125" name="Text Box 7"/>
          <p:cNvSpPr txBox="1">
            <a:spLocks noChangeArrowheads="1"/>
          </p:cNvSpPr>
          <p:nvPr/>
        </p:nvSpPr>
        <p:spPr bwMode="auto">
          <a:xfrm>
            <a:off x="1979712" y="5661248"/>
            <a:ext cx="1600200" cy="274637"/>
          </a:xfrm>
          <a:prstGeom prst="rect">
            <a:avLst/>
          </a:prstGeom>
          <a:noFill/>
          <a:ln w="9525">
            <a:noFill/>
            <a:miter lim="800000"/>
            <a:headEnd/>
            <a:tailEnd/>
          </a:ln>
        </p:spPr>
        <p:txBody>
          <a:bodyPr>
            <a:spAutoFit/>
          </a:bodyPr>
          <a:lstStyle/>
          <a:p>
            <a:pPr>
              <a:spcBef>
                <a:spcPct val="50000"/>
              </a:spcBef>
            </a:pPr>
            <a:r>
              <a:rPr lang="de-DE" sz="1200" i="1" dirty="0"/>
              <a:t>www.norgeibilder.no</a:t>
            </a:r>
          </a:p>
        </p:txBody>
      </p:sp>
      <p:sp>
        <p:nvSpPr>
          <p:cNvPr id="5126" name="Text Box 8"/>
          <p:cNvSpPr txBox="1">
            <a:spLocks noChangeArrowheads="1"/>
          </p:cNvSpPr>
          <p:nvPr/>
        </p:nvSpPr>
        <p:spPr bwMode="auto">
          <a:xfrm>
            <a:off x="0" y="4078288"/>
            <a:ext cx="1828800" cy="274637"/>
          </a:xfrm>
          <a:prstGeom prst="rect">
            <a:avLst/>
          </a:prstGeom>
          <a:noFill/>
          <a:ln w="9525">
            <a:noFill/>
            <a:miter lim="800000"/>
            <a:headEnd/>
            <a:tailEnd/>
          </a:ln>
        </p:spPr>
        <p:txBody>
          <a:bodyPr>
            <a:spAutoFit/>
          </a:bodyPr>
          <a:lstStyle/>
          <a:p>
            <a:pPr>
              <a:spcBef>
                <a:spcPct val="50000"/>
              </a:spcBef>
            </a:pPr>
            <a:r>
              <a:rPr lang="de-DE" sz="1200" i="1"/>
              <a:t>www.googlemaps.com</a:t>
            </a:r>
          </a:p>
        </p:txBody>
      </p:sp>
      <p:sp>
        <p:nvSpPr>
          <p:cNvPr id="5127" name="Text Box 9"/>
          <p:cNvSpPr txBox="1">
            <a:spLocks noChangeArrowheads="1"/>
          </p:cNvSpPr>
          <p:nvPr/>
        </p:nvSpPr>
        <p:spPr bwMode="auto">
          <a:xfrm>
            <a:off x="2286000" y="1106488"/>
            <a:ext cx="609600" cy="274637"/>
          </a:xfrm>
          <a:prstGeom prst="rect">
            <a:avLst/>
          </a:prstGeom>
          <a:noFill/>
          <a:ln w="9525">
            <a:noFill/>
            <a:miter lim="800000"/>
            <a:headEnd/>
            <a:tailEnd/>
          </a:ln>
        </p:spPr>
        <p:txBody>
          <a:bodyPr>
            <a:spAutoFit/>
          </a:bodyPr>
          <a:lstStyle/>
          <a:p>
            <a:pPr>
              <a:spcBef>
                <a:spcPct val="50000"/>
              </a:spcBef>
            </a:pPr>
            <a:r>
              <a:rPr lang="de-DE" sz="1200"/>
              <a:t>(b)</a:t>
            </a:r>
          </a:p>
        </p:txBody>
      </p:sp>
      <p:sp>
        <p:nvSpPr>
          <p:cNvPr id="5128" name="Text Box 10"/>
          <p:cNvSpPr txBox="1">
            <a:spLocks noChangeArrowheads="1"/>
          </p:cNvSpPr>
          <p:nvPr/>
        </p:nvSpPr>
        <p:spPr bwMode="auto">
          <a:xfrm rot="-3015659">
            <a:off x="4283075" y="3270250"/>
            <a:ext cx="2590800" cy="336550"/>
          </a:xfrm>
          <a:prstGeom prst="rect">
            <a:avLst/>
          </a:prstGeom>
          <a:noFill/>
          <a:ln w="9525">
            <a:noFill/>
            <a:miter lim="800000"/>
            <a:headEnd/>
            <a:tailEnd/>
          </a:ln>
        </p:spPr>
        <p:txBody>
          <a:bodyPr>
            <a:spAutoFit/>
          </a:bodyPr>
          <a:lstStyle/>
          <a:p>
            <a:pPr>
              <a:spcBef>
                <a:spcPct val="50000"/>
              </a:spcBef>
            </a:pPr>
            <a:r>
              <a:rPr lang="de-DE" b="1">
                <a:solidFill>
                  <a:srgbClr val="800000"/>
                </a:solidFill>
              </a:rPr>
              <a:t>Jostedalsbreen</a:t>
            </a:r>
          </a:p>
        </p:txBody>
      </p:sp>
      <p:sp>
        <p:nvSpPr>
          <p:cNvPr id="5129" name="Textfeld 8"/>
          <p:cNvSpPr txBox="1">
            <a:spLocks noChangeArrowheads="1"/>
          </p:cNvSpPr>
          <p:nvPr/>
        </p:nvSpPr>
        <p:spPr bwMode="auto">
          <a:xfrm>
            <a:off x="2916238" y="476250"/>
            <a:ext cx="5472112" cy="400050"/>
          </a:xfrm>
          <a:prstGeom prst="rect">
            <a:avLst/>
          </a:prstGeom>
          <a:noFill/>
          <a:ln w="9525">
            <a:noFill/>
            <a:miter lim="800000"/>
            <a:headEnd/>
            <a:tailEnd/>
          </a:ln>
        </p:spPr>
        <p:txBody>
          <a:bodyPr>
            <a:spAutoFit/>
          </a:bodyPr>
          <a:lstStyle/>
          <a:p>
            <a:r>
              <a:rPr lang="de-DE" sz="2000"/>
              <a:t>Satellite image of West Norway</a:t>
            </a:r>
          </a:p>
        </p:txBody>
      </p:sp>
      <p:sp>
        <p:nvSpPr>
          <p:cNvPr id="5130" name="Textfeld 9"/>
          <p:cNvSpPr txBox="1">
            <a:spLocks noChangeArrowheads="1"/>
          </p:cNvSpPr>
          <p:nvPr/>
        </p:nvSpPr>
        <p:spPr bwMode="auto">
          <a:xfrm>
            <a:off x="107951" y="5818188"/>
            <a:ext cx="7416378" cy="1015663"/>
          </a:xfrm>
          <a:prstGeom prst="rect">
            <a:avLst/>
          </a:prstGeom>
          <a:noFill/>
          <a:ln w="9525">
            <a:noFill/>
            <a:miter lim="800000"/>
            <a:headEnd/>
            <a:tailEnd/>
          </a:ln>
        </p:spPr>
        <p:txBody>
          <a:bodyPr wrap="square">
            <a:spAutoFit/>
          </a:bodyPr>
          <a:lstStyle/>
          <a:p>
            <a:pPr algn="just"/>
            <a:r>
              <a:rPr lang="en-NZ" sz="2000" dirty="0"/>
              <a:t>Between the deep fjords of West Norway, there are some high-lying plateaus. On </a:t>
            </a:r>
            <a:r>
              <a:rPr lang="en-NZ" sz="2000" dirty="0" err="1"/>
              <a:t>on</a:t>
            </a:r>
            <a:r>
              <a:rPr lang="en-NZ" sz="2000" dirty="0"/>
              <a:t> of these, a large ice cap (named </a:t>
            </a:r>
            <a:r>
              <a:rPr lang="en-NZ" sz="2000" dirty="0" err="1"/>
              <a:t>Jostedalsbreen</a:t>
            </a:r>
            <a:r>
              <a:rPr lang="en-NZ" sz="2000" dirty="0"/>
              <a:t>) is located</a:t>
            </a:r>
            <a:r>
              <a:rPr lang="de-DE" sz="200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2"/>
          <p:cNvGrpSpPr>
            <a:grpSpLocks/>
          </p:cNvGrpSpPr>
          <p:nvPr/>
        </p:nvGrpSpPr>
        <p:grpSpPr bwMode="auto">
          <a:xfrm>
            <a:off x="0" y="704850"/>
            <a:ext cx="3995936" cy="5450597"/>
            <a:chOff x="0" y="336"/>
            <a:chExt cx="2937" cy="3775"/>
          </a:xfrm>
        </p:grpSpPr>
        <p:pic>
          <p:nvPicPr>
            <p:cNvPr id="6154" name="Picture 13" descr="C:\Transfer\Figur 7.JPG"/>
            <p:cNvPicPr>
              <a:picLocks noChangeAspect="1" noChangeArrowheads="1"/>
            </p:cNvPicPr>
            <p:nvPr/>
          </p:nvPicPr>
          <p:blipFill>
            <a:blip r:embed="rId2" cstate="print"/>
            <a:srcRect/>
            <a:stretch>
              <a:fillRect/>
            </a:stretch>
          </p:blipFill>
          <p:spPr bwMode="auto">
            <a:xfrm>
              <a:off x="0" y="336"/>
              <a:ext cx="2937" cy="3631"/>
            </a:xfrm>
            <a:prstGeom prst="rect">
              <a:avLst/>
            </a:prstGeom>
            <a:noFill/>
            <a:ln w="9525">
              <a:noFill/>
              <a:miter lim="800000"/>
              <a:headEnd/>
              <a:tailEnd/>
            </a:ln>
          </p:spPr>
        </p:pic>
        <p:sp>
          <p:nvSpPr>
            <p:cNvPr id="6155" name="Text Box 14"/>
            <p:cNvSpPr txBox="1">
              <a:spLocks noChangeArrowheads="1"/>
            </p:cNvSpPr>
            <p:nvPr/>
          </p:nvSpPr>
          <p:spPr bwMode="auto">
            <a:xfrm>
              <a:off x="0" y="3936"/>
              <a:ext cx="2304" cy="175"/>
            </a:xfrm>
            <a:prstGeom prst="rect">
              <a:avLst/>
            </a:prstGeom>
            <a:noFill/>
            <a:ln w="9525">
              <a:noFill/>
              <a:miter lim="800000"/>
              <a:headEnd/>
              <a:tailEnd/>
            </a:ln>
          </p:spPr>
          <p:txBody>
            <a:bodyPr>
              <a:spAutoFit/>
            </a:bodyPr>
            <a:lstStyle/>
            <a:p>
              <a:pPr>
                <a:spcBef>
                  <a:spcPct val="50000"/>
                </a:spcBef>
              </a:pPr>
              <a:r>
                <a:rPr lang="de-DE" sz="1200" i="1"/>
                <a:t>Statens kartverk</a:t>
              </a:r>
            </a:p>
          </p:txBody>
        </p:sp>
      </p:grpSp>
      <p:pic>
        <p:nvPicPr>
          <p:cNvPr id="6147" name="Picture 15" descr="C:\Dateien\Transfer\dia_20031_kal Bergsetbreen.jpg"/>
          <p:cNvPicPr>
            <a:picLocks noChangeAspect="1" noChangeArrowheads="1"/>
          </p:cNvPicPr>
          <p:nvPr/>
        </p:nvPicPr>
        <p:blipFill>
          <a:blip r:embed="rId3" cstate="print"/>
          <a:srcRect/>
          <a:stretch>
            <a:fillRect/>
          </a:stretch>
        </p:blipFill>
        <p:spPr bwMode="auto">
          <a:xfrm>
            <a:off x="3995936" y="1196752"/>
            <a:ext cx="3626860" cy="2376264"/>
          </a:xfrm>
          <a:prstGeom prst="rect">
            <a:avLst/>
          </a:prstGeom>
          <a:noFill/>
          <a:ln w="9525">
            <a:noFill/>
            <a:miter lim="800000"/>
            <a:headEnd/>
            <a:tailEnd/>
          </a:ln>
        </p:spPr>
      </p:pic>
      <p:pic>
        <p:nvPicPr>
          <p:cNvPr id="6148" name="Picture 16" descr="C:\Dateien\Arbeitsmittel Bilder\Glaziologie\Gletscher Jostedalsbreen\dia_20041_kal Jostedalsbreen_min.jpg"/>
          <p:cNvPicPr>
            <a:picLocks noChangeAspect="1" noChangeArrowheads="1"/>
          </p:cNvPicPr>
          <p:nvPr/>
        </p:nvPicPr>
        <p:blipFill>
          <a:blip r:embed="rId4" cstate="print"/>
          <a:srcRect/>
          <a:stretch>
            <a:fillRect/>
          </a:stretch>
        </p:blipFill>
        <p:spPr bwMode="auto">
          <a:xfrm>
            <a:off x="3995936" y="3573016"/>
            <a:ext cx="3672284" cy="2388806"/>
          </a:xfrm>
          <a:prstGeom prst="rect">
            <a:avLst/>
          </a:prstGeom>
          <a:noFill/>
          <a:ln w="9525">
            <a:noFill/>
            <a:miter lim="800000"/>
            <a:headEnd/>
            <a:tailEnd/>
          </a:ln>
        </p:spPr>
      </p:pic>
      <p:sp>
        <p:nvSpPr>
          <p:cNvPr id="6149" name="Text Box 17"/>
          <p:cNvSpPr txBox="1">
            <a:spLocks noChangeArrowheads="1"/>
          </p:cNvSpPr>
          <p:nvPr/>
        </p:nvSpPr>
        <p:spPr bwMode="auto">
          <a:xfrm>
            <a:off x="1259632" y="6010275"/>
            <a:ext cx="2743200" cy="847725"/>
          </a:xfrm>
          <a:prstGeom prst="rect">
            <a:avLst/>
          </a:prstGeom>
          <a:solidFill>
            <a:schemeClr val="tx1"/>
          </a:solidFill>
          <a:ln w="9525">
            <a:solidFill>
              <a:schemeClr val="bg1"/>
            </a:solidFill>
            <a:miter lim="800000"/>
            <a:headEnd/>
            <a:tailEnd/>
          </a:ln>
        </p:spPr>
        <p:txBody>
          <a:bodyPr>
            <a:spAutoFit/>
          </a:bodyPr>
          <a:lstStyle/>
          <a:p>
            <a:pPr>
              <a:spcBef>
                <a:spcPct val="25000"/>
              </a:spcBef>
            </a:pPr>
            <a:r>
              <a:rPr lang="en-AU" sz="1400" dirty="0"/>
              <a:t>glacier area: c. 500 km²</a:t>
            </a:r>
          </a:p>
          <a:p>
            <a:pPr>
              <a:spcBef>
                <a:spcPct val="25000"/>
              </a:spcBef>
            </a:pPr>
            <a:r>
              <a:rPr lang="en-AU" sz="1400" dirty="0"/>
              <a:t>ice thickness: 50 – 600 m</a:t>
            </a:r>
          </a:p>
          <a:p>
            <a:pPr>
              <a:spcBef>
                <a:spcPct val="25000"/>
              </a:spcBef>
            </a:pPr>
            <a:r>
              <a:rPr lang="en-AU" sz="1400" dirty="0"/>
              <a:t>plateau: 1,700 – 2,000 m </a:t>
            </a:r>
            <a:r>
              <a:rPr lang="en-AU" sz="1400" dirty="0" err="1"/>
              <a:t>a.s.l</a:t>
            </a:r>
            <a:r>
              <a:rPr lang="en-AU" sz="1400" dirty="0"/>
              <a:t>.</a:t>
            </a:r>
          </a:p>
        </p:txBody>
      </p:sp>
      <p:sp>
        <p:nvSpPr>
          <p:cNvPr id="6150" name="Textfeld 8"/>
          <p:cNvSpPr txBox="1">
            <a:spLocks noChangeArrowheads="1"/>
          </p:cNvSpPr>
          <p:nvPr/>
        </p:nvSpPr>
        <p:spPr bwMode="auto">
          <a:xfrm>
            <a:off x="611188" y="260350"/>
            <a:ext cx="6481762" cy="400050"/>
          </a:xfrm>
          <a:prstGeom prst="rect">
            <a:avLst/>
          </a:prstGeom>
          <a:noFill/>
          <a:ln w="9525">
            <a:noFill/>
            <a:miter lim="800000"/>
            <a:headEnd/>
            <a:tailEnd/>
          </a:ln>
        </p:spPr>
        <p:txBody>
          <a:bodyPr>
            <a:spAutoFit/>
          </a:bodyPr>
          <a:lstStyle/>
          <a:p>
            <a:pPr algn="ctr"/>
            <a:r>
              <a:rPr lang="de-DE" sz="2000"/>
              <a:t>Map and photos of the ice cap (Jostedalsbreen)</a:t>
            </a:r>
          </a:p>
        </p:txBody>
      </p:sp>
      <p:grpSp>
        <p:nvGrpSpPr>
          <p:cNvPr id="3" name="Gruppieren 11"/>
          <p:cNvGrpSpPr>
            <a:grpSpLocks/>
          </p:cNvGrpSpPr>
          <p:nvPr/>
        </p:nvGrpSpPr>
        <p:grpSpPr bwMode="auto">
          <a:xfrm>
            <a:off x="1187450" y="3213100"/>
            <a:ext cx="2305050" cy="647700"/>
            <a:chOff x="1187624" y="3212976"/>
            <a:chExt cx="2304256" cy="648072"/>
          </a:xfrm>
        </p:grpSpPr>
        <p:sp>
          <p:nvSpPr>
            <p:cNvPr id="6152" name="Abgerundetes Rechteck 9"/>
            <p:cNvSpPr>
              <a:spLocks noChangeArrowheads="1"/>
            </p:cNvSpPr>
            <p:nvPr/>
          </p:nvSpPr>
          <p:spPr bwMode="auto">
            <a:xfrm>
              <a:off x="1187624" y="3573016"/>
              <a:ext cx="648072" cy="288032"/>
            </a:xfrm>
            <a:prstGeom prst="roundRect">
              <a:avLst>
                <a:gd name="adj" fmla="val 16667"/>
              </a:avLst>
            </a:prstGeom>
            <a:noFill/>
            <a:ln w="28575" algn="ctr">
              <a:solidFill>
                <a:srgbClr val="C00000"/>
              </a:solidFill>
              <a:round/>
              <a:headEnd/>
              <a:tailEnd/>
            </a:ln>
          </p:spPr>
          <p:txBody>
            <a:bodyPr/>
            <a:lstStyle/>
            <a:p>
              <a:endParaRPr lang="de-DE"/>
            </a:p>
          </p:txBody>
        </p:sp>
        <p:sp>
          <p:nvSpPr>
            <p:cNvPr id="6153" name="Textfeld 10"/>
            <p:cNvSpPr txBox="1">
              <a:spLocks noChangeArrowheads="1"/>
            </p:cNvSpPr>
            <p:nvPr/>
          </p:nvSpPr>
          <p:spPr bwMode="auto">
            <a:xfrm>
              <a:off x="1259632" y="3212976"/>
              <a:ext cx="2232248" cy="338554"/>
            </a:xfrm>
            <a:prstGeom prst="rect">
              <a:avLst/>
            </a:prstGeom>
            <a:noFill/>
            <a:ln w="9525">
              <a:noFill/>
              <a:miter lim="800000"/>
              <a:headEnd/>
              <a:tailEnd/>
            </a:ln>
          </p:spPr>
          <p:txBody>
            <a:bodyPr>
              <a:spAutoFit/>
            </a:bodyPr>
            <a:lstStyle/>
            <a:p>
              <a:r>
                <a:rPr lang="de-DE" b="1">
                  <a:solidFill>
                    <a:srgbClr val="C00000"/>
                  </a:solidFill>
                </a:rPr>
                <a:t>Briksdalsbreen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C:\Dateien\Transfer\figure 1c.jpg"/>
          <p:cNvPicPr>
            <a:picLocks noChangeAspect="1" noChangeArrowheads="1"/>
          </p:cNvPicPr>
          <p:nvPr/>
        </p:nvPicPr>
        <p:blipFill>
          <a:blip r:embed="rId2" cstate="print"/>
          <a:srcRect/>
          <a:stretch>
            <a:fillRect/>
          </a:stretch>
        </p:blipFill>
        <p:spPr bwMode="auto">
          <a:xfrm>
            <a:off x="179388" y="765175"/>
            <a:ext cx="4506912" cy="4953000"/>
          </a:xfrm>
          <a:prstGeom prst="rect">
            <a:avLst/>
          </a:prstGeom>
          <a:noFill/>
          <a:ln w="9525">
            <a:noFill/>
            <a:miter lim="800000"/>
            <a:headEnd/>
            <a:tailEnd/>
          </a:ln>
        </p:spPr>
      </p:pic>
      <p:sp>
        <p:nvSpPr>
          <p:cNvPr id="7171" name="Textfeld 2"/>
          <p:cNvSpPr txBox="1">
            <a:spLocks noChangeArrowheads="1"/>
          </p:cNvSpPr>
          <p:nvPr/>
        </p:nvSpPr>
        <p:spPr bwMode="auto">
          <a:xfrm>
            <a:off x="684213" y="333375"/>
            <a:ext cx="3455987" cy="400050"/>
          </a:xfrm>
          <a:prstGeom prst="rect">
            <a:avLst/>
          </a:prstGeom>
          <a:noFill/>
          <a:ln w="9525">
            <a:noFill/>
            <a:miter lim="800000"/>
            <a:headEnd/>
            <a:tailEnd/>
          </a:ln>
        </p:spPr>
        <p:txBody>
          <a:bodyPr>
            <a:spAutoFit/>
          </a:bodyPr>
          <a:lstStyle/>
          <a:p>
            <a:r>
              <a:rPr lang="de-DE" sz="2000"/>
              <a:t>Briksdalsbreen</a:t>
            </a:r>
          </a:p>
        </p:txBody>
      </p:sp>
      <p:sp>
        <p:nvSpPr>
          <p:cNvPr id="7172" name="Textfeld 4"/>
          <p:cNvSpPr txBox="1">
            <a:spLocks noChangeArrowheads="1"/>
          </p:cNvSpPr>
          <p:nvPr/>
        </p:nvSpPr>
        <p:spPr bwMode="auto">
          <a:xfrm>
            <a:off x="250825" y="5805488"/>
            <a:ext cx="7200900" cy="708025"/>
          </a:xfrm>
          <a:prstGeom prst="rect">
            <a:avLst/>
          </a:prstGeom>
          <a:noFill/>
          <a:ln w="9525">
            <a:noFill/>
            <a:miter lim="800000"/>
            <a:headEnd/>
            <a:tailEnd/>
          </a:ln>
        </p:spPr>
        <p:txBody>
          <a:bodyPr>
            <a:spAutoFit/>
          </a:bodyPr>
          <a:lstStyle/>
          <a:p>
            <a:r>
              <a:rPr lang="en-NZ" sz="2000"/>
              <a:t>Briksdalsbreen is one of many glacier arm flowing down from the ice plateau into the surrounding valleys</a:t>
            </a:r>
          </a:p>
        </p:txBody>
      </p:sp>
      <p:pic>
        <p:nvPicPr>
          <p:cNvPr id="7173" name="Grafik 5" descr="abb_5_5_t_1sa.jpg"/>
          <p:cNvPicPr>
            <a:picLocks noChangeAspect="1"/>
          </p:cNvPicPr>
          <p:nvPr/>
        </p:nvPicPr>
        <p:blipFill>
          <a:blip r:embed="rId3" cstate="print"/>
          <a:srcRect/>
          <a:stretch>
            <a:fillRect/>
          </a:stretch>
        </p:blipFill>
        <p:spPr bwMode="auto">
          <a:xfrm>
            <a:off x="4787900" y="1125538"/>
            <a:ext cx="4202113" cy="2735262"/>
          </a:xfrm>
          <a:prstGeom prst="rect">
            <a:avLst/>
          </a:prstGeom>
          <a:noFill/>
          <a:ln w="9525">
            <a:noFill/>
            <a:miter lim="800000"/>
            <a:headEnd/>
            <a:tailEnd/>
          </a:ln>
        </p:spPr>
      </p:pic>
      <p:sp>
        <p:nvSpPr>
          <p:cNvPr id="7174" name="Line 10"/>
          <p:cNvSpPr>
            <a:spLocks noChangeShapeType="1"/>
          </p:cNvSpPr>
          <p:nvPr/>
        </p:nvSpPr>
        <p:spPr bwMode="auto">
          <a:xfrm flipH="1">
            <a:off x="1403350" y="2420938"/>
            <a:ext cx="5040313" cy="1655762"/>
          </a:xfrm>
          <a:prstGeom prst="line">
            <a:avLst/>
          </a:prstGeom>
          <a:noFill/>
          <a:ln w="28575">
            <a:solidFill>
              <a:srgbClr val="FF9900"/>
            </a:solidFill>
            <a:round/>
            <a:headEnd/>
            <a:tailEnd type="triangle" w="med" len="med"/>
          </a:ln>
        </p:spPr>
        <p:txBody>
          <a:bodyPr/>
          <a:lstStyle/>
          <a:p>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feld 1"/>
          <p:cNvSpPr txBox="1">
            <a:spLocks noChangeArrowheads="1"/>
          </p:cNvSpPr>
          <p:nvPr/>
        </p:nvSpPr>
        <p:spPr bwMode="auto">
          <a:xfrm>
            <a:off x="900113" y="2116138"/>
            <a:ext cx="7343775" cy="1384300"/>
          </a:xfrm>
          <a:prstGeom prst="rect">
            <a:avLst/>
          </a:prstGeom>
          <a:noFill/>
          <a:ln w="9525">
            <a:noFill/>
            <a:miter lim="800000"/>
            <a:headEnd/>
            <a:tailEnd/>
          </a:ln>
        </p:spPr>
        <p:txBody>
          <a:bodyPr>
            <a:spAutoFit/>
          </a:bodyPr>
          <a:lstStyle/>
          <a:p>
            <a:pPr algn="ctr"/>
            <a:r>
              <a:rPr lang="de-DE" sz="2800"/>
              <a:t>But now let‘s see how the glacier (the glacier tongue of Briksdalsbreen) changed during the past 20 years since 1989!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4"/>
          <p:cNvSpPr>
            <a:spLocks noChangeShapeType="1"/>
          </p:cNvSpPr>
          <p:nvPr/>
        </p:nvSpPr>
        <p:spPr bwMode="auto">
          <a:xfrm>
            <a:off x="8153400" y="1054101"/>
            <a:ext cx="19000" cy="4535140"/>
          </a:xfrm>
          <a:prstGeom prst="line">
            <a:avLst/>
          </a:prstGeom>
          <a:noFill/>
          <a:ln w="28575">
            <a:solidFill>
              <a:schemeClr val="bg1"/>
            </a:solidFill>
            <a:round/>
            <a:headEnd/>
            <a:tailEnd type="triangle" w="med" len="med"/>
          </a:ln>
        </p:spPr>
        <p:txBody>
          <a:bodyPr/>
          <a:lstStyle/>
          <a:p>
            <a:endParaRPr lang="de-DE"/>
          </a:p>
        </p:txBody>
      </p:sp>
      <p:sp>
        <p:nvSpPr>
          <p:cNvPr id="9219" name="Text Box 5"/>
          <p:cNvSpPr txBox="1">
            <a:spLocks noChangeArrowheads="1"/>
          </p:cNvSpPr>
          <p:nvPr/>
        </p:nvSpPr>
        <p:spPr bwMode="auto">
          <a:xfrm>
            <a:off x="8229600" y="901700"/>
            <a:ext cx="914400" cy="366713"/>
          </a:xfrm>
          <a:prstGeom prst="rect">
            <a:avLst/>
          </a:prstGeom>
          <a:noFill/>
          <a:ln w="9525">
            <a:noFill/>
            <a:miter lim="800000"/>
            <a:headEnd/>
            <a:tailEnd/>
          </a:ln>
        </p:spPr>
        <p:txBody>
          <a:bodyPr>
            <a:spAutoFit/>
          </a:bodyPr>
          <a:lstStyle/>
          <a:p>
            <a:pPr>
              <a:spcBef>
                <a:spcPct val="50000"/>
              </a:spcBef>
            </a:pPr>
            <a:r>
              <a:rPr lang="de-DE" sz="1800" b="1"/>
              <a:t>1989</a:t>
            </a:r>
          </a:p>
        </p:txBody>
      </p:sp>
      <p:pic>
        <p:nvPicPr>
          <p:cNvPr id="9220" name="Picture 32" descr="C:\Dateien\Gletschervermessung\Standardbilder Norwegen\Brigsdalsbreen\Brigsdalsbreen_1989 NVE.jpg"/>
          <p:cNvPicPr>
            <a:picLocks noChangeAspect="1" noChangeArrowheads="1"/>
          </p:cNvPicPr>
          <p:nvPr/>
        </p:nvPicPr>
        <p:blipFill>
          <a:blip r:embed="rId2" cstate="print"/>
          <a:srcRect/>
          <a:stretch>
            <a:fillRect/>
          </a:stretch>
        </p:blipFill>
        <p:spPr bwMode="auto">
          <a:xfrm>
            <a:off x="111125" y="1052513"/>
            <a:ext cx="7557219" cy="4934089"/>
          </a:xfrm>
          <a:prstGeom prst="rect">
            <a:avLst/>
          </a:prstGeom>
          <a:noFill/>
          <a:ln w="9525">
            <a:noFill/>
            <a:miter lim="800000"/>
            <a:headEnd/>
            <a:tailEnd/>
          </a:ln>
        </p:spPr>
      </p:pic>
      <p:sp>
        <p:nvSpPr>
          <p:cNvPr id="9221" name="Textfeld 4"/>
          <p:cNvSpPr txBox="1">
            <a:spLocks noChangeArrowheads="1"/>
          </p:cNvSpPr>
          <p:nvPr/>
        </p:nvSpPr>
        <p:spPr bwMode="auto">
          <a:xfrm>
            <a:off x="755650" y="404813"/>
            <a:ext cx="2520950" cy="461962"/>
          </a:xfrm>
          <a:prstGeom prst="rect">
            <a:avLst/>
          </a:prstGeom>
          <a:noFill/>
          <a:ln w="9525">
            <a:noFill/>
            <a:miter lim="800000"/>
            <a:headEnd/>
            <a:tailEnd/>
          </a:ln>
        </p:spPr>
        <p:txBody>
          <a:bodyPr>
            <a:spAutoFit/>
          </a:bodyPr>
          <a:lstStyle/>
          <a:p>
            <a:r>
              <a:rPr lang="de-DE" sz="2400"/>
              <a:t>1989</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1230</Words>
  <Application>Microsoft Office PowerPoint</Application>
  <PresentationFormat>On-screen Show (4:3)</PresentationFormat>
  <Paragraphs>394</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Urban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PG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Winkler</dc:creator>
  <cp:lastModifiedBy>IT Department</cp:lastModifiedBy>
  <cp:revision>177</cp:revision>
  <dcterms:created xsi:type="dcterms:W3CDTF">2006-12-02T13:08:25Z</dcterms:created>
  <dcterms:modified xsi:type="dcterms:W3CDTF">2011-09-01T06:06:27Z</dcterms:modified>
</cp:coreProperties>
</file>