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4" r:id="rId2"/>
    <p:sldId id="259" r:id="rId3"/>
    <p:sldId id="257" r:id="rId4"/>
    <p:sldId id="276" r:id="rId5"/>
    <p:sldId id="260" r:id="rId6"/>
    <p:sldId id="269" r:id="rId7"/>
    <p:sldId id="282" r:id="rId8"/>
    <p:sldId id="264" r:id="rId9"/>
    <p:sldId id="273" r:id="rId10"/>
    <p:sldId id="274" r:id="rId11"/>
    <p:sldId id="265" r:id="rId12"/>
    <p:sldId id="283" r:id="rId13"/>
    <p:sldId id="262" r:id="rId14"/>
    <p:sldId id="270" r:id="rId15"/>
    <p:sldId id="263" r:id="rId16"/>
    <p:sldId id="275" r:id="rId17"/>
    <p:sldId id="281" r:id="rId18"/>
    <p:sldId id="280" r:id="rId19"/>
    <p:sldId id="267" r:id="rId20"/>
    <p:sldId id="278" r:id="rId21"/>
    <p:sldId id="268" r:id="rId22"/>
    <p:sldId id="271"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82833" autoAdjust="0"/>
  </p:normalViewPr>
  <p:slideViewPr>
    <p:cSldViewPr>
      <p:cViewPr varScale="1">
        <p:scale>
          <a:sx n="64" d="100"/>
          <a:sy n="64" d="100"/>
        </p:scale>
        <p:origin x="-96" y="-4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3F922-2025-4544-8CE7-AB5F390C4235}"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NZ"/>
        </a:p>
      </dgm:t>
    </dgm:pt>
    <dgm:pt modelId="{7BEF2EEB-582C-4764-8385-061D64E494EE}">
      <dgm:prSet phldrT="[Text]"/>
      <dgm:spPr/>
      <dgm:t>
        <a:bodyPr/>
        <a:lstStyle/>
        <a:p>
          <a:r>
            <a:rPr lang="en-NZ" dirty="0" smtClean="0"/>
            <a:t>Coast</a:t>
          </a:r>
          <a:endParaRPr lang="en-NZ" dirty="0"/>
        </a:p>
      </dgm:t>
    </dgm:pt>
    <dgm:pt modelId="{C43CA0FB-ECC6-4E81-9C00-92B2EE3A3BB4}" type="parTrans" cxnId="{B47266CD-39BC-4A38-B0C6-5AF8AF9E4873}">
      <dgm:prSet/>
      <dgm:spPr/>
      <dgm:t>
        <a:bodyPr/>
        <a:lstStyle/>
        <a:p>
          <a:endParaRPr lang="en-NZ"/>
        </a:p>
      </dgm:t>
    </dgm:pt>
    <dgm:pt modelId="{596ED48E-BCBE-4F83-A7F7-7BED83F24A3A}" type="sibTrans" cxnId="{B47266CD-39BC-4A38-B0C6-5AF8AF9E4873}">
      <dgm:prSet/>
      <dgm:spPr/>
      <dgm:t>
        <a:bodyPr/>
        <a:lstStyle/>
        <a:p>
          <a:endParaRPr lang="en-NZ"/>
        </a:p>
      </dgm:t>
    </dgm:pt>
    <dgm:pt modelId="{21FC6018-52B3-4C60-8099-479798BA6A5B}">
      <dgm:prSet phldrT="[Text]"/>
      <dgm:spPr/>
      <dgm:t>
        <a:bodyPr/>
        <a:lstStyle/>
        <a:p>
          <a:r>
            <a:rPr lang="en-NZ" dirty="0" smtClean="0"/>
            <a:t>Ocean</a:t>
          </a:r>
          <a:endParaRPr lang="en-NZ" dirty="0"/>
        </a:p>
      </dgm:t>
    </dgm:pt>
    <dgm:pt modelId="{BA4F0166-0387-4FA5-A945-30227C49C992}" type="parTrans" cxnId="{7A65224F-C4F9-4083-AA82-15F294C5EA26}">
      <dgm:prSet/>
      <dgm:spPr/>
      <dgm:t>
        <a:bodyPr/>
        <a:lstStyle/>
        <a:p>
          <a:endParaRPr lang="en-NZ"/>
        </a:p>
      </dgm:t>
    </dgm:pt>
    <dgm:pt modelId="{6F0D0F6B-D14B-4E6F-8D40-A92897AC6167}" type="sibTrans" cxnId="{7A65224F-C4F9-4083-AA82-15F294C5EA26}">
      <dgm:prSet/>
      <dgm:spPr/>
      <dgm:t>
        <a:bodyPr/>
        <a:lstStyle/>
        <a:p>
          <a:endParaRPr lang="en-NZ"/>
        </a:p>
      </dgm:t>
    </dgm:pt>
    <dgm:pt modelId="{C476E953-B978-4595-BFAC-4A3E680DAACE}">
      <dgm:prSet phldrT="[Text]"/>
      <dgm:spPr/>
      <dgm:t>
        <a:bodyPr/>
        <a:lstStyle/>
        <a:p>
          <a:r>
            <a:rPr lang="en-NZ" dirty="0" smtClean="0"/>
            <a:t>Land</a:t>
          </a:r>
          <a:endParaRPr lang="en-NZ" dirty="0"/>
        </a:p>
      </dgm:t>
    </dgm:pt>
    <dgm:pt modelId="{EAEA1CA8-977D-465E-95A8-754F91568AAA}" type="parTrans" cxnId="{6A8B1981-B3C9-4734-AA35-A9DDD06FCEE6}">
      <dgm:prSet/>
      <dgm:spPr/>
      <dgm:t>
        <a:bodyPr/>
        <a:lstStyle/>
        <a:p>
          <a:endParaRPr lang="en-NZ"/>
        </a:p>
      </dgm:t>
    </dgm:pt>
    <dgm:pt modelId="{C321DBE4-B859-440B-9631-B3360C26B7AE}" type="sibTrans" cxnId="{6A8B1981-B3C9-4734-AA35-A9DDD06FCEE6}">
      <dgm:prSet/>
      <dgm:spPr/>
      <dgm:t>
        <a:bodyPr/>
        <a:lstStyle/>
        <a:p>
          <a:endParaRPr lang="en-NZ"/>
        </a:p>
      </dgm:t>
    </dgm:pt>
    <dgm:pt modelId="{24B97AA1-4BE2-4C6B-9BFC-E0050F1EC4ED}">
      <dgm:prSet phldrT="[Text]"/>
      <dgm:spPr/>
      <dgm:t>
        <a:bodyPr/>
        <a:lstStyle/>
        <a:p>
          <a:r>
            <a:rPr lang="en-NZ" dirty="0" smtClean="0"/>
            <a:t>Atmosphere</a:t>
          </a:r>
          <a:endParaRPr lang="en-NZ" dirty="0"/>
        </a:p>
      </dgm:t>
    </dgm:pt>
    <dgm:pt modelId="{AEADD5DF-8BC1-40F7-9F99-8501673C8D9D}" type="parTrans" cxnId="{0C489B5A-3819-4105-8FAB-EBE71304B370}">
      <dgm:prSet/>
      <dgm:spPr/>
      <dgm:t>
        <a:bodyPr/>
        <a:lstStyle/>
        <a:p>
          <a:endParaRPr lang="en-NZ"/>
        </a:p>
      </dgm:t>
    </dgm:pt>
    <dgm:pt modelId="{7BFB71E4-5D7B-4428-BA9A-3B178C2AFEF5}" type="sibTrans" cxnId="{0C489B5A-3819-4105-8FAB-EBE71304B370}">
      <dgm:prSet/>
      <dgm:spPr/>
      <dgm:t>
        <a:bodyPr/>
        <a:lstStyle/>
        <a:p>
          <a:endParaRPr lang="en-NZ"/>
        </a:p>
      </dgm:t>
    </dgm:pt>
    <dgm:pt modelId="{4CF2C94F-80D4-4CCC-8920-AF3A4A71BEA8}">
      <dgm:prSet phldrT="[Text]"/>
      <dgm:spPr/>
      <dgm:t>
        <a:bodyPr/>
        <a:lstStyle/>
        <a:p>
          <a:r>
            <a:rPr lang="en-NZ" dirty="0" smtClean="0"/>
            <a:t>Human Activity &amp;</a:t>
          </a:r>
          <a:br>
            <a:rPr lang="en-NZ" dirty="0" smtClean="0"/>
          </a:br>
          <a:r>
            <a:rPr lang="en-NZ" dirty="0" smtClean="0"/>
            <a:t>Structures</a:t>
          </a:r>
          <a:endParaRPr lang="en-NZ" dirty="0"/>
        </a:p>
      </dgm:t>
    </dgm:pt>
    <dgm:pt modelId="{3A15A218-09D1-42F1-805E-29974B8B5CE9}" type="parTrans" cxnId="{D050D69A-33A0-42C8-BD49-645414F4D526}">
      <dgm:prSet/>
      <dgm:spPr/>
      <dgm:t>
        <a:bodyPr/>
        <a:lstStyle/>
        <a:p>
          <a:endParaRPr lang="en-NZ"/>
        </a:p>
      </dgm:t>
    </dgm:pt>
    <dgm:pt modelId="{A18777DD-E457-46B1-94B9-D6D3A11BB427}" type="sibTrans" cxnId="{D050D69A-33A0-42C8-BD49-645414F4D526}">
      <dgm:prSet/>
      <dgm:spPr/>
      <dgm:t>
        <a:bodyPr/>
        <a:lstStyle/>
        <a:p>
          <a:endParaRPr lang="en-NZ"/>
        </a:p>
      </dgm:t>
    </dgm:pt>
    <dgm:pt modelId="{AE4E34CE-448F-4F9D-B13C-C2A7CA9A2AC5}">
      <dgm:prSet phldrT="[Text]"/>
      <dgm:spPr/>
      <dgm:t>
        <a:bodyPr/>
        <a:lstStyle/>
        <a:p>
          <a:r>
            <a:rPr lang="en-NZ" dirty="0" smtClean="0"/>
            <a:t>Biology</a:t>
          </a:r>
          <a:endParaRPr lang="en-NZ" dirty="0"/>
        </a:p>
      </dgm:t>
    </dgm:pt>
    <dgm:pt modelId="{D4882248-8F6E-44A4-954F-C74467F0D947}" type="parTrans" cxnId="{26327014-8923-4C16-9785-C201C97103E4}">
      <dgm:prSet/>
      <dgm:spPr/>
      <dgm:t>
        <a:bodyPr/>
        <a:lstStyle/>
        <a:p>
          <a:endParaRPr lang="en-NZ"/>
        </a:p>
      </dgm:t>
    </dgm:pt>
    <dgm:pt modelId="{50103061-E495-493E-8DD1-5744DD23B4CB}" type="sibTrans" cxnId="{26327014-8923-4C16-9785-C201C97103E4}">
      <dgm:prSet/>
      <dgm:spPr/>
      <dgm:t>
        <a:bodyPr/>
        <a:lstStyle/>
        <a:p>
          <a:endParaRPr lang="en-NZ"/>
        </a:p>
      </dgm:t>
    </dgm:pt>
    <dgm:pt modelId="{89DDC6D5-6EC1-4E3C-A8CF-684BC8956F18}" type="pres">
      <dgm:prSet presAssocID="{B373F922-2025-4544-8CE7-AB5F390C4235}" presName="cycle" presStyleCnt="0">
        <dgm:presLayoutVars>
          <dgm:chMax val="1"/>
          <dgm:dir/>
          <dgm:animLvl val="ctr"/>
          <dgm:resizeHandles val="exact"/>
        </dgm:presLayoutVars>
      </dgm:prSet>
      <dgm:spPr/>
      <dgm:t>
        <a:bodyPr/>
        <a:lstStyle/>
        <a:p>
          <a:endParaRPr lang="en-NZ"/>
        </a:p>
      </dgm:t>
    </dgm:pt>
    <dgm:pt modelId="{D67462BD-B563-4067-AECC-8E272CF52702}" type="pres">
      <dgm:prSet presAssocID="{7BEF2EEB-582C-4764-8385-061D64E494EE}" presName="centerShape" presStyleLbl="node0" presStyleIdx="0" presStyleCnt="1"/>
      <dgm:spPr/>
      <dgm:t>
        <a:bodyPr/>
        <a:lstStyle/>
        <a:p>
          <a:endParaRPr lang="en-NZ"/>
        </a:p>
      </dgm:t>
    </dgm:pt>
    <dgm:pt modelId="{5EE8AF38-DE07-481B-B53E-2F5DEDD38C5E}" type="pres">
      <dgm:prSet presAssocID="{BA4F0166-0387-4FA5-A945-30227C49C992}" presName="parTrans" presStyleLbl="bgSibTrans2D1" presStyleIdx="0" presStyleCnt="5"/>
      <dgm:spPr/>
      <dgm:t>
        <a:bodyPr/>
        <a:lstStyle/>
        <a:p>
          <a:endParaRPr lang="en-NZ"/>
        </a:p>
      </dgm:t>
    </dgm:pt>
    <dgm:pt modelId="{69348B55-A7C2-4BAB-BC4B-2CEF29ED8480}" type="pres">
      <dgm:prSet presAssocID="{21FC6018-52B3-4C60-8099-479798BA6A5B}" presName="node" presStyleLbl="node1" presStyleIdx="0" presStyleCnt="5">
        <dgm:presLayoutVars>
          <dgm:bulletEnabled val="1"/>
        </dgm:presLayoutVars>
      </dgm:prSet>
      <dgm:spPr/>
      <dgm:t>
        <a:bodyPr/>
        <a:lstStyle/>
        <a:p>
          <a:endParaRPr lang="en-NZ"/>
        </a:p>
      </dgm:t>
    </dgm:pt>
    <dgm:pt modelId="{C744116F-DDA8-4221-B1F8-1DB8B9B94E11}" type="pres">
      <dgm:prSet presAssocID="{EAEA1CA8-977D-465E-95A8-754F91568AAA}" presName="parTrans" presStyleLbl="bgSibTrans2D1" presStyleIdx="1" presStyleCnt="5"/>
      <dgm:spPr/>
      <dgm:t>
        <a:bodyPr/>
        <a:lstStyle/>
        <a:p>
          <a:endParaRPr lang="en-NZ"/>
        </a:p>
      </dgm:t>
    </dgm:pt>
    <dgm:pt modelId="{A2854F0D-A692-4462-80BF-E097BB11BA19}" type="pres">
      <dgm:prSet presAssocID="{C476E953-B978-4595-BFAC-4A3E680DAACE}" presName="node" presStyleLbl="node1" presStyleIdx="1" presStyleCnt="5">
        <dgm:presLayoutVars>
          <dgm:bulletEnabled val="1"/>
        </dgm:presLayoutVars>
      </dgm:prSet>
      <dgm:spPr/>
      <dgm:t>
        <a:bodyPr/>
        <a:lstStyle/>
        <a:p>
          <a:endParaRPr lang="en-NZ"/>
        </a:p>
      </dgm:t>
    </dgm:pt>
    <dgm:pt modelId="{81197E39-CFC5-4865-AF1C-FC7D34D9E2D2}" type="pres">
      <dgm:prSet presAssocID="{AEADD5DF-8BC1-40F7-9F99-8501673C8D9D}" presName="parTrans" presStyleLbl="bgSibTrans2D1" presStyleIdx="2" presStyleCnt="5"/>
      <dgm:spPr/>
      <dgm:t>
        <a:bodyPr/>
        <a:lstStyle/>
        <a:p>
          <a:endParaRPr lang="en-NZ"/>
        </a:p>
      </dgm:t>
    </dgm:pt>
    <dgm:pt modelId="{CE8E7B62-E2CB-4D98-A44E-9CA6AE49270F}" type="pres">
      <dgm:prSet presAssocID="{24B97AA1-4BE2-4C6B-9BFC-E0050F1EC4ED}" presName="node" presStyleLbl="node1" presStyleIdx="2" presStyleCnt="5">
        <dgm:presLayoutVars>
          <dgm:bulletEnabled val="1"/>
        </dgm:presLayoutVars>
      </dgm:prSet>
      <dgm:spPr/>
      <dgm:t>
        <a:bodyPr/>
        <a:lstStyle/>
        <a:p>
          <a:endParaRPr lang="en-NZ"/>
        </a:p>
      </dgm:t>
    </dgm:pt>
    <dgm:pt modelId="{E6E48EE2-01AB-4997-A1E9-966C3B943CDE}" type="pres">
      <dgm:prSet presAssocID="{3A15A218-09D1-42F1-805E-29974B8B5CE9}" presName="parTrans" presStyleLbl="bgSibTrans2D1" presStyleIdx="3" presStyleCnt="5"/>
      <dgm:spPr/>
      <dgm:t>
        <a:bodyPr/>
        <a:lstStyle/>
        <a:p>
          <a:endParaRPr lang="en-NZ"/>
        </a:p>
      </dgm:t>
    </dgm:pt>
    <dgm:pt modelId="{E2C5F278-064F-4B9A-BCBE-F038B9CB5226}" type="pres">
      <dgm:prSet presAssocID="{4CF2C94F-80D4-4CCC-8920-AF3A4A71BEA8}" presName="node" presStyleLbl="node1" presStyleIdx="3" presStyleCnt="5">
        <dgm:presLayoutVars>
          <dgm:bulletEnabled val="1"/>
        </dgm:presLayoutVars>
      </dgm:prSet>
      <dgm:spPr/>
      <dgm:t>
        <a:bodyPr/>
        <a:lstStyle/>
        <a:p>
          <a:endParaRPr lang="en-NZ"/>
        </a:p>
      </dgm:t>
    </dgm:pt>
    <dgm:pt modelId="{A0569ECC-D337-44A4-BFA2-FAA3D273B8EE}" type="pres">
      <dgm:prSet presAssocID="{D4882248-8F6E-44A4-954F-C74467F0D947}" presName="parTrans" presStyleLbl="bgSibTrans2D1" presStyleIdx="4" presStyleCnt="5"/>
      <dgm:spPr/>
      <dgm:t>
        <a:bodyPr/>
        <a:lstStyle/>
        <a:p>
          <a:endParaRPr lang="en-NZ"/>
        </a:p>
      </dgm:t>
    </dgm:pt>
    <dgm:pt modelId="{9C415FBF-48B0-48B8-A2DC-679009D74991}" type="pres">
      <dgm:prSet presAssocID="{AE4E34CE-448F-4F9D-B13C-C2A7CA9A2AC5}" presName="node" presStyleLbl="node1" presStyleIdx="4" presStyleCnt="5">
        <dgm:presLayoutVars>
          <dgm:bulletEnabled val="1"/>
        </dgm:presLayoutVars>
      </dgm:prSet>
      <dgm:spPr/>
      <dgm:t>
        <a:bodyPr/>
        <a:lstStyle/>
        <a:p>
          <a:endParaRPr lang="en-NZ"/>
        </a:p>
      </dgm:t>
    </dgm:pt>
  </dgm:ptLst>
  <dgm:cxnLst>
    <dgm:cxn modelId="{9D47939A-9E62-4BEF-AA2A-8923D0603B6B}" type="presOf" srcId="{3A15A218-09D1-42F1-805E-29974B8B5CE9}" destId="{E6E48EE2-01AB-4997-A1E9-966C3B943CDE}" srcOrd="0" destOrd="0" presId="urn:microsoft.com/office/officeart/2005/8/layout/radial4"/>
    <dgm:cxn modelId="{AC96C460-6532-43EE-94CA-93B75CECA911}" type="presOf" srcId="{AEADD5DF-8BC1-40F7-9F99-8501673C8D9D}" destId="{81197E39-CFC5-4865-AF1C-FC7D34D9E2D2}" srcOrd="0" destOrd="0" presId="urn:microsoft.com/office/officeart/2005/8/layout/radial4"/>
    <dgm:cxn modelId="{B47266CD-39BC-4A38-B0C6-5AF8AF9E4873}" srcId="{B373F922-2025-4544-8CE7-AB5F390C4235}" destId="{7BEF2EEB-582C-4764-8385-061D64E494EE}" srcOrd="0" destOrd="0" parTransId="{C43CA0FB-ECC6-4E81-9C00-92B2EE3A3BB4}" sibTransId="{596ED48E-BCBE-4F83-A7F7-7BED83F24A3A}"/>
    <dgm:cxn modelId="{7A65224F-C4F9-4083-AA82-15F294C5EA26}" srcId="{7BEF2EEB-582C-4764-8385-061D64E494EE}" destId="{21FC6018-52B3-4C60-8099-479798BA6A5B}" srcOrd="0" destOrd="0" parTransId="{BA4F0166-0387-4FA5-A945-30227C49C992}" sibTransId="{6F0D0F6B-D14B-4E6F-8D40-A92897AC6167}"/>
    <dgm:cxn modelId="{30B97A67-24DB-4C15-A17D-BF6C4E8498A2}" type="presOf" srcId="{AE4E34CE-448F-4F9D-B13C-C2A7CA9A2AC5}" destId="{9C415FBF-48B0-48B8-A2DC-679009D74991}" srcOrd="0" destOrd="0" presId="urn:microsoft.com/office/officeart/2005/8/layout/radial4"/>
    <dgm:cxn modelId="{D050D69A-33A0-42C8-BD49-645414F4D526}" srcId="{7BEF2EEB-582C-4764-8385-061D64E494EE}" destId="{4CF2C94F-80D4-4CCC-8920-AF3A4A71BEA8}" srcOrd="3" destOrd="0" parTransId="{3A15A218-09D1-42F1-805E-29974B8B5CE9}" sibTransId="{A18777DD-E457-46B1-94B9-D6D3A11BB427}"/>
    <dgm:cxn modelId="{0C489B5A-3819-4105-8FAB-EBE71304B370}" srcId="{7BEF2EEB-582C-4764-8385-061D64E494EE}" destId="{24B97AA1-4BE2-4C6B-9BFC-E0050F1EC4ED}" srcOrd="2" destOrd="0" parTransId="{AEADD5DF-8BC1-40F7-9F99-8501673C8D9D}" sibTransId="{7BFB71E4-5D7B-4428-BA9A-3B178C2AFEF5}"/>
    <dgm:cxn modelId="{983F5D6D-140B-42FF-B36A-2FE491CBC637}" type="presOf" srcId="{D4882248-8F6E-44A4-954F-C74467F0D947}" destId="{A0569ECC-D337-44A4-BFA2-FAA3D273B8EE}" srcOrd="0" destOrd="0" presId="urn:microsoft.com/office/officeart/2005/8/layout/radial4"/>
    <dgm:cxn modelId="{DC82CB4E-FD43-4A4D-9698-9FF52683E9B7}" type="presOf" srcId="{C476E953-B978-4595-BFAC-4A3E680DAACE}" destId="{A2854F0D-A692-4462-80BF-E097BB11BA19}" srcOrd="0" destOrd="0" presId="urn:microsoft.com/office/officeart/2005/8/layout/radial4"/>
    <dgm:cxn modelId="{22A7AAB3-2EE0-4276-A7F9-5FB081E61E35}" type="presOf" srcId="{21FC6018-52B3-4C60-8099-479798BA6A5B}" destId="{69348B55-A7C2-4BAB-BC4B-2CEF29ED8480}" srcOrd="0" destOrd="0" presId="urn:microsoft.com/office/officeart/2005/8/layout/radial4"/>
    <dgm:cxn modelId="{5645848C-F327-4B07-830C-8C29D23681D3}" type="presOf" srcId="{BA4F0166-0387-4FA5-A945-30227C49C992}" destId="{5EE8AF38-DE07-481B-B53E-2F5DEDD38C5E}" srcOrd="0" destOrd="0" presId="urn:microsoft.com/office/officeart/2005/8/layout/radial4"/>
    <dgm:cxn modelId="{02B98EF0-0EA7-4B4C-BD38-B40E946AA192}" type="presOf" srcId="{B373F922-2025-4544-8CE7-AB5F390C4235}" destId="{89DDC6D5-6EC1-4E3C-A8CF-684BC8956F18}" srcOrd="0" destOrd="0" presId="urn:microsoft.com/office/officeart/2005/8/layout/radial4"/>
    <dgm:cxn modelId="{26327014-8923-4C16-9785-C201C97103E4}" srcId="{7BEF2EEB-582C-4764-8385-061D64E494EE}" destId="{AE4E34CE-448F-4F9D-B13C-C2A7CA9A2AC5}" srcOrd="4" destOrd="0" parTransId="{D4882248-8F6E-44A4-954F-C74467F0D947}" sibTransId="{50103061-E495-493E-8DD1-5744DD23B4CB}"/>
    <dgm:cxn modelId="{6A8B1981-B3C9-4734-AA35-A9DDD06FCEE6}" srcId="{7BEF2EEB-582C-4764-8385-061D64E494EE}" destId="{C476E953-B978-4595-BFAC-4A3E680DAACE}" srcOrd="1" destOrd="0" parTransId="{EAEA1CA8-977D-465E-95A8-754F91568AAA}" sibTransId="{C321DBE4-B859-440B-9631-B3360C26B7AE}"/>
    <dgm:cxn modelId="{31ADF149-1211-4DCF-941D-8BE5C0787C43}" type="presOf" srcId="{24B97AA1-4BE2-4C6B-9BFC-E0050F1EC4ED}" destId="{CE8E7B62-E2CB-4D98-A44E-9CA6AE49270F}" srcOrd="0" destOrd="0" presId="urn:microsoft.com/office/officeart/2005/8/layout/radial4"/>
    <dgm:cxn modelId="{4B6AE2F5-9267-4638-9453-5ACBE0E69D27}" type="presOf" srcId="{EAEA1CA8-977D-465E-95A8-754F91568AAA}" destId="{C744116F-DDA8-4221-B1F8-1DB8B9B94E11}" srcOrd="0" destOrd="0" presId="urn:microsoft.com/office/officeart/2005/8/layout/radial4"/>
    <dgm:cxn modelId="{2F6E19FF-B860-4258-A552-4C70D724ED70}" type="presOf" srcId="{4CF2C94F-80D4-4CCC-8920-AF3A4A71BEA8}" destId="{E2C5F278-064F-4B9A-BCBE-F038B9CB5226}" srcOrd="0" destOrd="0" presId="urn:microsoft.com/office/officeart/2005/8/layout/radial4"/>
    <dgm:cxn modelId="{0EE8EF37-30E6-4B11-8321-7DA6975E9D83}" type="presOf" srcId="{7BEF2EEB-582C-4764-8385-061D64E494EE}" destId="{D67462BD-B563-4067-AECC-8E272CF52702}" srcOrd="0" destOrd="0" presId="urn:microsoft.com/office/officeart/2005/8/layout/radial4"/>
    <dgm:cxn modelId="{15610CE6-DD44-46FF-93B9-88A2859B7803}" type="presParOf" srcId="{89DDC6D5-6EC1-4E3C-A8CF-684BC8956F18}" destId="{D67462BD-B563-4067-AECC-8E272CF52702}" srcOrd="0" destOrd="0" presId="urn:microsoft.com/office/officeart/2005/8/layout/radial4"/>
    <dgm:cxn modelId="{E1B73FEF-6F33-40A7-B7A2-C277DE5866D6}" type="presParOf" srcId="{89DDC6D5-6EC1-4E3C-A8CF-684BC8956F18}" destId="{5EE8AF38-DE07-481B-B53E-2F5DEDD38C5E}" srcOrd="1" destOrd="0" presId="urn:microsoft.com/office/officeart/2005/8/layout/radial4"/>
    <dgm:cxn modelId="{336C6F03-E4BB-4869-B770-AA549C2B8D36}" type="presParOf" srcId="{89DDC6D5-6EC1-4E3C-A8CF-684BC8956F18}" destId="{69348B55-A7C2-4BAB-BC4B-2CEF29ED8480}" srcOrd="2" destOrd="0" presId="urn:microsoft.com/office/officeart/2005/8/layout/radial4"/>
    <dgm:cxn modelId="{D12DA855-870F-4ECA-A2E1-974716969CFC}" type="presParOf" srcId="{89DDC6D5-6EC1-4E3C-A8CF-684BC8956F18}" destId="{C744116F-DDA8-4221-B1F8-1DB8B9B94E11}" srcOrd="3" destOrd="0" presId="urn:microsoft.com/office/officeart/2005/8/layout/radial4"/>
    <dgm:cxn modelId="{CD378808-83AE-4552-A0C7-C94EEA1AE957}" type="presParOf" srcId="{89DDC6D5-6EC1-4E3C-A8CF-684BC8956F18}" destId="{A2854F0D-A692-4462-80BF-E097BB11BA19}" srcOrd="4" destOrd="0" presId="urn:microsoft.com/office/officeart/2005/8/layout/radial4"/>
    <dgm:cxn modelId="{285022B3-1B58-4144-B843-87FC9C2EA7E9}" type="presParOf" srcId="{89DDC6D5-6EC1-4E3C-A8CF-684BC8956F18}" destId="{81197E39-CFC5-4865-AF1C-FC7D34D9E2D2}" srcOrd="5" destOrd="0" presId="urn:microsoft.com/office/officeart/2005/8/layout/radial4"/>
    <dgm:cxn modelId="{EDCA271E-C462-450C-B518-02FD037B0D64}" type="presParOf" srcId="{89DDC6D5-6EC1-4E3C-A8CF-684BC8956F18}" destId="{CE8E7B62-E2CB-4D98-A44E-9CA6AE49270F}" srcOrd="6" destOrd="0" presId="urn:microsoft.com/office/officeart/2005/8/layout/radial4"/>
    <dgm:cxn modelId="{800C0682-F57E-462E-9CC2-9A9DD63D24C1}" type="presParOf" srcId="{89DDC6D5-6EC1-4E3C-A8CF-684BC8956F18}" destId="{E6E48EE2-01AB-4997-A1E9-966C3B943CDE}" srcOrd="7" destOrd="0" presId="urn:microsoft.com/office/officeart/2005/8/layout/radial4"/>
    <dgm:cxn modelId="{481B676B-33C3-4D69-8D8A-0B46CEE817C3}" type="presParOf" srcId="{89DDC6D5-6EC1-4E3C-A8CF-684BC8956F18}" destId="{E2C5F278-064F-4B9A-BCBE-F038B9CB5226}" srcOrd="8" destOrd="0" presId="urn:microsoft.com/office/officeart/2005/8/layout/radial4"/>
    <dgm:cxn modelId="{AC1C85A2-7685-4522-9A56-24668BEFE1A0}" type="presParOf" srcId="{89DDC6D5-6EC1-4E3C-A8CF-684BC8956F18}" destId="{A0569ECC-D337-44A4-BFA2-FAA3D273B8EE}" srcOrd="9" destOrd="0" presId="urn:microsoft.com/office/officeart/2005/8/layout/radial4"/>
    <dgm:cxn modelId="{F4269842-5BBE-45AF-A966-C2099C732251}" type="presParOf" srcId="{89DDC6D5-6EC1-4E3C-A8CF-684BC8956F18}" destId="{9C415FBF-48B0-48B8-A2DC-679009D74991}" srcOrd="1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C4A3B-D5B3-4701-A1A4-19A379E87A23}"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NZ"/>
        </a:p>
      </dgm:t>
    </dgm:pt>
    <dgm:pt modelId="{736CF304-B2FF-4F96-8E7E-7911D0353CFC}">
      <dgm:prSet phldrT="[Text]"/>
      <dgm:spPr/>
      <dgm:t>
        <a:bodyPr/>
        <a:lstStyle/>
        <a:p>
          <a:r>
            <a:rPr lang="en-NZ" dirty="0" smtClean="0"/>
            <a:t>Storm Event</a:t>
          </a:r>
          <a:endParaRPr lang="en-NZ" dirty="0"/>
        </a:p>
      </dgm:t>
    </dgm:pt>
    <dgm:pt modelId="{6E333464-CD95-409E-8881-CE8108DD9C6F}" type="parTrans" cxnId="{C84BF8E2-82FF-43FE-B4BC-CAB7F52FD961}">
      <dgm:prSet/>
      <dgm:spPr/>
      <dgm:t>
        <a:bodyPr/>
        <a:lstStyle/>
        <a:p>
          <a:endParaRPr lang="en-NZ"/>
        </a:p>
      </dgm:t>
    </dgm:pt>
    <dgm:pt modelId="{A92B42B3-8215-4EC6-B429-AF17AB115F8F}" type="sibTrans" cxnId="{C84BF8E2-82FF-43FE-B4BC-CAB7F52FD961}">
      <dgm:prSet/>
      <dgm:spPr/>
      <dgm:t>
        <a:bodyPr/>
        <a:lstStyle/>
        <a:p>
          <a:endParaRPr lang="en-NZ"/>
        </a:p>
      </dgm:t>
    </dgm:pt>
    <dgm:pt modelId="{830C0C1F-8D24-4FCB-A2DF-2E8042E20039}">
      <dgm:prSet phldrT="[Text]"/>
      <dgm:spPr/>
      <dgm:t>
        <a:bodyPr/>
        <a:lstStyle/>
        <a:p>
          <a:r>
            <a:rPr lang="en-NZ" dirty="0" smtClean="0"/>
            <a:t>Awareness of risk</a:t>
          </a:r>
          <a:endParaRPr lang="en-NZ" dirty="0"/>
        </a:p>
      </dgm:t>
    </dgm:pt>
    <dgm:pt modelId="{267A59E9-E728-4CB7-B606-CEF09C09A6FA}" type="parTrans" cxnId="{7EFE0C74-DC13-4F46-9BF9-1D8CD12AB131}">
      <dgm:prSet/>
      <dgm:spPr/>
      <dgm:t>
        <a:bodyPr/>
        <a:lstStyle/>
        <a:p>
          <a:endParaRPr lang="en-NZ"/>
        </a:p>
      </dgm:t>
    </dgm:pt>
    <dgm:pt modelId="{02446C26-D39E-4757-85E6-01A4CA4DD7ED}" type="sibTrans" cxnId="{7EFE0C74-DC13-4F46-9BF9-1D8CD12AB131}">
      <dgm:prSet/>
      <dgm:spPr/>
      <dgm:t>
        <a:bodyPr/>
        <a:lstStyle/>
        <a:p>
          <a:endParaRPr lang="en-NZ"/>
        </a:p>
      </dgm:t>
    </dgm:pt>
    <dgm:pt modelId="{34AD7159-A940-410C-8B32-AE00CCE7F572}">
      <dgm:prSet phldrT="[Text]"/>
      <dgm:spPr/>
      <dgm:t>
        <a:bodyPr/>
        <a:lstStyle/>
        <a:p>
          <a:r>
            <a:rPr lang="en-NZ" dirty="0" smtClean="0"/>
            <a:t>Demand for defence</a:t>
          </a:r>
          <a:endParaRPr lang="en-NZ" dirty="0"/>
        </a:p>
      </dgm:t>
    </dgm:pt>
    <dgm:pt modelId="{600D9E94-575B-46B2-9C82-F0D2115C3F82}" type="parTrans" cxnId="{00E37574-348F-42DC-B92E-EEEE99B5875D}">
      <dgm:prSet/>
      <dgm:spPr/>
      <dgm:t>
        <a:bodyPr/>
        <a:lstStyle/>
        <a:p>
          <a:endParaRPr lang="en-NZ"/>
        </a:p>
      </dgm:t>
    </dgm:pt>
    <dgm:pt modelId="{BE7B7B20-F297-480A-9732-C7ECCDC487AE}" type="sibTrans" cxnId="{00E37574-348F-42DC-B92E-EEEE99B5875D}">
      <dgm:prSet/>
      <dgm:spPr/>
      <dgm:t>
        <a:bodyPr/>
        <a:lstStyle/>
        <a:p>
          <a:endParaRPr lang="en-NZ"/>
        </a:p>
      </dgm:t>
    </dgm:pt>
    <dgm:pt modelId="{93FD4467-D23B-4B4D-A60C-2BB01F6EDE72}">
      <dgm:prSet phldrT="[Text]"/>
      <dgm:spPr/>
      <dgm:t>
        <a:bodyPr/>
        <a:lstStyle/>
        <a:p>
          <a:r>
            <a:rPr lang="en-NZ" dirty="0" smtClean="0"/>
            <a:t>Defence works</a:t>
          </a:r>
          <a:endParaRPr lang="en-NZ" dirty="0"/>
        </a:p>
      </dgm:t>
    </dgm:pt>
    <dgm:pt modelId="{0ED1B899-D297-4326-B744-5AA31798D6E8}" type="parTrans" cxnId="{FCE6CF29-8FFA-4168-A3F7-C2618F10ABA9}">
      <dgm:prSet/>
      <dgm:spPr/>
      <dgm:t>
        <a:bodyPr/>
        <a:lstStyle/>
        <a:p>
          <a:endParaRPr lang="en-NZ"/>
        </a:p>
      </dgm:t>
    </dgm:pt>
    <dgm:pt modelId="{EA9F27CA-E9C0-42ED-B535-CDE59DF6AF9A}" type="sibTrans" cxnId="{FCE6CF29-8FFA-4168-A3F7-C2618F10ABA9}">
      <dgm:prSet/>
      <dgm:spPr/>
      <dgm:t>
        <a:bodyPr/>
        <a:lstStyle/>
        <a:p>
          <a:endParaRPr lang="en-NZ"/>
        </a:p>
      </dgm:t>
    </dgm:pt>
    <dgm:pt modelId="{8B10929B-31F6-4CED-92B6-DDCFF7102F0D}">
      <dgm:prSet phldrT="[Text]"/>
      <dgm:spPr/>
      <dgm:t>
        <a:bodyPr/>
        <a:lstStyle/>
        <a:p>
          <a:r>
            <a:rPr lang="en-NZ" dirty="0" smtClean="0"/>
            <a:t>Communities/</a:t>
          </a:r>
          <a:br>
            <a:rPr lang="en-NZ" dirty="0" smtClean="0"/>
          </a:br>
          <a:r>
            <a:rPr lang="en-NZ" dirty="0" smtClean="0"/>
            <a:t>individuals feel secure</a:t>
          </a:r>
          <a:endParaRPr lang="en-NZ" dirty="0"/>
        </a:p>
      </dgm:t>
    </dgm:pt>
    <dgm:pt modelId="{18139A96-B4FF-4E0B-84E4-B00004628459}" type="parTrans" cxnId="{C4812D60-8964-4C8E-98EF-79D2653A5318}">
      <dgm:prSet/>
      <dgm:spPr/>
      <dgm:t>
        <a:bodyPr/>
        <a:lstStyle/>
        <a:p>
          <a:endParaRPr lang="en-NZ"/>
        </a:p>
      </dgm:t>
    </dgm:pt>
    <dgm:pt modelId="{A816F944-AEAB-47DB-A697-F578438D1C3D}" type="sibTrans" cxnId="{C4812D60-8964-4C8E-98EF-79D2653A5318}">
      <dgm:prSet/>
      <dgm:spPr/>
      <dgm:t>
        <a:bodyPr/>
        <a:lstStyle/>
        <a:p>
          <a:endParaRPr lang="en-NZ"/>
        </a:p>
      </dgm:t>
    </dgm:pt>
    <dgm:pt modelId="{E8BCEB00-AA91-4B88-9219-982E34C27D27}">
      <dgm:prSet phldrT="[Text]"/>
      <dgm:spPr/>
      <dgm:t>
        <a:bodyPr/>
        <a:lstStyle/>
        <a:p>
          <a:r>
            <a:rPr lang="en-NZ" dirty="0" smtClean="0"/>
            <a:t>More coastal development</a:t>
          </a:r>
          <a:endParaRPr lang="en-NZ" dirty="0"/>
        </a:p>
      </dgm:t>
    </dgm:pt>
    <dgm:pt modelId="{FB6C8BA2-A83D-4FC6-9041-FD7B0381844D}" type="parTrans" cxnId="{D51E45AE-B766-4ED2-B8C3-AF260557D446}">
      <dgm:prSet/>
      <dgm:spPr/>
      <dgm:t>
        <a:bodyPr/>
        <a:lstStyle/>
        <a:p>
          <a:endParaRPr lang="en-NZ"/>
        </a:p>
      </dgm:t>
    </dgm:pt>
    <dgm:pt modelId="{581DFBAC-9801-4CFA-9825-8D9220541EB2}" type="sibTrans" cxnId="{D51E45AE-B766-4ED2-B8C3-AF260557D446}">
      <dgm:prSet/>
      <dgm:spPr/>
      <dgm:t>
        <a:bodyPr/>
        <a:lstStyle/>
        <a:p>
          <a:endParaRPr lang="en-NZ"/>
        </a:p>
      </dgm:t>
    </dgm:pt>
    <dgm:pt modelId="{D2FA494F-C808-480B-B39A-88145487B90A}" type="pres">
      <dgm:prSet presAssocID="{201C4A3B-D5B3-4701-A1A4-19A379E87A23}" presName="diagram" presStyleCnt="0">
        <dgm:presLayoutVars>
          <dgm:dir/>
          <dgm:resizeHandles val="exact"/>
        </dgm:presLayoutVars>
      </dgm:prSet>
      <dgm:spPr/>
      <dgm:t>
        <a:bodyPr/>
        <a:lstStyle/>
        <a:p>
          <a:endParaRPr lang="en-NZ"/>
        </a:p>
      </dgm:t>
    </dgm:pt>
    <dgm:pt modelId="{B2E30898-5FE6-4A40-9F2E-AF9A59E6F273}" type="pres">
      <dgm:prSet presAssocID="{736CF304-B2FF-4F96-8E7E-7911D0353CFC}" presName="node" presStyleLbl="node1" presStyleIdx="0" presStyleCnt="6">
        <dgm:presLayoutVars>
          <dgm:bulletEnabled val="1"/>
        </dgm:presLayoutVars>
      </dgm:prSet>
      <dgm:spPr/>
      <dgm:t>
        <a:bodyPr/>
        <a:lstStyle/>
        <a:p>
          <a:endParaRPr lang="en-NZ"/>
        </a:p>
      </dgm:t>
    </dgm:pt>
    <dgm:pt modelId="{4237FB0F-6B61-4C91-8163-CF2D8DE0708C}" type="pres">
      <dgm:prSet presAssocID="{A92B42B3-8215-4EC6-B429-AF17AB115F8F}" presName="sibTrans" presStyleLbl="sibTrans2D1" presStyleIdx="0" presStyleCnt="5"/>
      <dgm:spPr/>
      <dgm:t>
        <a:bodyPr/>
        <a:lstStyle/>
        <a:p>
          <a:endParaRPr lang="en-NZ"/>
        </a:p>
      </dgm:t>
    </dgm:pt>
    <dgm:pt modelId="{4CC64FAC-EA6B-4713-BB37-CFE025AAAFD0}" type="pres">
      <dgm:prSet presAssocID="{A92B42B3-8215-4EC6-B429-AF17AB115F8F}" presName="connectorText" presStyleLbl="sibTrans2D1" presStyleIdx="0" presStyleCnt="5"/>
      <dgm:spPr/>
      <dgm:t>
        <a:bodyPr/>
        <a:lstStyle/>
        <a:p>
          <a:endParaRPr lang="en-NZ"/>
        </a:p>
      </dgm:t>
    </dgm:pt>
    <dgm:pt modelId="{65547D7A-E6AE-46FD-87A4-DEA27941F981}" type="pres">
      <dgm:prSet presAssocID="{830C0C1F-8D24-4FCB-A2DF-2E8042E20039}" presName="node" presStyleLbl="node1" presStyleIdx="1" presStyleCnt="6">
        <dgm:presLayoutVars>
          <dgm:bulletEnabled val="1"/>
        </dgm:presLayoutVars>
      </dgm:prSet>
      <dgm:spPr/>
      <dgm:t>
        <a:bodyPr/>
        <a:lstStyle/>
        <a:p>
          <a:endParaRPr lang="en-NZ"/>
        </a:p>
      </dgm:t>
    </dgm:pt>
    <dgm:pt modelId="{82EE5DD7-7BB2-494F-9A7A-A069D8DBF29C}" type="pres">
      <dgm:prSet presAssocID="{02446C26-D39E-4757-85E6-01A4CA4DD7ED}" presName="sibTrans" presStyleLbl="sibTrans2D1" presStyleIdx="1" presStyleCnt="5"/>
      <dgm:spPr/>
      <dgm:t>
        <a:bodyPr/>
        <a:lstStyle/>
        <a:p>
          <a:endParaRPr lang="en-NZ"/>
        </a:p>
      </dgm:t>
    </dgm:pt>
    <dgm:pt modelId="{391469A1-75F3-42FB-9FCC-6247B51EA023}" type="pres">
      <dgm:prSet presAssocID="{02446C26-D39E-4757-85E6-01A4CA4DD7ED}" presName="connectorText" presStyleLbl="sibTrans2D1" presStyleIdx="1" presStyleCnt="5"/>
      <dgm:spPr/>
      <dgm:t>
        <a:bodyPr/>
        <a:lstStyle/>
        <a:p>
          <a:endParaRPr lang="en-NZ"/>
        </a:p>
      </dgm:t>
    </dgm:pt>
    <dgm:pt modelId="{C37633B9-75F4-40AB-8AC8-A606951FE973}" type="pres">
      <dgm:prSet presAssocID="{34AD7159-A940-410C-8B32-AE00CCE7F572}" presName="node" presStyleLbl="node1" presStyleIdx="2" presStyleCnt="6">
        <dgm:presLayoutVars>
          <dgm:bulletEnabled val="1"/>
        </dgm:presLayoutVars>
      </dgm:prSet>
      <dgm:spPr/>
      <dgm:t>
        <a:bodyPr/>
        <a:lstStyle/>
        <a:p>
          <a:endParaRPr lang="en-NZ"/>
        </a:p>
      </dgm:t>
    </dgm:pt>
    <dgm:pt modelId="{BA306A3D-797D-45F0-BA31-76FD856B11B0}" type="pres">
      <dgm:prSet presAssocID="{BE7B7B20-F297-480A-9732-C7ECCDC487AE}" presName="sibTrans" presStyleLbl="sibTrans2D1" presStyleIdx="2" presStyleCnt="5"/>
      <dgm:spPr/>
      <dgm:t>
        <a:bodyPr/>
        <a:lstStyle/>
        <a:p>
          <a:endParaRPr lang="en-NZ"/>
        </a:p>
      </dgm:t>
    </dgm:pt>
    <dgm:pt modelId="{152768BB-8964-48DC-B645-69C1EEFD35A0}" type="pres">
      <dgm:prSet presAssocID="{BE7B7B20-F297-480A-9732-C7ECCDC487AE}" presName="connectorText" presStyleLbl="sibTrans2D1" presStyleIdx="2" presStyleCnt="5"/>
      <dgm:spPr/>
      <dgm:t>
        <a:bodyPr/>
        <a:lstStyle/>
        <a:p>
          <a:endParaRPr lang="en-NZ"/>
        </a:p>
      </dgm:t>
    </dgm:pt>
    <dgm:pt modelId="{97C25137-6B99-407E-BC0B-9E0C7942647D}" type="pres">
      <dgm:prSet presAssocID="{93FD4467-D23B-4B4D-A60C-2BB01F6EDE72}" presName="node" presStyleLbl="node1" presStyleIdx="3" presStyleCnt="6">
        <dgm:presLayoutVars>
          <dgm:bulletEnabled val="1"/>
        </dgm:presLayoutVars>
      </dgm:prSet>
      <dgm:spPr/>
      <dgm:t>
        <a:bodyPr/>
        <a:lstStyle/>
        <a:p>
          <a:endParaRPr lang="en-NZ"/>
        </a:p>
      </dgm:t>
    </dgm:pt>
    <dgm:pt modelId="{B2DBF212-4635-4ED9-887F-7A38EF66FA67}" type="pres">
      <dgm:prSet presAssocID="{EA9F27CA-E9C0-42ED-B535-CDE59DF6AF9A}" presName="sibTrans" presStyleLbl="sibTrans2D1" presStyleIdx="3" presStyleCnt="5"/>
      <dgm:spPr/>
      <dgm:t>
        <a:bodyPr/>
        <a:lstStyle/>
        <a:p>
          <a:endParaRPr lang="en-NZ"/>
        </a:p>
      </dgm:t>
    </dgm:pt>
    <dgm:pt modelId="{E6D48A56-52C9-4D48-BD86-5F5D594FC66D}" type="pres">
      <dgm:prSet presAssocID="{EA9F27CA-E9C0-42ED-B535-CDE59DF6AF9A}" presName="connectorText" presStyleLbl="sibTrans2D1" presStyleIdx="3" presStyleCnt="5"/>
      <dgm:spPr/>
      <dgm:t>
        <a:bodyPr/>
        <a:lstStyle/>
        <a:p>
          <a:endParaRPr lang="en-NZ"/>
        </a:p>
      </dgm:t>
    </dgm:pt>
    <dgm:pt modelId="{3DBE5FEB-C651-48A2-8762-0077FC02AA08}" type="pres">
      <dgm:prSet presAssocID="{8B10929B-31F6-4CED-92B6-DDCFF7102F0D}" presName="node" presStyleLbl="node1" presStyleIdx="4" presStyleCnt="6">
        <dgm:presLayoutVars>
          <dgm:bulletEnabled val="1"/>
        </dgm:presLayoutVars>
      </dgm:prSet>
      <dgm:spPr/>
      <dgm:t>
        <a:bodyPr/>
        <a:lstStyle/>
        <a:p>
          <a:endParaRPr lang="en-NZ"/>
        </a:p>
      </dgm:t>
    </dgm:pt>
    <dgm:pt modelId="{5C3A34AC-BEC2-4E63-9F25-B125CD4FF004}" type="pres">
      <dgm:prSet presAssocID="{A816F944-AEAB-47DB-A697-F578438D1C3D}" presName="sibTrans" presStyleLbl="sibTrans2D1" presStyleIdx="4" presStyleCnt="5"/>
      <dgm:spPr/>
      <dgm:t>
        <a:bodyPr/>
        <a:lstStyle/>
        <a:p>
          <a:endParaRPr lang="en-NZ"/>
        </a:p>
      </dgm:t>
    </dgm:pt>
    <dgm:pt modelId="{0E260C4D-DE05-4228-A119-F3A40B5DC784}" type="pres">
      <dgm:prSet presAssocID="{A816F944-AEAB-47DB-A697-F578438D1C3D}" presName="connectorText" presStyleLbl="sibTrans2D1" presStyleIdx="4" presStyleCnt="5"/>
      <dgm:spPr/>
      <dgm:t>
        <a:bodyPr/>
        <a:lstStyle/>
        <a:p>
          <a:endParaRPr lang="en-NZ"/>
        </a:p>
      </dgm:t>
    </dgm:pt>
    <dgm:pt modelId="{C5EE7C30-6AB4-4626-B564-58FBC2A89E74}" type="pres">
      <dgm:prSet presAssocID="{E8BCEB00-AA91-4B88-9219-982E34C27D27}" presName="node" presStyleLbl="node1" presStyleIdx="5" presStyleCnt="6">
        <dgm:presLayoutVars>
          <dgm:bulletEnabled val="1"/>
        </dgm:presLayoutVars>
      </dgm:prSet>
      <dgm:spPr/>
      <dgm:t>
        <a:bodyPr/>
        <a:lstStyle/>
        <a:p>
          <a:endParaRPr lang="en-NZ"/>
        </a:p>
      </dgm:t>
    </dgm:pt>
  </dgm:ptLst>
  <dgm:cxnLst>
    <dgm:cxn modelId="{DC9BED35-9593-4DE0-B28E-3C4FEF3AE759}" type="presOf" srcId="{02446C26-D39E-4757-85E6-01A4CA4DD7ED}" destId="{82EE5DD7-7BB2-494F-9A7A-A069D8DBF29C}" srcOrd="0" destOrd="0" presId="urn:microsoft.com/office/officeart/2005/8/layout/process5"/>
    <dgm:cxn modelId="{00E37574-348F-42DC-B92E-EEEE99B5875D}" srcId="{201C4A3B-D5B3-4701-A1A4-19A379E87A23}" destId="{34AD7159-A940-410C-8B32-AE00CCE7F572}" srcOrd="2" destOrd="0" parTransId="{600D9E94-575B-46B2-9C82-F0D2115C3F82}" sibTransId="{BE7B7B20-F297-480A-9732-C7ECCDC487AE}"/>
    <dgm:cxn modelId="{263FCCF1-0985-4AF6-B349-ABA1782041BE}" type="presOf" srcId="{EA9F27CA-E9C0-42ED-B535-CDE59DF6AF9A}" destId="{B2DBF212-4635-4ED9-887F-7A38EF66FA67}" srcOrd="0" destOrd="0" presId="urn:microsoft.com/office/officeart/2005/8/layout/process5"/>
    <dgm:cxn modelId="{CA2EAFE3-67ED-462B-BF65-0DC8FD142765}" type="presOf" srcId="{BE7B7B20-F297-480A-9732-C7ECCDC487AE}" destId="{152768BB-8964-48DC-B645-69C1EEFD35A0}" srcOrd="1" destOrd="0" presId="urn:microsoft.com/office/officeart/2005/8/layout/process5"/>
    <dgm:cxn modelId="{F6F24865-F1D9-4C0C-9E43-61C624A81221}" type="presOf" srcId="{A816F944-AEAB-47DB-A697-F578438D1C3D}" destId="{0E260C4D-DE05-4228-A119-F3A40B5DC784}" srcOrd="1" destOrd="0" presId="urn:microsoft.com/office/officeart/2005/8/layout/process5"/>
    <dgm:cxn modelId="{48357205-EA27-489E-B386-67DDCAB5B185}" type="presOf" srcId="{A92B42B3-8215-4EC6-B429-AF17AB115F8F}" destId="{4CC64FAC-EA6B-4713-BB37-CFE025AAAFD0}" srcOrd="1" destOrd="0" presId="urn:microsoft.com/office/officeart/2005/8/layout/process5"/>
    <dgm:cxn modelId="{6F6B6561-3AE9-4953-BAAB-435B68E6642B}" type="presOf" srcId="{8B10929B-31F6-4CED-92B6-DDCFF7102F0D}" destId="{3DBE5FEB-C651-48A2-8762-0077FC02AA08}" srcOrd="0" destOrd="0" presId="urn:microsoft.com/office/officeart/2005/8/layout/process5"/>
    <dgm:cxn modelId="{D51E45AE-B766-4ED2-B8C3-AF260557D446}" srcId="{201C4A3B-D5B3-4701-A1A4-19A379E87A23}" destId="{E8BCEB00-AA91-4B88-9219-982E34C27D27}" srcOrd="5" destOrd="0" parTransId="{FB6C8BA2-A83D-4FC6-9041-FD7B0381844D}" sibTransId="{581DFBAC-9801-4CFA-9825-8D9220541EB2}"/>
    <dgm:cxn modelId="{C4812D60-8964-4C8E-98EF-79D2653A5318}" srcId="{201C4A3B-D5B3-4701-A1A4-19A379E87A23}" destId="{8B10929B-31F6-4CED-92B6-DDCFF7102F0D}" srcOrd="4" destOrd="0" parTransId="{18139A96-B4FF-4E0B-84E4-B00004628459}" sibTransId="{A816F944-AEAB-47DB-A697-F578438D1C3D}"/>
    <dgm:cxn modelId="{7EFE0C74-DC13-4F46-9BF9-1D8CD12AB131}" srcId="{201C4A3B-D5B3-4701-A1A4-19A379E87A23}" destId="{830C0C1F-8D24-4FCB-A2DF-2E8042E20039}" srcOrd="1" destOrd="0" parTransId="{267A59E9-E728-4CB7-B606-CEF09C09A6FA}" sibTransId="{02446C26-D39E-4757-85E6-01A4CA4DD7ED}"/>
    <dgm:cxn modelId="{9F486581-B28D-4190-9501-865A02B513BB}" type="presOf" srcId="{EA9F27CA-E9C0-42ED-B535-CDE59DF6AF9A}" destId="{E6D48A56-52C9-4D48-BD86-5F5D594FC66D}" srcOrd="1" destOrd="0" presId="urn:microsoft.com/office/officeart/2005/8/layout/process5"/>
    <dgm:cxn modelId="{E5ACAA87-B0AB-4FE1-BA0D-169CD16D7154}" type="presOf" srcId="{02446C26-D39E-4757-85E6-01A4CA4DD7ED}" destId="{391469A1-75F3-42FB-9FCC-6247B51EA023}" srcOrd="1" destOrd="0" presId="urn:microsoft.com/office/officeart/2005/8/layout/process5"/>
    <dgm:cxn modelId="{68C67C24-E8F2-4D79-AC5D-390EB602EF28}" type="presOf" srcId="{201C4A3B-D5B3-4701-A1A4-19A379E87A23}" destId="{D2FA494F-C808-480B-B39A-88145487B90A}" srcOrd="0" destOrd="0" presId="urn:microsoft.com/office/officeart/2005/8/layout/process5"/>
    <dgm:cxn modelId="{9EEF6BD0-FDE9-4C34-B029-C4E6BC27781F}" type="presOf" srcId="{E8BCEB00-AA91-4B88-9219-982E34C27D27}" destId="{C5EE7C30-6AB4-4626-B564-58FBC2A89E74}" srcOrd="0" destOrd="0" presId="urn:microsoft.com/office/officeart/2005/8/layout/process5"/>
    <dgm:cxn modelId="{9F6191EC-0F0C-4995-808D-9D808669065E}" type="presOf" srcId="{34AD7159-A940-410C-8B32-AE00CCE7F572}" destId="{C37633B9-75F4-40AB-8AC8-A606951FE973}" srcOrd="0" destOrd="0" presId="urn:microsoft.com/office/officeart/2005/8/layout/process5"/>
    <dgm:cxn modelId="{FD5DD03E-984D-4CCE-8EC4-DA35C3F20751}" type="presOf" srcId="{736CF304-B2FF-4F96-8E7E-7911D0353CFC}" destId="{B2E30898-5FE6-4A40-9F2E-AF9A59E6F273}" srcOrd="0" destOrd="0" presId="urn:microsoft.com/office/officeart/2005/8/layout/process5"/>
    <dgm:cxn modelId="{FCE6CF29-8FFA-4168-A3F7-C2618F10ABA9}" srcId="{201C4A3B-D5B3-4701-A1A4-19A379E87A23}" destId="{93FD4467-D23B-4B4D-A60C-2BB01F6EDE72}" srcOrd="3" destOrd="0" parTransId="{0ED1B899-D297-4326-B744-5AA31798D6E8}" sibTransId="{EA9F27CA-E9C0-42ED-B535-CDE59DF6AF9A}"/>
    <dgm:cxn modelId="{2130380B-100D-4194-BDA6-14152C10DBD0}" type="presOf" srcId="{A92B42B3-8215-4EC6-B429-AF17AB115F8F}" destId="{4237FB0F-6B61-4C91-8163-CF2D8DE0708C}" srcOrd="0" destOrd="0" presId="urn:microsoft.com/office/officeart/2005/8/layout/process5"/>
    <dgm:cxn modelId="{34938824-3253-4CEE-8B13-219EBCE5C0D7}" type="presOf" srcId="{830C0C1F-8D24-4FCB-A2DF-2E8042E20039}" destId="{65547D7A-E6AE-46FD-87A4-DEA27941F981}" srcOrd="0" destOrd="0" presId="urn:microsoft.com/office/officeart/2005/8/layout/process5"/>
    <dgm:cxn modelId="{11CF5612-0C14-4636-A273-6F37FE44196B}" type="presOf" srcId="{BE7B7B20-F297-480A-9732-C7ECCDC487AE}" destId="{BA306A3D-797D-45F0-BA31-76FD856B11B0}" srcOrd="0" destOrd="0" presId="urn:microsoft.com/office/officeart/2005/8/layout/process5"/>
    <dgm:cxn modelId="{15E784FC-CC13-4C2E-AA22-6EEAB0A7F35F}" type="presOf" srcId="{A816F944-AEAB-47DB-A697-F578438D1C3D}" destId="{5C3A34AC-BEC2-4E63-9F25-B125CD4FF004}" srcOrd="0" destOrd="0" presId="urn:microsoft.com/office/officeart/2005/8/layout/process5"/>
    <dgm:cxn modelId="{0DBBD9C7-C5B0-469A-9F90-29E3D32A674D}" type="presOf" srcId="{93FD4467-D23B-4B4D-A60C-2BB01F6EDE72}" destId="{97C25137-6B99-407E-BC0B-9E0C7942647D}" srcOrd="0" destOrd="0" presId="urn:microsoft.com/office/officeart/2005/8/layout/process5"/>
    <dgm:cxn modelId="{C84BF8E2-82FF-43FE-B4BC-CAB7F52FD961}" srcId="{201C4A3B-D5B3-4701-A1A4-19A379E87A23}" destId="{736CF304-B2FF-4F96-8E7E-7911D0353CFC}" srcOrd="0" destOrd="0" parTransId="{6E333464-CD95-409E-8881-CE8108DD9C6F}" sibTransId="{A92B42B3-8215-4EC6-B429-AF17AB115F8F}"/>
    <dgm:cxn modelId="{DD4D95EC-8D7E-48E4-B6BE-2C8B52A81588}" type="presParOf" srcId="{D2FA494F-C808-480B-B39A-88145487B90A}" destId="{B2E30898-5FE6-4A40-9F2E-AF9A59E6F273}" srcOrd="0" destOrd="0" presId="urn:microsoft.com/office/officeart/2005/8/layout/process5"/>
    <dgm:cxn modelId="{F0D0A91E-C0FB-47BA-A042-2E07CCB31101}" type="presParOf" srcId="{D2FA494F-C808-480B-B39A-88145487B90A}" destId="{4237FB0F-6B61-4C91-8163-CF2D8DE0708C}" srcOrd="1" destOrd="0" presId="urn:microsoft.com/office/officeart/2005/8/layout/process5"/>
    <dgm:cxn modelId="{3D9A352B-2AC1-4956-B241-59005E1D6534}" type="presParOf" srcId="{4237FB0F-6B61-4C91-8163-CF2D8DE0708C}" destId="{4CC64FAC-EA6B-4713-BB37-CFE025AAAFD0}" srcOrd="0" destOrd="0" presId="urn:microsoft.com/office/officeart/2005/8/layout/process5"/>
    <dgm:cxn modelId="{18DB3600-7875-4A6E-B649-B4ED35777C5F}" type="presParOf" srcId="{D2FA494F-C808-480B-B39A-88145487B90A}" destId="{65547D7A-E6AE-46FD-87A4-DEA27941F981}" srcOrd="2" destOrd="0" presId="urn:microsoft.com/office/officeart/2005/8/layout/process5"/>
    <dgm:cxn modelId="{91011858-5E00-4D96-B058-A4B786D944A0}" type="presParOf" srcId="{D2FA494F-C808-480B-B39A-88145487B90A}" destId="{82EE5DD7-7BB2-494F-9A7A-A069D8DBF29C}" srcOrd="3" destOrd="0" presId="urn:microsoft.com/office/officeart/2005/8/layout/process5"/>
    <dgm:cxn modelId="{F5942550-639A-45B9-99D1-39D8E933ED6C}" type="presParOf" srcId="{82EE5DD7-7BB2-494F-9A7A-A069D8DBF29C}" destId="{391469A1-75F3-42FB-9FCC-6247B51EA023}" srcOrd="0" destOrd="0" presId="urn:microsoft.com/office/officeart/2005/8/layout/process5"/>
    <dgm:cxn modelId="{CED0CC8D-4DF1-45BF-A873-87880A4A5F61}" type="presParOf" srcId="{D2FA494F-C808-480B-B39A-88145487B90A}" destId="{C37633B9-75F4-40AB-8AC8-A606951FE973}" srcOrd="4" destOrd="0" presId="urn:microsoft.com/office/officeart/2005/8/layout/process5"/>
    <dgm:cxn modelId="{3A35FEA3-A1B1-4EE8-B126-E514181EB572}" type="presParOf" srcId="{D2FA494F-C808-480B-B39A-88145487B90A}" destId="{BA306A3D-797D-45F0-BA31-76FD856B11B0}" srcOrd="5" destOrd="0" presId="urn:microsoft.com/office/officeart/2005/8/layout/process5"/>
    <dgm:cxn modelId="{B42EA260-8F25-45A2-9E49-B5446029F756}" type="presParOf" srcId="{BA306A3D-797D-45F0-BA31-76FD856B11B0}" destId="{152768BB-8964-48DC-B645-69C1EEFD35A0}" srcOrd="0" destOrd="0" presId="urn:microsoft.com/office/officeart/2005/8/layout/process5"/>
    <dgm:cxn modelId="{F3C6A7A4-226F-467D-8D99-7BD190BFACDD}" type="presParOf" srcId="{D2FA494F-C808-480B-B39A-88145487B90A}" destId="{97C25137-6B99-407E-BC0B-9E0C7942647D}" srcOrd="6" destOrd="0" presId="urn:microsoft.com/office/officeart/2005/8/layout/process5"/>
    <dgm:cxn modelId="{BD24A039-6AE1-4526-B59D-AF3390ABCF0B}" type="presParOf" srcId="{D2FA494F-C808-480B-B39A-88145487B90A}" destId="{B2DBF212-4635-4ED9-887F-7A38EF66FA67}" srcOrd="7" destOrd="0" presId="urn:microsoft.com/office/officeart/2005/8/layout/process5"/>
    <dgm:cxn modelId="{DC9C4D94-F1CC-48F0-98F3-583B8DF0C33D}" type="presParOf" srcId="{B2DBF212-4635-4ED9-887F-7A38EF66FA67}" destId="{E6D48A56-52C9-4D48-BD86-5F5D594FC66D}" srcOrd="0" destOrd="0" presId="urn:microsoft.com/office/officeart/2005/8/layout/process5"/>
    <dgm:cxn modelId="{6801151B-4651-47C0-BCCB-D0BD8D9734FE}" type="presParOf" srcId="{D2FA494F-C808-480B-B39A-88145487B90A}" destId="{3DBE5FEB-C651-48A2-8762-0077FC02AA08}" srcOrd="8" destOrd="0" presId="urn:microsoft.com/office/officeart/2005/8/layout/process5"/>
    <dgm:cxn modelId="{DB9D461F-302A-470F-86D9-385D7976E2BD}" type="presParOf" srcId="{D2FA494F-C808-480B-B39A-88145487B90A}" destId="{5C3A34AC-BEC2-4E63-9F25-B125CD4FF004}" srcOrd="9" destOrd="0" presId="urn:microsoft.com/office/officeart/2005/8/layout/process5"/>
    <dgm:cxn modelId="{68C138C1-17F3-41C0-B6D0-EF5D111721FB}" type="presParOf" srcId="{5C3A34AC-BEC2-4E63-9F25-B125CD4FF004}" destId="{0E260C4D-DE05-4228-A119-F3A40B5DC784}" srcOrd="0" destOrd="0" presId="urn:microsoft.com/office/officeart/2005/8/layout/process5"/>
    <dgm:cxn modelId="{C4BF1824-3DBE-4CC6-A4F3-E9E607F63C26}" type="presParOf" srcId="{D2FA494F-C808-480B-B39A-88145487B90A}" destId="{C5EE7C30-6AB4-4626-B564-58FBC2A89E74}"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7462BD-B563-4067-AECC-8E272CF52702}">
      <dsp:nvSpPr>
        <dsp:cNvPr id="0" name=""/>
        <dsp:cNvSpPr/>
      </dsp:nvSpPr>
      <dsp:spPr>
        <a:xfrm>
          <a:off x="3151358" y="2598399"/>
          <a:ext cx="1926883" cy="192688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NZ" sz="4500" kern="1200" dirty="0" smtClean="0"/>
            <a:t>Coast</a:t>
          </a:r>
          <a:endParaRPr lang="en-NZ" sz="4500" kern="1200" dirty="0"/>
        </a:p>
      </dsp:txBody>
      <dsp:txXfrm>
        <a:off x="3151358" y="2598399"/>
        <a:ext cx="1926883" cy="1926883"/>
      </dsp:txXfrm>
    </dsp:sp>
    <dsp:sp modelId="{5EE8AF38-DE07-481B-B53E-2F5DEDD38C5E}">
      <dsp:nvSpPr>
        <dsp:cNvPr id="0" name=""/>
        <dsp:cNvSpPr/>
      </dsp:nvSpPr>
      <dsp:spPr>
        <a:xfrm rot="10800000">
          <a:off x="1285853" y="3287260"/>
          <a:ext cx="1762901" cy="54916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348B55-A7C2-4BAB-BC4B-2CEF29ED8480}">
      <dsp:nvSpPr>
        <dsp:cNvPr id="0" name=""/>
        <dsp:cNvSpPr/>
      </dsp:nvSpPr>
      <dsp:spPr>
        <a:xfrm>
          <a:off x="370583" y="2829625"/>
          <a:ext cx="1830539" cy="146443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NZ" sz="2500" kern="1200" dirty="0" smtClean="0"/>
            <a:t>Ocean</a:t>
          </a:r>
          <a:endParaRPr lang="en-NZ" sz="2500" kern="1200" dirty="0"/>
        </a:p>
      </dsp:txBody>
      <dsp:txXfrm>
        <a:off x="370583" y="2829625"/>
        <a:ext cx="1830539" cy="1464431"/>
      </dsp:txXfrm>
    </dsp:sp>
    <dsp:sp modelId="{C744116F-DDA8-4221-B1F8-1DB8B9B94E11}">
      <dsp:nvSpPr>
        <dsp:cNvPr id="0" name=""/>
        <dsp:cNvSpPr/>
      </dsp:nvSpPr>
      <dsp:spPr>
        <a:xfrm rot="13500000">
          <a:off x="1856261" y="1910173"/>
          <a:ext cx="1762901" cy="549161"/>
        </a:xfrm>
        <a:prstGeom prst="leftArrow">
          <a:avLst>
            <a:gd name="adj1" fmla="val 60000"/>
            <a:gd name="adj2" fmla="val 50000"/>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854F0D-A692-4462-80BF-E097BB11BA19}">
      <dsp:nvSpPr>
        <dsp:cNvPr id="0" name=""/>
        <dsp:cNvSpPr/>
      </dsp:nvSpPr>
      <dsp:spPr>
        <a:xfrm>
          <a:off x="1199163" y="829258"/>
          <a:ext cx="1830539" cy="1464431"/>
        </a:xfrm>
        <a:prstGeom prst="roundRect">
          <a:avLst>
            <a:gd name="adj" fmla="val 1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NZ" sz="2500" kern="1200" dirty="0" smtClean="0"/>
            <a:t>Land</a:t>
          </a:r>
          <a:endParaRPr lang="en-NZ" sz="2500" kern="1200" dirty="0"/>
        </a:p>
      </dsp:txBody>
      <dsp:txXfrm>
        <a:off x="1199163" y="829258"/>
        <a:ext cx="1830539" cy="1464431"/>
      </dsp:txXfrm>
    </dsp:sp>
    <dsp:sp modelId="{81197E39-CFC5-4865-AF1C-FC7D34D9E2D2}">
      <dsp:nvSpPr>
        <dsp:cNvPr id="0" name=""/>
        <dsp:cNvSpPr/>
      </dsp:nvSpPr>
      <dsp:spPr>
        <a:xfrm rot="16200000">
          <a:off x="3233349" y="1339765"/>
          <a:ext cx="1762901" cy="549161"/>
        </a:xfrm>
        <a:prstGeom prst="lef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8E7B62-E2CB-4D98-A44E-9CA6AE49270F}">
      <dsp:nvSpPr>
        <dsp:cNvPr id="0" name=""/>
        <dsp:cNvSpPr/>
      </dsp:nvSpPr>
      <dsp:spPr>
        <a:xfrm>
          <a:off x="3199530" y="679"/>
          <a:ext cx="1830539" cy="1464431"/>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NZ" sz="2500" kern="1200" dirty="0" smtClean="0"/>
            <a:t>Atmosphere</a:t>
          </a:r>
          <a:endParaRPr lang="en-NZ" sz="2500" kern="1200" dirty="0"/>
        </a:p>
      </dsp:txBody>
      <dsp:txXfrm>
        <a:off x="3199530" y="679"/>
        <a:ext cx="1830539" cy="1464431"/>
      </dsp:txXfrm>
    </dsp:sp>
    <dsp:sp modelId="{E6E48EE2-01AB-4997-A1E9-966C3B943CDE}">
      <dsp:nvSpPr>
        <dsp:cNvPr id="0" name=""/>
        <dsp:cNvSpPr/>
      </dsp:nvSpPr>
      <dsp:spPr>
        <a:xfrm rot="18900000">
          <a:off x="4610436" y="1910173"/>
          <a:ext cx="1762901" cy="549161"/>
        </a:xfrm>
        <a:prstGeom prst="leftArrow">
          <a:avLst>
            <a:gd name="adj1" fmla="val 60000"/>
            <a:gd name="adj2" fmla="val 50000"/>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C5F278-064F-4B9A-BCBE-F038B9CB5226}">
      <dsp:nvSpPr>
        <dsp:cNvPr id="0" name=""/>
        <dsp:cNvSpPr/>
      </dsp:nvSpPr>
      <dsp:spPr>
        <a:xfrm>
          <a:off x="5199897" y="829258"/>
          <a:ext cx="1830539" cy="1464431"/>
        </a:xfrm>
        <a:prstGeom prst="roundRect">
          <a:avLst>
            <a:gd name="adj" fmla="val 1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NZ" sz="2500" kern="1200" dirty="0" smtClean="0"/>
            <a:t>Human Activity &amp;</a:t>
          </a:r>
          <a:br>
            <a:rPr lang="en-NZ" sz="2500" kern="1200" dirty="0" smtClean="0"/>
          </a:br>
          <a:r>
            <a:rPr lang="en-NZ" sz="2500" kern="1200" dirty="0" smtClean="0"/>
            <a:t>Structures</a:t>
          </a:r>
          <a:endParaRPr lang="en-NZ" sz="2500" kern="1200" dirty="0"/>
        </a:p>
      </dsp:txBody>
      <dsp:txXfrm>
        <a:off x="5199897" y="829258"/>
        <a:ext cx="1830539" cy="1464431"/>
      </dsp:txXfrm>
    </dsp:sp>
    <dsp:sp modelId="{A0569ECC-D337-44A4-BFA2-FAA3D273B8EE}">
      <dsp:nvSpPr>
        <dsp:cNvPr id="0" name=""/>
        <dsp:cNvSpPr/>
      </dsp:nvSpPr>
      <dsp:spPr>
        <a:xfrm>
          <a:off x="5180844" y="3287260"/>
          <a:ext cx="1762901" cy="549161"/>
        </a:xfrm>
        <a:prstGeom prst="lef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415FBF-48B0-48B8-A2DC-679009D74991}">
      <dsp:nvSpPr>
        <dsp:cNvPr id="0" name=""/>
        <dsp:cNvSpPr/>
      </dsp:nvSpPr>
      <dsp:spPr>
        <a:xfrm>
          <a:off x="6028476" y="2829625"/>
          <a:ext cx="1830539" cy="1464431"/>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NZ" sz="2500" kern="1200" dirty="0" smtClean="0"/>
            <a:t>Biology</a:t>
          </a:r>
          <a:endParaRPr lang="en-NZ" sz="2500" kern="1200" dirty="0"/>
        </a:p>
      </dsp:txBody>
      <dsp:txXfrm>
        <a:off x="6028476" y="2829625"/>
        <a:ext cx="1830539" cy="146443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E30898-5FE6-4A40-9F2E-AF9A59E6F273}">
      <dsp:nvSpPr>
        <dsp:cNvPr id="0" name=""/>
        <dsp:cNvSpPr/>
      </dsp:nvSpPr>
      <dsp:spPr>
        <a:xfrm>
          <a:off x="6645" y="975214"/>
          <a:ext cx="1986197" cy="119171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NZ" sz="2200" kern="1200" dirty="0" smtClean="0"/>
            <a:t>Storm Event</a:t>
          </a:r>
          <a:endParaRPr lang="en-NZ" sz="2200" kern="1200" dirty="0"/>
        </a:p>
      </dsp:txBody>
      <dsp:txXfrm>
        <a:off x="6645" y="975214"/>
        <a:ext cx="1986197" cy="1191718"/>
      </dsp:txXfrm>
    </dsp:sp>
    <dsp:sp modelId="{4237FB0F-6B61-4C91-8163-CF2D8DE0708C}">
      <dsp:nvSpPr>
        <dsp:cNvPr id="0" name=""/>
        <dsp:cNvSpPr/>
      </dsp:nvSpPr>
      <dsp:spPr>
        <a:xfrm>
          <a:off x="2167627" y="1324784"/>
          <a:ext cx="421073" cy="49257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NZ" sz="1800" kern="1200"/>
        </a:p>
      </dsp:txBody>
      <dsp:txXfrm>
        <a:off x="2167627" y="1324784"/>
        <a:ext cx="421073" cy="492576"/>
      </dsp:txXfrm>
    </dsp:sp>
    <dsp:sp modelId="{65547D7A-E6AE-46FD-87A4-DEA27941F981}">
      <dsp:nvSpPr>
        <dsp:cNvPr id="0" name=""/>
        <dsp:cNvSpPr/>
      </dsp:nvSpPr>
      <dsp:spPr>
        <a:xfrm>
          <a:off x="2787321" y="975214"/>
          <a:ext cx="1986197" cy="1191718"/>
        </a:xfrm>
        <a:prstGeom prst="roundRect">
          <a:avLst>
            <a:gd name="adj" fmla="val 10000"/>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NZ" sz="2200" kern="1200" dirty="0" smtClean="0"/>
            <a:t>Awareness of risk</a:t>
          </a:r>
          <a:endParaRPr lang="en-NZ" sz="2200" kern="1200" dirty="0"/>
        </a:p>
      </dsp:txBody>
      <dsp:txXfrm>
        <a:off x="2787321" y="975214"/>
        <a:ext cx="1986197" cy="1191718"/>
      </dsp:txXfrm>
    </dsp:sp>
    <dsp:sp modelId="{82EE5DD7-7BB2-494F-9A7A-A069D8DBF29C}">
      <dsp:nvSpPr>
        <dsp:cNvPr id="0" name=""/>
        <dsp:cNvSpPr/>
      </dsp:nvSpPr>
      <dsp:spPr>
        <a:xfrm>
          <a:off x="4948303" y="1324784"/>
          <a:ext cx="421073" cy="492576"/>
        </a:xfrm>
        <a:prstGeom prst="rightArrow">
          <a:avLst>
            <a:gd name="adj1" fmla="val 60000"/>
            <a:gd name="adj2" fmla="val 50000"/>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NZ" sz="1800" kern="1200"/>
        </a:p>
      </dsp:txBody>
      <dsp:txXfrm>
        <a:off x="4948303" y="1324784"/>
        <a:ext cx="421073" cy="492576"/>
      </dsp:txXfrm>
    </dsp:sp>
    <dsp:sp modelId="{C37633B9-75F4-40AB-8AC8-A606951FE973}">
      <dsp:nvSpPr>
        <dsp:cNvPr id="0" name=""/>
        <dsp:cNvSpPr/>
      </dsp:nvSpPr>
      <dsp:spPr>
        <a:xfrm>
          <a:off x="5567997" y="975214"/>
          <a:ext cx="1986197" cy="1191718"/>
        </a:xfrm>
        <a:prstGeom prst="roundRect">
          <a:avLst>
            <a:gd name="adj" fmla="val 10000"/>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NZ" sz="2200" kern="1200" dirty="0" smtClean="0"/>
            <a:t>Demand for defence</a:t>
          </a:r>
          <a:endParaRPr lang="en-NZ" sz="2200" kern="1200" dirty="0"/>
        </a:p>
      </dsp:txBody>
      <dsp:txXfrm>
        <a:off x="5567997" y="975214"/>
        <a:ext cx="1986197" cy="1191718"/>
      </dsp:txXfrm>
    </dsp:sp>
    <dsp:sp modelId="{BA306A3D-797D-45F0-BA31-76FD856B11B0}">
      <dsp:nvSpPr>
        <dsp:cNvPr id="0" name=""/>
        <dsp:cNvSpPr/>
      </dsp:nvSpPr>
      <dsp:spPr>
        <a:xfrm rot="5400000">
          <a:off x="6350559" y="2305966"/>
          <a:ext cx="421073" cy="492576"/>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NZ" sz="1800" kern="1200"/>
        </a:p>
      </dsp:txBody>
      <dsp:txXfrm rot="5400000">
        <a:off x="6350559" y="2305966"/>
        <a:ext cx="421073" cy="492576"/>
      </dsp:txXfrm>
    </dsp:sp>
    <dsp:sp modelId="{97C25137-6B99-407E-BC0B-9E0C7942647D}">
      <dsp:nvSpPr>
        <dsp:cNvPr id="0" name=""/>
        <dsp:cNvSpPr/>
      </dsp:nvSpPr>
      <dsp:spPr>
        <a:xfrm>
          <a:off x="5567997" y="2961411"/>
          <a:ext cx="1986197" cy="1191718"/>
        </a:xfrm>
        <a:prstGeom prst="roundRect">
          <a:avLst>
            <a:gd name="adj" fmla="val 10000"/>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NZ" sz="2200" kern="1200" dirty="0" smtClean="0"/>
            <a:t>Defence works</a:t>
          </a:r>
          <a:endParaRPr lang="en-NZ" sz="2200" kern="1200" dirty="0"/>
        </a:p>
      </dsp:txBody>
      <dsp:txXfrm>
        <a:off x="5567997" y="2961411"/>
        <a:ext cx="1986197" cy="1191718"/>
      </dsp:txXfrm>
    </dsp:sp>
    <dsp:sp modelId="{B2DBF212-4635-4ED9-887F-7A38EF66FA67}">
      <dsp:nvSpPr>
        <dsp:cNvPr id="0" name=""/>
        <dsp:cNvSpPr/>
      </dsp:nvSpPr>
      <dsp:spPr>
        <a:xfrm rot="10800000">
          <a:off x="4972138" y="3310982"/>
          <a:ext cx="421073" cy="492576"/>
        </a:xfrm>
        <a:prstGeom prst="rightArrow">
          <a:avLst>
            <a:gd name="adj1" fmla="val 60000"/>
            <a:gd name="adj2" fmla="val 50000"/>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NZ" sz="1800" kern="1200"/>
        </a:p>
      </dsp:txBody>
      <dsp:txXfrm rot="10800000">
        <a:off x="4972138" y="3310982"/>
        <a:ext cx="421073" cy="492576"/>
      </dsp:txXfrm>
    </dsp:sp>
    <dsp:sp modelId="{3DBE5FEB-C651-48A2-8762-0077FC02AA08}">
      <dsp:nvSpPr>
        <dsp:cNvPr id="0" name=""/>
        <dsp:cNvSpPr/>
      </dsp:nvSpPr>
      <dsp:spPr>
        <a:xfrm>
          <a:off x="2787321" y="2961411"/>
          <a:ext cx="1986197" cy="1191718"/>
        </a:xfrm>
        <a:prstGeom prst="roundRect">
          <a:avLst>
            <a:gd name="adj" fmla="val 10000"/>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NZ" sz="2200" kern="1200" dirty="0" smtClean="0"/>
            <a:t>Communities/</a:t>
          </a:r>
          <a:br>
            <a:rPr lang="en-NZ" sz="2200" kern="1200" dirty="0" smtClean="0"/>
          </a:br>
          <a:r>
            <a:rPr lang="en-NZ" sz="2200" kern="1200" dirty="0" smtClean="0"/>
            <a:t>individuals feel secure</a:t>
          </a:r>
          <a:endParaRPr lang="en-NZ" sz="2200" kern="1200" dirty="0"/>
        </a:p>
      </dsp:txBody>
      <dsp:txXfrm>
        <a:off x="2787321" y="2961411"/>
        <a:ext cx="1986197" cy="1191718"/>
      </dsp:txXfrm>
    </dsp:sp>
    <dsp:sp modelId="{5C3A34AC-BEC2-4E63-9F25-B125CD4FF004}">
      <dsp:nvSpPr>
        <dsp:cNvPr id="0" name=""/>
        <dsp:cNvSpPr/>
      </dsp:nvSpPr>
      <dsp:spPr>
        <a:xfrm rot="10800000">
          <a:off x="2191462" y="3310982"/>
          <a:ext cx="421073" cy="492576"/>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NZ" sz="1800" kern="1200"/>
        </a:p>
      </dsp:txBody>
      <dsp:txXfrm rot="10800000">
        <a:off x="2191462" y="3310982"/>
        <a:ext cx="421073" cy="492576"/>
      </dsp:txXfrm>
    </dsp:sp>
    <dsp:sp modelId="{C5EE7C30-6AB4-4626-B564-58FBC2A89E74}">
      <dsp:nvSpPr>
        <dsp:cNvPr id="0" name=""/>
        <dsp:cNvSpPr/>
      </dsp:nvSpPr>
      <dsp:spPr>
        <a:xfrm>
          <a:off x="6645" y="2961411"/>
          <a:ext cx="1986197" cy="1191718"/>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NZ" sz="2200" kern="1200" dirty="0" smtClean="0"/>
            <a:t>More coastal development</a:t>
          </a:r>
          <a:endParaRPr lang="en-NZ" sz="2200" kern="1200" dirty="0"/>
        </a:p>
      </dsp:txBody>
      <dsp:txXfrm>
        <a:off x="6645" y="2961411"/>
        <a:ext cx="1986197" cy="119171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6A9C3E-FB6A-421D-BBF4-31BA80F45B56}" type="datetimeFigureOut">
              <a:rPr lang="en-NZ" smtClean="0"/>
              <a:pPr/>
              <a:t>29/08/2012</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7C0B1-7AE0-4315-8C59-0175FAD6B34C}"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7E19BAD-2545-4C44-979D-FED5D7C44A5A}" type="slidenum">
              <a:rPr lang="en-US" smtClean="0"/>
              <a:pPr/>
              <a:t>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buFontTx/>
              <a:buChar char="•"/>
            </a:pPr>
            <a:r>
              <a:rPr lang="en-US" dirty="0" smtClean="0"/>
              <a:t>New Zealand a perfect place to study the Coast, after all we are an island surrounded by oceans…on one side we have the </a:t>
            </a:r>
            <a:r>
              <a:rPr lang="en-US" dirty="0" smtClean="0"/>
              <a:t>Pacific </a:t>
            </a:r>
            <a:r>
              <a:rPr lang="en-US" dirty="0" smtClean="0"/>
              <a:t>ocean and on the other the Tasman </a:t>
            </a:r>
            <a:r>
              <a:rPr lang="en-US" dirty="0" smtClean="0"/>
              <a:t>Sea</a:t>
            </a:r>
            <a:r>
              <a:rPr lang="en-US" dirty="0" smtClean="0"/>
              <a:t>. </a:t>
            </a:r>
            <a:r>
              <a:rPr lang="en-US" dirty="0" err="1" smtClean="0"/>
              <a:t>Emphasises</a:t>
            </a:r>
            <a:r>
              <a:rPr lang="en-US" dirty="0" smtClean="0"/>
              <a:t> the importance/need to understand </a:t>
            </a:r>
            <a:r>
              <a:rPr lang="en-US" dirty="0" smtClean="0"/>
              <a:t>what’s </a:t>
            </a:r>
            <a:r>
              <a:rPr lang="en-US" dirty="0" smtClean="0"/>
              <a:t>going on!</a:t>
            </a:r>
          </a:p>
          <a:p>
            <a:pPr eaLnBrk="1" hangingPunct="1">
              <a:buFontTx/>
              <a:buChar char="•"/>
            </a:pPr>
            <a:r>
              <a:rPr lang="en-US" dirty="0" smtClean="0"/>
              <a:t>The land mass is heavily influenced by ocean currents which vary from place to place. Very few places are affected the same, and all environments respond differently and </a:t>
            </a:r>
            <a:r>
              <a:rPr lang="en-US" dirty="0" err="1" smtClean="0"/>
              <a:t>seperately</a:t>
            </a:r>
            <a:r>
              <a:rPr lang="en-US" dirty="0" smtClean="0"/>
              <a:t>…</a:t>
            </a:r>
          </a:p>
          <a:p>
            <a:pPr eaLnBrk="1" hangingPunct="1">
              <a:buFontTx/>
              <a:buChar char="•"/>
            </a:pPr>
            <a:r>
              <a:rPr lang="en-US" dirty="0" smtClean="0"/>
              <a:t>Can anyone tell me a few of the underwater features seen here in fig 1? (alpine fault, </a:t>
            </a:r>
            <a:r>
              <a:rPr lang="en-US" dirty="0" smtClean="0"/>
              <a:t>Chatham </a:t>
            </a:r>
            <a:r>
              <a:rPr lang="en-US" dirty="0" smtClean="0"/>
              <a:t>rise, ocean canyon????……….</a:t>
            </a:r>
          </a:p>
          <a:p>
            <a:pPr eaLnBrk="1" hangingPunct="1">
              <a:buFontTx/>
              <a:buChar char="•"/>
            </a:pPr>
            <a:r>
              <a:rPr lang="en-US" dirty="0" smtClean="0"/>
              <a:t>Fig 2 shows some of the ocean currents affecting our coastlines</a:t>
            </a:r>
          </a:p>
          <a:p>
            <a:pPr eaLnBrk="1" hangingPunct="1">
              <a:buFontTx/>
              <a:buChar char="•"/>
            </a:pPr>
            <a:endParaRPr lang="en-US" dirty="0" smtClean="0"/>
          </a:p>
          <a:p>
            <a:pPr eaLnBrk="1" hangingPunct="1">
              <a:buFontTx/>
              <a:buChar cha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err="1" smtClean="0"/>
              <a:t>Renourishment</a:t>
            </a:r>
            <a:r>
              <a:rPr lang="en-NZ" baseline="0" dirty="0" smtClean="0"/>
              <a:t> was initially undertaken in 2004, with a top up of 6000 cubic metres of sediment added in 2007 after erosion continued to be a problem. </a:t>
            </a:r>
            <a:endParaRPr lang="en-NZ" dirty="0"/>
          </a:p>
        </p:txBody>
      </p:sp>
      <p:sp>
        <p:nvSpPr>
          <p:cNvPr id="4" name="Slide Number Placeholder 3"/>
          <p:cNvSpPr>
            <a:spLocks noGrp="1"/>
          </p:cNvSpPr>
          <p:nvPr>
            <p:ph type="sldNum" sz="quarter" idx="10"/>
          </p:nvPr>
        </p:nvSpPr>
        <p:spPr/>
        <p:txBody>
          <a:bodyPr/>
          <a:lstStyle/>
          <a:p>
            <a:fld id="{4477C0B1-7AE0-4315-8C59-0175FAD6B34C}" type="slidenum">
              <a:rPr lang="en-NZ" smtClean="0"/>
              <a:pPr/>
              <a:t>18</a:t>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4477C0B1-7AE0-4315-8C59-0175FAD6B34C}" type="slidenum">
              <a:rPr lang="en-NZ" smtClean="0"/>
              <a:pPr/>
              <a:t>20</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4477C0B1-7AE0-4315-8C59-0175FAD6B34C}" type="slidenum">
              <a:rPr lang="en-NZ" smtClean="0"/>
              <a:pPr/>
              <a:t>6</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a:t>
            </a:r>
            <a:r>
              <a:rPr lang="en-NZ" baseline="0" dirty="0" smtClean="0"/>
              <a:t> writing in bold is the type of change and the bullet points are the features that change on this particular scale. </a:t>
            </a:r>
          </a:p>
          <a:p>
            <a:endParaRPr lang="en-NZ" baseline="0" dirty="0" smtClean="0"/>
          </a:p>
          <a:p>
            <a:pPr eaLnBrk="1" hangingPunct="1"/>
            <a:r>
              <a:rPr lang="en-US" b="0" dirty="0" smtClean="0"/>
              <a:t>Coasts are constantly making adjustments to accommodate variations in energy input and modifications</a:t>
            </a:r>
          </a:p>
          <a:p>
            <a:pPr eaLnBrk="1" hangingPunct="1"/>
            <a:r>
              <a:rPr lang="en-US" b="0" dirty="0" smtClean="0"/>
              <a:t>Change can occur in response to natural processes such as waves, tides and ocean currents, from short term changes associated with local winds which alter the local wave environment, diurnal changes associated with the tides, synoptic conditions which can result in large storm events.</a:t>
            </a:r>
          </a:p>
          <a:p>
            <a:pPr eaLnBrk="1" hangingPunct="1"/>
            <a:r>
              <a:rPr lang="en-US" b="0" dirty="0" smtClean="0"/>
              <a:t>Similarly, change can occur in response to human actions where sand dunes are lowered removing sand from the beach system, building of structures within the active beach zone, and damming of rivers or the building of </a:t>
            </a:r>
            <a:r>
              <a:rPr lang="en-US" b="0" dirty="0" err="1" smtClean="0"/>
              <a:t>groynes</a:t>
            </a:r>
            <a:r>
              <a:rPr lang="en-US" b="0" dirty="0" smtClean="0"/>
              <a:t> which change the sediment supply to the beach.</a:t>
            </a:r>
          </a:p>
          <a:p>
            <a:endParaRPr lang="en-NZ" dirty="0"/>
          </a:p>
        </p:txBody>
      </p:sp>
      <p:sp>
        <p:nvSpPr>
          <p:cNvPr id="4" name="Slide Number Placeholder 3"/>
          <p:cNvSpPr>
            <a:spLocks noGrp="1"/>
          </p:cNvSpPr>
          <p:nvPr>
            <p:ph type="sldNum" sz="quarter" idx="10"/>
          </p:nvPr>
        </p:nvSpPr>
        <p:spPr/>
        <p:txBody>
          <a:bodyPr/>
          <a:lstStyle/>
          <a:p>
            <a:fld id="{4477C0B1-7AE0-4315-8C59-0175FAD6B34C}" type="slidenum">
              <a:rPr lang="en-NZ" smtClean="0"/>
              <a:pPr/>
              <a:t>7</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Beaches are dynamic and are found at the interface between water and land. </a:t>
            </a:r>
          </a:p>
          <a:p>
            <a:pPr eaLnBrk="1" hangingPunct="1"/>
            <a:r>
              <a:rPr lang="en-US" dirty="0" smtClean="0"/>
              <a:t>Beaches can be found both at the coast and also on lake shores. </a:t>
            </a:r>
          </a:p>
          <a:p>
            <a:pPr eaLnBrk="1" hangingPunct="1"/>
            <a:r>
              <a:rPr lang="en-US" dirty="0" smtClean="0"/>
              <a:t>Beaches are also the place were people choose to live and/or visit for recreation. </a:t>
            </a:r>
          </a:p>
          <a:p>
            <a:pPr eaLnBrk="1" hangingPunct="1"/>
            <a:r>
              <a:rPr lang="en-US" dirty="0" smtClean="0"/>
              <a:t>Beaches can be places of beauty and places of enjoyment but they can also be places of extreme hazard and danger.</a:t>
            </a:r>
          </a:p>
          <a:p>
            <a:pPr eaLnBrk="1" hangingPunct="1"/>
            <a:endParaRPr lang="en-US" dirty="0" smtClean="0"/>
          </a:p>
          <a:p>
            <a:pPr eaLnBrk="1" hangingPunct="1"/>
            <a:r>
              <a:rPr lang="en-US" dirty="0" smtClean="0"/>
              <a:t>We study beaches to find out how they operate - what makes them behave in the ways that they do. With and understanding of the processes operating at beaches we can </a:t>
            </a:r>
            <a:r>
              <a:rPr lang="en-US" dirty="0" err="1" smtClean="0"/>
              <a:t>maximise</a:t>
            </a:r>
            <a:r>
              <a:rPr lang="en-US" dirty="0" smtClean="0"/>
              <a:t> the potential for enjoyment and safety for all beach users and identify areas of danger.</a:t>
            </a:r>
          </a:p>
          <a:p>
            <a:endParaRPr lang="en-NZ" dirty="0"/>
          </a:p>
        </p:txBody>
      </p:sp>
      <p:sp>
        <p:nvSpPr>
          <p:cNvPr id="4" name="Slide Number Placeholder 3"/>
          <p:cNvSpPr>
            <a:spLocks noGrp="1"/>
          </p:cNvSpPr>
          <p:nvPr>
            <p:ph type="sldNum" sz="quarter" idx="10"/>
          </p:nvPr>
        </p:nvSpPr>
        <p:spPr/>
        <p:txBody>
          <a:bodyPr/>
          <a:lstStyle/>
          <a:p>
            <a:fld id="{4477C0B1-7AE0-4315-8C59-0175FAD6B34C}" type="slidenum">
              <a:rPr lang="en-NZ" smtClean="0"/>
              <a:pPr/>
              <a:t>8</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Beaches come in many forms from sand beaches, to coarser sediments such as gravels to hard shore and platform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indent="-228600">
              <a:buAutoNum type="arabicPeriod"/>
            </a:pPr>
            <a:r>
              <a:rPr lang="en-NZ" dirty="0" smtClean="0"/>
              <a:t>High energy</a:t>
            </a:r>
            <a:r>
              <a:rPr lang="en-NZ" baseline="0" dirty="0" smtClean="0"/>
              <a:t> composite beach – Westland NZ</a:t>
            </a:r>
          </a:p>
          <a:p>
            <a:pPr marL="228600" indent="-228600">
              <a:buAutoNum type="arabicPeriod"/>
            </a:pPr>
            <a:r>
              <a:rPr lang="en-NZ" baseline="0" dirty="0" smtClean="0"/>
              <a:t>“12 Apostles” Marine cliffs in Victoria, Australia</a:t>
            </a:r>
          </a:p>
          <a:p>
            <a:pPr marL="228600" indent="-228600">
              <a:buAutoNum type="arabicPeriod"/>
            </a:pPr>
            <a:r>
              <a:rPr lang="en-NZ" baseline="0" dirty="0" smtClean="0"/>
              <a:t>White calcareous sand beach in </a:t>
            </a:r>
            <a:r>
              <a:rPr lang="en-NZ" baseline="0" dirty="0" err="1" smtClean="0"/>
              <a:t>Rarotonga</a:t>
            </a:r>
            <a:r>
              <a:rPr lang="en-NZ" baseline="0" dirty="0" smtClean="0"/>
              <a:t>, inside a coral reef lagoon (VERY low energy)</a:t>
            </a:r>
          </a:p>
          <a:p>
            <a:pPr marL="228600" indent="-228600">
              <a:buAutoNum type="arabicPeriod"/>
            </a:pPr>
            <a:r>
              <a:rPr lang="en-NZ" baseline="0" dirty="0" smtClean="0"/>
              <a:t>Palm Beach, “Summer Bay of Home and Away”, Sydney</a:t>
            </a:r>
          </a:p>
          <a:p>
            <a:pPr marL="228600" indent="-228600">
              <a:buAutoNum type="arabicPeriod"/>
            </a:pPr>
            <a:r>
              <a:rPr lang="en-NZ" baseline="0" dirty="0" smtClean="0"/>
              <a:t>Rock platform, </a:t>
            </a:r>
            <a:r>
              <a:rPr lang="en-NZ" baseline="0" dirty="0" err="1" smtClean="0"/>
              <a:t>Bugibba</a:t>
            </a:r>
            <a:r>
              <a:rPr lang="en-NZ" baseline="0" dirty="0" smtClean="0"/>
              <a:t>, St Paul’s Bay, Malta (Mediterranean Sea)</a:t>
            </a:r>
            <a:endParaRPr lang="en-NZ" dirty="0"/>
          </a:p>
        </p:txBody>
      </p:sp>
      <p:sp>
        <p:nvSpPr>
          <p:cNvPr id="4" name="Slide Number Placeholder 3"/>
          <p:cNvSpPr>
            <a:spLocks noGrp="1"/>
          </p:cNvSpPr>
          <p:nvPr>
            <p:ph type="sldNum" sz="quarter" idx="10"/>
          </p:nvPr>
        </p:nvSpPr>
        <p:spPr/>
        <p:txBody>
          <a:bodyPr/>
          <a:lstStyle/>
          <a:p>
            <a:fld id="{4477C0B1-7AE0-4315-8C59-0175FAD6B34C}" type="slidenum">
              <a:rPr lang="en-NZ" smtClean="0"/>
              <a:pPr/>
              <a:t>9</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dirty="0" smtClean="0"/>
              <a:t>Sediment is moved on and off shore to adjust to the energy being applied to the system</a:t>
            </a:r>
          </a:p>
          <a:p>
            <a:pPr eaLnBrk="1" hangingPunct="1">
              <a:buFontTx/>
              <a:buChar char="•"/>
            </a:pPr>
            <a:r>
              <a:rPr lang="en-US" dirty="0" smtClean="0"/>
              <a:t>It is natural for beaches to erode and deposit</a:t>
            </a:r>
          </a:p>
          <a:p>
            <a:pPr eaLnBrk="1" hangingPunct="1">
              <a:buFontTx/>
              <a:buChar char="•"/>
            </a:pPr>
            <a:r>
              <a:rPr lang="en-US" dirty="0" smtClean="0"/>
              <a:t>Erosion only becomes a problem when people and their property are effected</a:t>
            </a:r>
          </a:p>
          <a:p>
            <a:pPr eaLnBrk="1" hangingPunct="1">
              <a:buFontTx/>
              <a:buChar char="•"/>
            </a:pPr>
            <a:r>
              <a:rPr lang="en-US" dirty="0" smtClean="0"/>
              <a:t>Natural barriers e.g. Brighton sand dunes. Debate between council and public between wanting a view </a:t>
            </a:r>
            <a:r>
              <a:rPr lang="en-US" dirty="0" err="1" smtClean="0"/>
              <a:t>vs</a:t>
            </a:r>
            <a:r>
              <a:rPr lang="en-US" dirty="0" smtClean="0"/>
              <a:t> natural tsunami/surge buffer. Sand dunes are natural, e.g. </a:t>
            </a:r>
            <a:r>
              <a:rPr lang="en-US" dirty="0" err="1" smtClean="0"/>
              <a:t>riccarton</a:t>
            </a:r>
            <a:r>
              <a:rPr lang="en-US" dirty="0" smtClean="0"/>
              <a:t>…beach front 6500ybp, Linwood cemetery…Raised up on ancient sand dunes</a:t>
            </a:r>
          </a:p>
          <a:p>
            <a:endParaRPr lang="en-NZ" dirty="0" smtClean="0"/>
          </a:p>
          <a:p>
            <a:pPr algn="just" eaLnBrk="1" hangingPunct="1">
              <a:buFontTx/>
              <a:buChar char="•"/>
            </a:pPr>
            <a:r>
              <a:rPr lang="en-AU" dirty="0" smtClean="0">
                <a:latin typeface="Times New Roman" pitchFamily="18" charset="0"/>
              </a:rPr>
              <a:t>comprised simply of grains of loose sand or shingle. </a:t>
            </a:r>
          </a:p>
          <a:p>
            <a:pPr algn="just" eaLnBrk="1" hangingPunct="1">
              <a:buFontTx/>
              <a:buChar char="•"/>
            </a:pPr>
            <a:r>
              <a:rPr lang="en-AU" dirty="0" smtClean="0">
                <a:latin typeface="Times New Roman" pitchFamily="18" charset="0"/>
              </a:rPr>
              <a:t>This enables beaches to adapt their shape very quickly to changes in wave energy, and also dissipate this energy in minor adjustments of the position of each sand or shingle grain.</a:t>
            </a:r>
          </a:p>
          <a:p>
            <a:pPr algn="just" eaLnBrk="1" hangingPunct="1">
              <a:buFontTx/>
              <a:buChar char="•"/>
            </a:pPr>
            <a:r>
              <a:rPr lang="en-AU" dirty="0" smtClean="0">
                <a:latin typeface="Times New Roman" pitchFamily="18" charset="0"/>
              </a:rPr>
              <a:t> the beach is able to maintain itself in a dynamic equilibrium with its environment due to the inherent mobility of its sediment.</a:t>
            </a:r>
          </a:p>
          <a:p>
            <a:pPr algn="just" eaLnBrk="1" hangingPunct="1">
              <a:buFontTx/>
              <a:buChar char="•"/>
            </a:pPr>
            <a:r>
              <a:rPr lang="en-AU" smtClean="0">
                <a:latin typeface="Times New Roman" pitchFamily="18" charset="0"/>
              </a:rPr>
              <a:t>Beach slope is the result of wave energy-higher=steeper, gentle=less of a slope</a:t>
            </a:r>
          </a:p>
          <a:p>
            <a:endParaRPr lang="en-NZ" dirty="0"/>
          </a:p>
        </p:txBody>
      </p:sp>
      <p:sp>
        <p:nvSpPr>
          <p:cNvPr id="4" name="Slide Number Placeholder 3"/>
          <p:cNvSpPr>
            <a:spLocks noGrp="1"/>
          </p:cNvSpPr>
          <p:nvPr>
            <p:ph type="sldNum" sz="quarter" idx="10"/>
          </p:nvPr>
        </p:nvSpPr>
        <p:spPr/>
        <p:txBody>
          <a:bodyPr/>
          <a:lstStyle/>
          <a:p>
            <a:fld id="{4477C0B1-7AE0-4315-8C59-0175FAD6B34C}" type="slidenum">
              <a:rPr lang="en-NZ" smtClean="0"/>
              <a:pPr/>
              <a:t>10</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buFontTx/>
              <a:buChar char="•"/>
            </a:pPr>
            <a:endParaRPr lang="en-US" dirty="0" smtClean="0"/>
          </a:p>
          <a:p>
            <a:endParaRPr lang="en-NZ" dirty="0"/>
          </a:p>
        </p:txBody>
      </p:sp>
      <p:sp>
        <p:nvSpPr>
          <p:cNvPr id="4" name="Slide Number Placeholder 3"/>
          <p:cNvSpPr>
            <a:spLocks noGrp="1"/>
          </p:cNvSpPr>
          <p:nvPr>
            <p:ph type="sldNum" sz="quarter" idx="10"/>
          </p:nvPr>
        </p:nvSpPr>
        <p:spPr/>
        <p:txBody>
          <a:bodyPr/>
          <a:lstStyle/>
          <a:p>
            <a:fld id="{4477C0B1-7AE0-4315-8C59-0175FAD6B34C}" type="slidenum">
              <a:rPr lang="en-NZ" smtClean="0"/>
              <a:pPr/>
              <a:t>11</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dirty="0" smtClean="0"/>
              <a:t>On a natural beach backed by sand dunes in a storm large waves can travel a long way up the beach. In doing so sand is removed from the dune system and deposited offshore in the form of off-shore bars.</a:t>
            </a:r>
          </a:p>
          <a:p>
            <a:pPr eaLnBrk="1" hangingPunct="1">
              <a:buFontTx/>
              <a:buChar char="•"/>
            </a:pPr>
            <a:r>
              <a:rPr lang="en-US" dirty="0" smtClean="0"/>
              <a:t> bars in turn enable the to dissipate the wave energy. Additionally, these off-shore bars ensure that the large waves break further off-shore and therefore have less energy to force water up the beach thereby helping to limit further erosion to the backshore and dune system.</a:t>
            </a:r>
          </a:p>
          <a:p>
            <a:pPr eaLnBrk="1" hangingPunct="1">
              <a:buFontTx/>
              <a:buChar char="•"/>
            </a:pPr>
            <a:r>
              <a:rPr lang="en-US" dirty="0" smtClean="0"/>
              <a:t>Other process erosion(wind) transport(wind) and deposition…dune formation</a:t>
            </a:r>
          </a:p>
          <a:p>
            <a:pPr eaLnBrk="1" hangingPunct="1">
              <a:buFontTx/>
              <a:buChar char="•"/>
            </a:pPr>
            <a:r>
              <a:rPr lang="en-US" dirty="0" smtClean="0"/>
              <a:t>Once the storm is over and waves return to swell conditions, sand is slowly brought back on shore by the waves. This sand is in turn brought up the beach, allowed to dry and is subsequently blown back into the </a:t>
            </a:r>
            <a:r>
              <a:rPr lang="en-US" dirty="0" err="1" smtClean="0"/>
              <a:t>foredune</a:t>
            </a:r>
            <a:r>
              <a:rPr lang="en-US" dirty="0" smtClean="0"/>
              <a:t> to rebuild the sand dunes eroded during the previous storm. In effect the sand is returned back into storage ready for the next storm.</a:t>
            </a:r>
          </a:p>
          <a:p>
            <a:pPr eaLnBrk="1" hangingPunct="1">
              <a:buFontTx/>
              <a:buChar char="•"/>
            </a:pPr>
            <a:r>
              <a:rPr lang="en-US" dirty="0" smtClean="0"/>
              <a:t>You</a:t>
            </a:r>
            <a:r>
              <a:rPr lang="en-US" baseline="0" dirty="0" smtClean="0"/>
              <a:t> n</a:t>
            </a:r>
            <a:r>
              <a:rPr lang="en-US" dirty="0" smtClean="0"/>
              <a:t>eed to understand natural processes before you build a big wall, the beach has a funny way of sorting itself out if left alone!</a:t>
            </a:r>
          </a:p>
          <a:p>
            <a:endParaRPr lang="en-NZ" dirty="0"/>
          </a:p>
        </p:txBody>
      </p:sp>
      <p:sp>
        <p:nvSpPr>
          <p:cNvPr id="4" name="Slide Number Placeholder 3"/>
          <p:cNvSpPr>
            <a:spLocks noGrp="1"/>
          </p:cNvSpPr>
          <p:nvPr>
            <p:ph type="sldNum" sz="quarter" idx="10"/>
          </p:nvPr>
        </p:nvSpPr>
        <p:spPr/>
        <p:txBody>
          <a:bodyPr/>
          <a:lstStyle/>
          <a:p>
            <a:fld id="{4477C0B1-7AE0-4315-8C59-0175FAD6B34C}" type="slidenum">
              <a:rPr lang="en-NZ" smtClean="0"/>
              <a:pPr/>
              <a:t>12</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Remember,</a:t>
            </a:r>
            <a:r>
              <a:rPr lang="en-NZ" baseline="0" dirty="0" smtClean="0"/>
              <a:t> the coast is a system that is affected by many connecting variables and a change in any one or a combination of these can have a large impact at the coastline itself. </a:t>
            </a:r>
            <a:endParaRPr lang="en-NZ" dirty="0"/>
          </a:p>
        </p:txBody>
      </p:sp>
      <p:sp>
        <p:nvSpPr>
          <p:cNvPr id="4" name="Slide Number Placeholder 3"/>
          <p:cNvSpPr>
            <a:spLocks noGrp="1"/>
          </p:cNvSpPr>
          <p:nvPr>
            <p:ph type="sldNum" sz="quarter" idx="10"/>
          </p:nvPr>
        </p:nvSpPr>
        <p:spPr/>
        <p:txBody>
          <a:bodyPr/>
          <a:lstStyle/>
          <a:p>
            <a:fld id="{4477C0B1-7AE0-4315-8C59-0175FAD6B34C}" type="slidenum">
              <a:rPr lang="en-NZ" smtClean="0"/>
              <a:pPr/>
              <a:t>14</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848B386B-3E02-42AA-B298-BE39B99CAB10}" type="datetimeFigureOut">
              <a:rPr lang="en-NZ" smtClean="0"/>
              <a:pPr/>
              <a:t>29/08/2012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BE2DB2-FD2E-439C-9015-8E0972071596}"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848B386B-3E02-42AA-B298-BE39B99CAB10}" type="datetimeFigureOut">
              <a:rPr lang="en-NZ" smtClean="0"/>
              <a:pPr/>
              <a:t>29/08/2012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BE2DB2-FD2E-439C-9015-8E0972071596}"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848B386B-3E02-42AA-B298-BE39B99CAB10}" type="datetimeFigureOut">
              <a:rPr lang="en-NZ" smtClean="0"/>
              <a:pPr/>
              <a:t>29/08/2012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BE2DB2-FD2E-439C-9015-8E0972071596}"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848B386B-3E02-42AA-B298-BE39B99CAB10}" type="datetimeFigureOut">
              <a:rPr lang="en-NZ" smtClean="0"/>
              <a:pPr/>
              <a:t>29/08/2012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BE2DB2-FD2E-439C-9015-8E0972071596}"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8B386B-3E02-42AA-B298-BE39B99CAB10}" type="datetimeFigureOut">
              <a:rPr lang="en-NZ" smtClean="0"/>
              <a:pPr/>
              <a:t>29/08/2012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BE2DB2-FD2E-439C-9015-8E0972071596}"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848B386B-3E02-42AA-B298-BE39B99CAB10}" type="datetimeFigureOut">
              <a:rPr lang="en-NZ" smtClean="0"/>
              <a:pPr/>
              <a:t>29/08/2012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6BE2DB2-FD2E-439C-9015-8E0972071596}"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848B386B-3E02-42AA-B298-BE39B99CAB10}" type="datetimeFigureOut">
              <a:rPr lang="en-NZ" smtClean="0"/>
              <a:pPr/>
              <a:t>29/08/2012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6BE2DB2-FD2E-439C-9015-8E0972071596}"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848B386B-3E02-42AA-B298-BE39B99CAB10}" type="datetimeFigureOut">
              <a:rPr lang="en-NZ" smtClean="0"/>
              <a:pPr/>
              <a:t>29/08/2012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6BE2DB2-FD2E-439C-9015-8E0972071596}"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B386B-3E02-42AA-B298-BE39B99CAB10}" type="datetimeFigureOut">
              <a:rPr lang="en-NZ" smtClean="0"/>
              <a:pPr/>
              <a:t>29/08/2012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6BE2DB2-FD2E-439C-9015-8E0972071596}"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B386B-3E02-42AA-B298-BE39B99CAB10}" type="datetimeFigureOut">
              <a:rPr lang="en-NZ" smtClean="0"/>
              <a:pPr/>
              <a:t>29/08/2012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6BE2DB2-FD2E-439C-9015-8E0972071596}"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B386B-3E02-42AA-B298-BE39B99CAB10}" type="datetimeFigureOut">
              <a:rPr lang="en-NZ" smtClean="0"/>
              <a:pPr/>
              <a:t>29/08/2012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6BE2DB2-FD2E-439C-9015-8E0972071596}"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B386B-3E02-42AA-B298-BE39B99CAB10}" type="datetimeFigureOut">
              <a:rPr lang="en-NZ" smtClean="0"/>
              <a:pPr/>
              <a:t>29/08/2012</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E2DB2-FD2E-439C-9015-8E0972071596}"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geog.canterbury.ac.n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cp18\AppData\Local\Microsoft\Windows\Temporary Internet Files\Content.Outlook\R4EUIF8C\CEXR1320_Powerpoin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499992" y="2420888"/>
            <a:ext cx="4248472" cy="769441"/>
          </a:xfrm>
          <a:prstGeom prst="rect">
            <a:avLst/>
          </a:prstGeom>
          <a:noFill/>
        </p:spPr>
        <p:txBody>
          <a:bodyPr wrap="square" rtlCol="0">
            <a:spAutoFit/>
          </a:bodyPr>
          <a:lstStyle/>
          <a:p>
            <a:r>
              <a:rPr lang="en-NZ" sz="4400" dirty="0" smtClean="0"/>
              <a:t>Coastal Processes</a:t>
            </a:r>
            <a:endParaRPr lang="en-NZ" sz="4400" dirty="0">
              <a:latin typeface="Georgia" pitchFamily="18" charset="0"/>
            </a:endParaRPr>
          </a:p>
        </p:txBody>
      </p:sp>
      <p:sp>
        <p:nvSpPr>
          <p:cNvPr id="6" name="TextBox 5"/>
          <p:cNvSpPr txBox="1"/>
          <p:nvPr/>
        </p:nvSpPr>
        <p:spPr>
          <a:xfrm>
            <a:off x="4644008" y="4852317"/>
            <a:ext cx="3528392" cy="523220"/>
          </a:xfrm>
          <a:prstGeom prst="rect">
            <a:avLst/>
          </a:prstGeom>
          <a:noFill/>
        </p:spPr>
        <p:txBody>
          <a:bodyPr wrap="square" rtlCol="0">
            <a:spAutoFit/>
          </a:bodyPr>
          <a:lstStyle/>
          <a:p>
            <a:r>
              <a:rPr lang="en-NZ" sz="2800" dirty="0" smtClean="0">
                <a:latin typeface="Georgia" pitchFamily="18" charset="0"/>
              </a:rPr>
              <a:t>Science Outreach</a:t>
            </a:r>
            <a:endParaRPr lang="en-NZ" sz="2800" i="1" dirty="0">
              <a:latin typeface="Georgia" pitchFamily="18" charset="0"/>
            </a:endParaRPr>
          </a:p>
        </p:txBody>
      </p:sp>
    </p:spTree>
    <p:extLst>
      <p:ext uri="{BB962C8B-B14F-4D97-AF65-F5344CB8AC3E}">
        <p14:creationId xmlns:p14="http://schemas.microsoft.com/office/powerpoint/2010/main" xmlns="" val="3642688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Dynamic Beach</a:t>
            </a:r>
            <a:endParaRPr lang="en-NZ" dirty="0"/>
          </a:p>
        </p:txBody>
      </p:sp>
      <p:sp>
        <p:nvSpPr>
          <p:cNvPr id="4" name="Rectangle 3"/>
          <p:cNvSpPr>
            <a:spLocks noGrp="1" noChangeArrowheads="1"/>
          </p:cNvSpPr>
          <p:nvPr>
            <p:ph idx="1"/>
          </p:nvPr>
        </p:nvSpPr>
        <p:spPr/>
        <p:txBody>
          <a:bodyPr/>
          <a:lstStyle/>
          <a:p>
            <a:pPr eaLnBrk="1" hangingPunct="1">
              <a:lnSpc>
                <a:spcPct val="90000"/>
              </a:lnSpc>
            </a:pPr>
            <a:r>
              <a:rPr lang="en-US" sz="2800" dirty="0" smtClean="0"/>
              <a:t>Each beach is different</a:t>
            </a:r>
          </a:p>
          <a:p>
            <a:pPr eaLnBrk="1" hangingPunct="1">
              <a:lnSpc>
                <a:spcPct val="90000"/>
              </a:lnSpc>
              <a:buFontTx/>
              <a:buNone/>
            </a:pPr>
            <a:endParaRPr lang="en-US" sz="2800" dirty="0" smtClean="0"/>
          </a:p>
          <a:p>
            <a:pPr eaLnBrk="1" hangingPunct="1">
              <a:lnSpc>
                <a:spcPct val="90000"/>
              </a:lnSpc>
            </a:pPr>
            <a:r>
              <a:rPr lang="en-US" sz="2800" dirty="0" smtClean="0"/>
              <a:t>Beaches respond to changes in wave energy (try to reach an equilibrium) </a:t>
            </a:r>
          </a:p>
          <a:p>
            <a:pPr eaLnBrk="1" hangingPunct="1">
              <a:lnSpc>
                <a:spcPct val="90000"/>
              </a:lnSpc>
            </a:pPr>
            <a:endParaRPr lang="en-US" sz="2800" dirty="0" smtClean="0"/>
          </a:p>
          <a:p>
            <a:pPr eaLnBrk="1" hangingPunct="1">
              <a:lnSpc>
                <a:spcPct val="90000"/>
              </a:lnSpc>
            </a:pPr>
            <a:r>
              <a:rPr lang="en-US" sz="2800" dirty="0" smtClean="0"/>
              <a:t>Beaches dissipate energy through the movement of sediment (primarily by waves and wind)</a:t>
            </a:r>
          </a:p>
          <a:p>
            <a:pPr eaLnBrk="1" hangingPunct="1">
              <a:lnSpc>
                <a:spcPct val="90000"/>
              </a:lnSpc>
            </a:pPr>
            <a:endParaRPr lang="en-US" sz="2800" dirty="0" smtClean="0"/>
          </a:p>
          <a:p>
            <a:pPr eaLnBrk="1" hangingPunct="1">
              <a:lnSpc>
                <a:spcPct val="90000"/>
              </a:lnSpc>
            </a:pPr>
            <a:r>
              <a:rPr lang="en-US" sz="2800" dirty="0" smtClean="0"/>
              <a:t>Beaches are natural barriers (they protect us!)</a:t>
            </a:r>
          </a:p>
          <a:p>
            <a:pPr eaLnBrk="1" hangingPunct="1">
              <a:lnSpc>
                <a:spcPct val="90000"/>
              </a:lnSpc>
              <a:buFontTx/>
              <a:buNone/>
            </a:pPr>
            <a:endParaRPr 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Profile of a sand beach</a:t>
            </a:r>
            <a:endParaRPr lang="en-NZ" dirty="0"/>
          </a:p>
        </p:txBody>
      </p:sp>
      <p:pic>
        <p:nvPicPr>
          <p:cNvPr id="2050" name="Picture 2"/>
          <p:cNvPicPr>
            <a:picLocks noChangeAspect="1" noChangeArrowheads="1"/>
          </p:cNvPicPr>
          <p:nvPr/>
        </p:nvPicPr>
        <p:blipFill>
          <a:blip r:embed="rId3" cstate="print"/>
          <a:srcRect/>
          <a:stretch>
            <a:fillRect/>
          </a:stretch>
        </p:blipFill>
        <p:spPr bwMode="auto">
          <a:xfrm>
            <a:off x="1009650" y="1409700"/>
            <a:ext cx="712470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11560" y="6021288"/>
            <a:ext cx="5544616" cy="369332"/>
          </a:xfrm>
          <a:prstGeom prst="rect">
            <a:avLst/>
          </a:prstGeom>
          <a:noFill/>
        </p:spPr>
        <p:txBody>
          <a:bodyPr wrap="square" rtlCol="0">
            <a:spAutoFit/>
          </a:bodyPr>
          <a:lstStyle/>
          <a:p>
            <a:r>
              <a:rPr lang="en-NZ" i="1" dirty="0" smtClean="0"/>
              <a:t>Source: Hart et al., 2007</a:t>
            </a:r>
            <a:endParaRPr lang="en-NZ"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During a storm...</a:t>
            </a:r>
            <a:endParaRPr lang="en-NZ" dirty="0"/>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r>
              <a:rPr lang="en-NZ" dirty="0" smtClean="0"/>
              <a:t>Large waves travel a long way up the beach, causing erosion</a:t>
            </a:r>
          </a:p>
          <a:p>
            <a:pPr>
              <a:buNone/>
            </a:pPr>
            <a:endParaRPr lang="en-NZ" dirty="0" smtClean="0"/>
          </a:p>
          <a:p>
            <a:r>
              <a:rPr lang="en-NZ" dirty="0" smtClean="0"/>
              <a:t>Sand is removed from the dune and deposited in a bar offshore</a:t>
            </a:r>
          </a:p>
          <a:p>
            <a:pPr>
              <a:buNone/>
            </a:pPr>
            <a:endParaRPr lang="en-NZ" dirty="0" smtClean="0"/>
          </a:p>
          <a:p>
            <a:r>
              <a:rPr lang="en-NZ" dirty="0" smtClean="0"/>
              <a:t>The bar helps dissipate wave energy by making waves break further offshore, reducing erosion</a:t>
            </a:r>
          </a:p>
          <a:p>
            <a:pPr>
              <a:buNone/>
            </a:pPr>
            <a:endParaRPr lang="en-NZ" dirty="0" smtClean="0"/>
          </a:p>
          <a:p>
            <a:r>
              <a:rPr lang="en-NZ" dirty="0" smtClean="0"/>
              <a:t>Once the storm is over, the sand is slowly brought back to the beach by the waves and deposited on the dunes by wind</a:t>
            </a:r>
          </a:p>
          <a:p>
            <a:endParaRPr lang="en-NZ"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Human interaction with coasts</a:t>
            </a:r>
            <a:endParaRPr lang="en-NZ" dirty="0"/>
          </a:p>
        </p:txBody>
      </p:sp>
      <p:sp>
        <p:nvSpPr>
          <p:cNvPr id="3" name="Content Placeholder 2"/>
          <p:cNvSpPr>
            <a:spLocks noGrp="1"/>
          </p:cNvSpPr>
          <p:nvPr>
            <p:ph idx="1"/>
          </p:nvPr>
        </p:nvSpPr>
        <p:spPr/>
        <p:txBody>
          <a:bodyPr>
            <a:normAutofit fontScale="92500" lnSpcReduction="20000"/>
          </a:bodyPr>
          <a:lstStyle/>
          <a:p>
            <a:r>
              <a:rPr lang="en-NZ" dirty="0" smtClean="0"/>
              <a:t>We like to live there – coasts are attractive and rich in resources.</a:t>
            </a:r>
          </a:p>
          <a:p>
            <a:pPr>
              <a:buNone/>
            </a:pPr>
            <a:endParaRPr lang="en-NZ" dirty="0" smtClean="0"/>
          </a:p>
          <a:p>
            <a:r>
              <a:rPr lang="en-NZ" dirty="0" smtClean="0"/>
              <a:t>Coastal structures that can affect our coasts include:</a:t>
            </a:r>
          </a:p>
          <a:p>
            <a:pPr lvl="1"/>
            <a:r>
              <a:rPr lang="en-NZ" dirty="0" smtClean="0"/>
              <a:t>Ports/harbours</a:t>
            </a:r>
          </a:p>
          <a:p>
            <a:pPr lvl="1"/>
            <a:r>
              <a:rPr lang="en-NZ" dirty="0" smtClean="0"/>
              <a:t>Sea walls and other protection structures</a:t>
            </a:r>
          </a:p>
          <a:p>
            <a:pPr lvl="1"/>
            <a:r>
              <a:rPr lang="en-NZ" dirty="0" smtClean="0"/>
              <a:t>Marine farms</a:t>
            </a:r>
          </a:p>
          <a:p>
            <a:pPr lvl="1"/>
            <a:r>
              <a:rPr lang="en-NZ" dirty="0" smtClean="0"/>
              <a:t>Piers</a:t>
            </a:r>
          </a:p>
          <a:p>
            <a:pPr lvl="1"/>
            <a:r>
              <a:rPr lang="en-NZ" dirty="0" smtClean="0"/>
              <a:t>Boat ramps</a:t>
            </a:r>
          </a:p>
          <a:p>
            <a:pPr lvl="1"/>
            <a:r>
              <a:rPr lang="en-NZ" dirty="0" smtClean="0"/>
              <a:t>Infrastructure (e.g. </a:t>
            </a:r>
            <a:r>
              <a:rPr lang="en-NZ" dirty="0" err="1" smtClean="0"/>
              <a:t>Stormwater</a:t>
            </a:r>
            <a:r>
              <a:rPr lang="en-NZ" dirty="0" smtClean="0"/>
              <a:t>, roads, power poles)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Indirect human effects on the coast</a:t>
            </a:r>
            <a:endParaRPr lang="en-NZ" dirty="0"/>
          </a:p>
        </p:txBody>
      </p:sp>
      <p:sp>
        <p:nvSpPr>
          <p:cNvPr id="4" name="Rectangle 3"/>
          <p:cNvSpPr>
            <a:spLocks noGrp="1" noChangeArrowheads="1"/>
          </p:cNvSpPr>
          <p:nvPr>
            <p:ph idx="1"/>
          </p:nvPr>
        </p:nvSpPr>
        <p:spPr/>
        <p:txBody>
          <a:bodyPr>
            <a:normAutofit fontScale="77500" lnSpcReduction="20000"/>
          </a:bodyPr>
          <a:lstStyle/>
          <a:p>
            <a:r>
              <a:rPr lang="en-US" sz="2800" dirty="0" smtClean="0"/>
              <a:t>If rivers are dammed, then sediment can’t reach the coast.</a:t>
            </a:r>
          </a:p>
          <a:p>
            <a:endParaRPr lang="en-US" sz="2800" dirty="0" smtClean="0"/>
          </a:p>
          <a:p>
            <a:r>
              <a:rPr lang="en-US" sz="2800" dirty="0" smtClean="0"/>
              <a:t>If too much water is taken out of the river, its capacity to transport sediment is reduced. </a:t>
            </a:r>
          </a:p>
          <a:p>
            <a:pPr eaLnBrk="1" hangingPunct="1">
              <a:buNone/>
            </a:pPr>
            <a:endParaRPr lang="en-US" sz="2800" dirty="0" smtClean="0"/>
          </a:p>
          <a:p>
            <a:pPr eaLnBrk="1" hangingPunct="1"/>
            <a:r>
              <a:rPr lang="en-US" sz="2800" dirty="0" smtClean="0"/>
              <a:t>If a river can no longer bring sufficient sediment to the coast - erosion will occur. </a:t>
            </a:r>
          </a:p>
          <a:p>
            <a:pPr eaLnBrk="1" hangingPunct="1">
              <a:buNone/>
            </a:pPr>
            <a:endParaRPr lang="en-US" sz="2800" dirty="0" smtClean="0"/>
          </a:p>
          <a:p>
            <a:pPr eaLnBrk="1" hangingPunct="1"/>
            <a:r>
              <a:rPr lang="en-US" sz="2800" dirty="0" smtClean="0"/>
              <a:t>If sand dunes are cut down so people can see the sea - there is no longer any coastal protection in times of storm or tsunami.</a:t>
            </a:r>
          </a:p>
          <a:p>
            <a:pPr eaLnBrk="1" hangingPunct="1">
              <a:buNone/>
            </a:pPr>
            <a:endParaRPr lang="en-US" sz="2800" dirty="0" smtClean="0"/>
          </a:p>
          <a:p>
            <a:pPr eaLnBrk="1" hangingPunct="1"/>
            <a:r>
              <a:rPr lang="en-US" sz="2800" dirty="0" smtClean="0"/>
              <a:t>Structures change the morphology of the beach and affect sediment moving along it (e.g. New Brighton Pier).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Coastal hazards</a:t>
            </a:r>
            <a:endParaRPr lang="en-NZ" dirty="0"/>
          </a:p>
        </p:txBody>
      </p:sp>
      <p:sp>
        <p:nvSpPr>
          <p:cNvPr id="4" name="Rectangle 3"/>
          <p:cNvSpPr>
            <a:spLocks noGrp="1" noChangeArrowheads="1"/>
          </p:cNvSpPr>
          <p:nvPr>
            <p:ph idx="1"/>
          </p:nvPr>
        </p:nvSpPr>
        <p:spPr/>
        <p:txBody>
          <a:bodyPr>
            <a:normAutofit lnSpcReduction="10000"/>
          </a:bodyPr>
          <a:lstStyle/>
          <a:p>
            <a:pPr eaLnBrk="1" hangingPunct="1">
              <a:lnSpc>
                <a:spcPct val="80000"/>
              </a:lnSpc>
            </a:pPr>
            <a:r>
              <a:rPr lang="en-US" sz="2400" dirty="0" smtClean="0"/>
              <a:t>Occur when people and the coast meet. A natural process is not a hazard until people or infrastructure are threatened! </a:t>
            </a:r>
          </a:p>
          <a:p>
            <a:pPr eaLnBrk="1" hangingPunct="1">
              <a:lnSpc>
                <a:spcPct val="80000"/>
              </a:lnSpc>
            </a:pPr>
            <a:endParaRPr lang="en-US" sz="2400" dirty="0" smtClean="0"/>
          </a:p>
          <a:p>
            <a:pPr eaLnBrk="1" hangingPunct="1">
              <a:lnSpc>
                <a:spcPct val="80000"/>
              </a:lnSpc>
            </a:pPr>
            <a:r>
              <a:rPr lang="en-US" sz="2400" dirty="0" smtClean="0"/>
              <a:t>Coastal erosion and coastal flooding are the main coastal hazards. </a:t>
            </a:r>
          </a:p>
          <a:p>
            <a:pPr eaLnBrk="1" hangingPunct="1">
              <a:lnSpc>
                <a:spcPct val="80000"/>
              </a:lnSpc>
            </a:pPr>
            <a:endParaRPr lang="en-US" sz="2400" dirty="0" smtClean="0"/>
          </a:p>
          <a:p>
            <a:pPr eaLnBrk="1" hangingPunct="1">
              <a:lnSpc>
                <a:spcPct val="80000"/>
              </a:lnSpc>
            </a:pPr>
            <a:r>
              <a:rPr lang="en-US" sz="2400" dirty="0" smtClean="0"/>
              <a:t>Affect people and buildings located within the zone of natural shoreline change.</a:t>
            </a:r>
          </a:p>
          <a:p>
            <a:pPr eaLnBrk="1" hangingPunct="1">
              <a:lnSpc>
                <a:spcPct val="80000"/>
              </a:lnSpc>
              <a:buFontTx/>
              <a:buNone/>
            </a:pPr>
            <a:r>
              <a:rPr lang="en-US" sz="2400" dirty="0" smtClean="0"/>
              <a:t> </a:t>
            </a:r>
          </a:p>
          <a:p>
            <a:pPr eaLnBrk="1" hangingPunct="1">
              <a:lnSpc>
                <a:spcPct val="80000"/>
              </a:lnSpc>
            </a:pPr>
            <a:r>
              <a:rPr lang="en-US" sz="2400" dirty="0" smtClean="0"/>
              <a:t>Coastal flooding will increase due to sea level rise caused by global warming</a:t>
            </a:r>
          </a:p>
          <a:p>
            <a:pPr eaLnBrk="1" hangingPunct="1">
              <a:lnSpc>
                <a:spcPct val="80000"/>
              </a:lnSpc>
            </a:pPr>
            <a:endParaRPr lang="en-US" sz="2400" dirty="0" smtClean="0"/>
          </a:p>
          <a:p>
            <a:pPr eaLnBrk="1" hangingPunct="1">
              <a:lnSpc>
                <a:spcPct val="80000"/>
              </a:lnSpc>
            </a:pPr>
            <a:r>
              <a:rPr lang="en-US" sz="2400" dirty="0" smtClean="0"/>
              <a:t>Others include: wind erosion, storms and tsunami</a:t>
            </a:r>
          </a:p>
          <a:p>
            <a:pPr eaLnBrk="1" hangingPunct="1">
              <a:lnSpc>
                <a:spcPct val="80000"/>
              </a:lnSpc>
              <a:buFontTx/>
              <a:buNone/>
            </a:pPr>
            <a:r>
              <a:rPr lang="en-US" sz="2400" dirty="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hd</a:t>
            </a:r>
            <a:endParaRPr lang="en-NZ" dirty="0"/>
          </a:p>
        </p:txBody>
      </p:sp>
      <p:pic>
        <p:nvPicPr>
          <p:cNvPr id="5" name="Picture 2" descr="D:\NZ Dune Systems\Taranaki\Mokau\IMG_2788.JPG"/>
          <p:cNvPicPr>
            <a:picLocks noGrp="1" noChangeAspect="1" noChangeArrowheads="1"/>
          </p:cNvPicPr>
          <p:nvPr>
            <p:ph idx="1"/>
          </p:nvPr>
        </p:nvPicPr>
        <p:blipFill>
          <a:blip r:embed="rId2" cstate="print"/>
          <a:srcRect t="12247" b="24390"/>
          <a:stretch>
            <a:fillRect/>
          </a:stretch>
        </p:blipFill>
        <p:spPr bwMode="auto">
          <a:xfrm>
            <a:off x="0" y="0"/>
            <a:ext cx="9144000" cy="3769069"/>
          </a:xfrm>
          <a:prstGeom prst="rect">
            <a:avLst/>
          </a:prstGeom>
          <a:noFill/>
          <a:ln w="9525">
            <a:noFill/>
            <a:miter lim="800000"/>
            <a:headEnd/>
            <a:tailEnd/>
          </a:ln>
        </p:spPr>
      </p:pic>
      <p:pic>
        <p:nvPicPr>
          <p:cNvPr id="3074" name="Picture 2" descr="F:\DSC_3060.JPG"/>
          <p:cNvPicPr>
            <a:picLocks noChangeAspect="1" noChangeArrowheads="1"/>
          </p:cNvPicPr>
          <p:nvPr/>
        </p:nvPicPr>
        <p:blipFill>
          <a:blip r:embed="rId3" cstate="print"/>
          <a:srcRect/>
          <a:stretch>
            <a:fillRect/>
          </a:stretch>
        </p:blipFill>
        <p:spPr bwMode="auto">
          <a:xfrm>
            <a:off x="4235214" y="3789040"/>
            <a:ext cx="4908786" cy="3068960"/>
          </a:xfrm>
          <a:prstGeom prst="rect">
            <a:avLst/>
          </a:prstGeom>
          <a:noFill/>
        </p:spPr>
      </p:pic>
      <p:sp>
        <p:nvSpPr>
          <p:cNvPr id="7" name="Rectangle 3"/>
          <p:cNvSpPr txBox="1">
            <a:spLocks noChangeArrowheads="1"/>
          </p:cNvSpPr>
          <p:nvPr/>
        </p:nvSpPr>
        <p:spPr>
          <a:xfrm>
            <a:off x="0" y="3789040"/>
            <a:ext cx="4283968" cy="30689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dirty="0" smtClean="0"/>
              <a:t>Top: Coastal erosion in the Canterbury Bight (photograph, T. </a:t>
            </a:r>
            <a:r>
              <a:rPr lang="en-US" sz="2400" dirty="0" err="1" smtClean="0"/>
              <a:t>Konlechner</a:t>
            </a:r>
            <a:r>
              <a:rPr lang="en-US" sz="2400" dirty="0" smtClean="0"/>
              <a:t>)</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endParaRPr lang="en-US" sz="2400" dirty="0" smtClean="0"/>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Right:</a:t>
            </a:r>
            <a:r>
              <a:rPr kumimoji="0" lang="en-US" sz="2400" b="0" i="0" u="none" strike="noStrike" kern="1200" cap="none" spc="0" normalizeH="0" noProof="0" dirty="0" smtClean="0">
                <a:ln>
                  <a:noFill/>
                </a:ln>
                <a:solidFill>
                  <a:schemeClr val="tx1"/>
                </a:solidFill>
                <a:effectLst/>
                <a:uLnTx/>
                <a:uFillTx/>
                <a:latin typeface="+mn-lt"/>
                <a:ea typeface="+mn-ea"/>
                <a:cs typeface="+mn-cs"/>
              </a:rPr>
              <a:t> Boxing Day Tsunami in Banda Aceh, 2004</a:t>
            </a:r>
            <a:r>
              <a:rPr lang="en-US" sz="2400" dirty="0" smtClean="0"/>
              <a:t> (photograph, C. Gomez)</a:t>
            </a:r>
            <a:endParaRPr kumimoji="0" lang="en-US" sz="2400" b="0" i="0" u="none" strike="noStrike" kern="1200" cap="none" spc="0" normalizeH="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Options for erosion management</a:t>
            </a:r>
            <a:endParaRPr lang="en-NZ" dirty="0"/>
          </a:p>
        </p:txBody>
      </p:sp>
      <p:sp>
        <p:nvSpPr>
          <p:cNvPr id="3" name="Content Placeholder 2"/>
          <p:cNvSpPr>
            <a:spLocks noGrp="1"/>
          </p:cNvSpPr>
          <p:nvPr>
            <p:ph idx="1"/>
          </p:nvPr>
        </p:nvSpPr>
        <p:spPr>
          <a:xfrm>
            <a:off x="457200" y="1340768"/>
            <a:ext cx="8229600" cy="5517232"/>
          </a:xfrm>
        </p:spPr>
        <p:txBody>
          <a:bodyPr>
            <a:normAutofit fontScale="77500" lnSpcReduction="20000"/>
          </a:bodyPr>
          <a:lstStyle/>
          <a:p>
            <a:r>
              <a:rPr lang="en-NZ" dirty="0" smtClean="0"/>
              <a:t>Do nothing</a:t>
            </a:r>
          </a:p>
          <a:p>
            <a:pPr lvl="1"/>
            <a:r>
              <a:rPr lang="en-NZ" dirty="0" smtClean="0"/>
              <a:t>Works well where coasts are relatively free from development</a:t>
            </a:r>
          </a:p>
          <a:p>
            <a:pPr lvl="1">
              <a:buNone/>
            </a:pPr>
            <a:endParaRPr lang="en-NZ" dirty="0" smtClean="0"/>
          </a:p>
          <a:p>
            <a:r>
              <a:rPr lang="en-NZ" dirty="0" smtClean="0"/>
              <a:t>Avoid</a:t>
            </a:r>
          </a:p>
          <a:p>
            <a:pPr lvl="1"/>
            <a:r>
              <a:rPr lang="en-NZ" dirty="0" smtClean="0"/>
              <a:t>Prevent development in the first place</a:t>
            </a:r>
          </a:p>
          <a:p>
            <a:pPr lvl="1">
              <a:buNone/>
            </a:pPr>
            <a:endParaRPr lang="en-NZ" dirty="0" smtClean="0"/>
          </a:p>
          <a:p>
            <a:r>
              <a:rPr lang="en-NZ" dirty="0" smtClean="0"/>
              <a:t>Accommodate</a:t>
            </a:r>
          </a:p>
          <a:p>
            <a:pPr lvl="1"/>
            <a:r>
              <a:rPr lang="en-NZ" dirty="0" smtClean="0"/>
              <a:t>Change land use, building codes, insurance premiums...</a:t>
            </a:r>
          </a:p>
          <a:p>
            <a:pPr lvl="1">
              <a:buNone/>
            </a:pPr>
            <a:endParaRPr lang="en-NZ" dirty="0" smtClean="0"/>
          </a:p>
          <a:p>
            <a:r>
              <a:rPr lang="en-NZ" dirty="0" smtClean="0"/>
              <a:t>Retreat</a:t>
            </a:r>
          </a:p>
          <a:p>
            <a:pPr lvl="1"/>
            <a:r>
              <a:rPr lang="en-NZ" dirty="0" smtClean="0"/>
              <a:t>Move your house/village – most sustainable option long term</a:t>
            </a:r>
          </a:p>
          <a:p>
            <a:pPr lvl="1">
              <a:buNone/>
            </a:pPr>
            <a:endParaRPr lang="en-NZ" dirty="0" smtClean="0"/>
          </a:p>
          <a:p>
            <a:r>
              <a:rPr lang="en-NZ" dirty="0" smtClean="0"/>
              <a:t>Protect</a:t>
            </a:r>
          </a:p>
          <a:p>
            <a:pPr lvl="1"/>
            <a:r>
              <a:rPr lang="en-NZ" dirty="0" smtClean="0"/>
              <a:t>Use engineered options. This is never a permanent fix. (e.g. </a:t>
            </a:r>
            <a:r>
              <a:rPr lang="en-NZ" dirty="0" err="1" smtClean="0"/>
              <a:t>Amberley</a:t>
            </a:r>
            <a:r>
              <a:rPr lang="en-NZ" dirty="0" smtClean="0"/>
              <a:t> Beach) </a:t>
            </a:r>
            <a:endParaRPr lang="en-N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arpark Nth_Sep2003"/>
          <p:cNvPicPr>
            <a:picLocks noChangeAspect="1" noChangeArrowheads="1"/>
          </p:cNvPicPr>
          <p:nvPr/>
        </p:nvPicPr>
        <p:blipFill>
          <a:blip r:embed="rId3" cstate="print"/>
          <a:srcRect/>
          <a:stretch>
            <a:fillRect/>
          </a:stretch>
        </p:blipFill>
        <p:spPr bwMode="auto">
          <a:xfrm>
            <a:off x="4499993" y="3374620"/>
            <a:ext cx="4644007" cy="3483380"/>
          </a:xfrm>
          <a:prstGeom prst="rect">
            <a:avLst/>
          </a:prstGeom>
          <a:noFill/>
          <a:ln w="9525">
            <a:noFill/>
            <a:miter lim="800000"/>
            <a:headEnd/>
            <a:tailEnd/>
          </a:ln>
        </p:spPr>
      </p:pic>
      <p:pic>
        <p:nvPicPr>
          <p:cNvPr id="4" name="Picture 1026" descr="Carpark Nth_Feb2002"/>
          <p:cNvPicPr>
            <a:picLocks noGrp="1" noChangeAspect="1" noChangeArrowheads="1"/>
          </p:cNvPicPr>
          <p:nvPr>
            <p:ph idx="1"/>
          </p:nvPr>
        </p:nvPicPr>
        <p:blipFill>
          <a:blip r:embed="rId4" cstate="print"/>
          <a:srcRect/>
          <a:stretch>
            <a:fillRect/>
          </a:stretch>
        </p:blipFill>
        <p:spPr bwMode="auto">
          <a:xfrm>
            <a:off x="0" y="0"/>
            <a:ext cx="4601485" cy="3451114"/>
          </a:xfrm>
          <a:prstGeom prst="rect">
            <a:avLst/>
          </a:prstGeom>
          <a:noFill/>
          <a:ln w="9525">
            <a:noFill/>
            <a:miter lim="800000"/>
            <a:headEnd/>
            <a:tailEnd/>
          </a:ln>
        </p:spPr>
      </p:pic>
      <p:pic>
        <p:nvPicPr>
          <p:cNvPr id="5" name="Picture 2" descr="P8060002"/>
          <p:cNvPicPr>
            <a:picLocks noChangeAspect="1" noChangeArrowheads="1"/>
          </p:cNvPicPr>
          <p:nvPr/>
        </p:nvPicPr>
        <p:blipFill>
          <a:blip r:embed="rId5" cstate="print"/>
          <a:srcRect/>
          <a:stretch>
            <a:fillRect/>
          </a:stretch>
        </p:blipFill>
        <p:spPr bwMode="auto">
          <a:xfrm>
            <a:off x="4475988" y="0"/>
            <a:ext cx="4668011" cy="3429000"/>
          </a:xfrm>
          <a:prstGeom prst="rect">
            <a:avLst/>
          </a:prstGeom>
          <a:noFill/>
          <a:ln w="9525">
            <a:noFill/>
            <a:miter lim="800000"/>
            <a:headEnd/>
            <a:tailEnd/>
          </a:ln>
        </p:spPr>
      </p:pic>
      <p:sp>
        <p:nvSpPr>
          <p:cNvPr id="2" name="Title 1"/>
          <p:cNvSpPr>
            <a:spLocks noGrp="1"/>
          </p:cNvSpPr>
          <p:nvPr>
            <p:ph type="title"/>
          </p:nvPr>
        </p:nvSpPr>
        <p:spPr>
          <a:xfrm>
            <a:off x="467544" y="0"/>
            <a:ext cx="8229600" cy="1143000"/>
          </a:xfrm>
        </p:spPr>
        <p:txBody>
          <a:bodyPr/>
          <a:lstStyle/>
          <a:p>
            <a:r>
              <a:rPr lang="en-NZ" b="1" dirty="0" err="1" smtClean="0"/>
              <a:t>Amberley</a:t>
            </a:r>
            <a:r>
              <a:rPr lang="en-NZ" b="1" dirty="0" smtClean="0"/>
              <a:t> Beach: Erosion solved??</a:t>
            </a:r>
            <a:endParaRPr lang="en-NZ" b="1" dirty="0"/>
          </a:p>
        </p:txBody>
      </p:sp>
      <p:sp>
        <p:nvSpPr>
          <p:cNvPr id="11" name="Right Arrow 10"/>
          <p:cNvSpPr/>
          <p:nvPr/>
        </p:nvSpPr>
        <p:spPr>
          <a:xfrm>
            <a:off x="3995936" y="1628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ight Arrow 11"/>
          <p:cNvSpPr/>
          <p:nvPr/>
        </p:nvSpPr>
        <p:spPr>
          <a:xfrm rot="5400000">
            <a:off x="6293405" y="325530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p:cNvSpPr txBox="1"/>
          <p:nvPr/>
        </p:nvSpPr>
        <p:spPr>
          <a:xfrm>
            <a:off x="4572000" y="6488668"/>
            <a:ext cx="4572000" cy="369332"/>
          </a:xfrm>
          <a:prstGeom prst="rect">
            <a:avLst/>
          </a:prstGeom>
          <a:noFill/>
        </p:spPr>
        <p:txBody>
          <a:bodyPr wrap="square" rtlCol="0">
            <a:spAutoFit/>
          </a:bodyPr>
          <a:lstStyle/>
          <a:p>
            <a:r>
              <a:rPr lang="en-NZ" dirty="0" smtClean="0"/>
              <a:t>Photographs: </a:t>
            </a:r>
            <a:r>
              <a:rPr lang="en-NZ" dirty="0" err="1" smtClean="0"/>
              <a:t>DTec</a:t>
            </a:r>
            <a:r>
              <a:rPr lang="en-NZ" dirty="0" smtClean="0"/>
              <a:t> Consulting Ltd</a:t>
            </a:r>
            <a:endParaRPr lang="en-NZ" dirty="0"/>
          </a:p>
        </p:txBody>
      </p:sp>
      <p:sp>
        <p:nvSpPr>
          <p:cNvPr id="14" name="Rectangle 3"/>
          <p:cNvSpPr txBox="1">
            <a:spLocks noChangeArrowheads="1"/>
          </p:cNvSpPr>
          <p:nvPr/>
        </p:nvSpPr>
        <p:spPr>
          <a:xfrm>
            <a:off x="0" y="3429000"/>
            <a:ext cx="4499992" cy="34290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Top:</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noProof="0" dirty="0" err="1" smtClean="0">
                <a:ln>
                  <a:noFill/>
                </a:ln>
                <a:solidFill>
                  <a:schemeClr val="tx1"/>
                </a:solidFill>
                <a:effectLst/>
                <a:uLnTx/>
                <a:uFillTx/>
                <a:latin typeface="+mn-lt"/>
                <a:ea typeface="+mn-ea"/>
                <a:cs typeface="+mn-cs"/>
              </a:rPr>
              <a:t>Amberley</a:t>
            </a:r>
            <a:r>
              <a:rPr kumimoji="0" lang="en-US" sz="2400" b="0" i="0" u="none" strike="noStrike" kern="1200" cap="none" spc="0" normalizeH="0" noProof="0" dirty="0" smtClean="0">
                <a:ln>
                  <a:noFill/>
                </a:ln>
                <a:solidFill>
                  <a:schemeClr val="tx1"/>
                </a:solidFill>
                <a:effectLst/>
                <a:uLnTx/>
                <a:uFillTx/>
                <a:latin typeface="+mn-lt"/>
                <a:ea typeface="+mn-ea"/>
                <a:cs typeface="+mn-cs"/>
              </a:rPr>
              <a:t> Beach in a state of severe erosion, 2002</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2400" b="0" i="0" u="none" strike="noStrike" kern="1200" cap="none" spc="0" normalizeH="0" noProof="0" dirty="0" smtClean="0">
              <a:ln>
                <a:noFill/>
              </a:ln>
              <a:solidFill>
                <a:schemeClr val="tx1"/>
              </a:solidFill>
              <a:effectLst/>
              <a:uLnTx/>
              <a:uFillTx/>
              <a:latin typeface="+mn-lt"/>
              <a:ea typeface="+mn-ea"/>
              <a:cs typeface="+mn-cs"/>
            </a:endParaRPr>
          </a:p>
          <a:p>
            <a:pPr marL="342900" lvl="0" indent="-342900">
              <a:lnSpc>
                <a:spcPct val="80000"/>
              </a:lnSpc>
              <a:spcBef>
                <a:spcPct val="20000"/>
              </a:spcBef>
              <a:buFont typeface="Arial" pitchFamily="34" charset="0"/>
              <a:buChar char="•"/>
            </a:pPr>
            <a:r>
              <a:rPr lang="en-US" sz="2400" baseline="0" dirty="0" smtClean="0"/>
              <a:t>Top</a:t>
            </a:r>
            <a:r>
              <a:rPr lang="en-US" sz="2400" dirty="0" smtClean="0"/>
              <a:t> right: </a:t>
            </a:r>
            <a:r>
              <a:rPr lang="en-US" sz="2400" dirty="0" err="1" smtClean="0"/>
              <a:t>Renourishment</a:t>
            </a:r>
            <a:r>
              <a:rPr lang="en-US" sz="2400" dirty="0" smtClean="0"/>
              <a:t> works,  2004. 10 000 m</a:t>
            </a:r>
            <a:r>
              <a:rPr lang="en-US" sz="2400" baseline="30000" dirty="0" smtClean="0"/>
              <a:t>3</a:t>
            </a:r>
            <a:r>
              <a:rPr lang="en-US" sz="2400" dirty="0" smtClean="0"/>
              <a:t> of gravel added to beach</a:t>
            </a:r>
          </a:p>
          <a:p>
            <a:pPr marL="342900" lvl="0" indent="-342900">
              <a:lnSpc>
                <a:spcPct val="80000"/>
              </a:lnSpc>
              <a:spcBef>
                <a:spcPct val="20000"/>
              </a:spcBef>
            </a:pPr>
            <a:endParaRPr lang="en-US" sz="2400" dirty="0" smtClean="0"/>
          </a:p>
          <a:p>
            <a:pPr marL="342900" lvl="0" indent="-342900">
              <a:lnSpc>
                <a:spcPct val="80000"/>
              </a:lnSpc>
              <a:spcBef>
                <a:spcPct val="20000"/>
              </a:spcBef>
              <a:buFont typeface="Arial" pitchFamily="34" charset="0"/>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Right:</a:t>
            </a:r>
            <a:r>
              <a:rPr kumimoji="0" lang="en-US" sz="2400" b="0" i="0" u="none" strike="noStrike" kern="1200" cap="none" spc="0" normalizeH="0" noProof="0" dirty="0" smtClean="0">
                <a:ln>
                  <a:noFill/>
                </a:ln>
                <a:solidFill>
                  <a:schemeClr val="tx1"/>
                </a:solidFill>
                <a:effectLst/>
                <a:uLnTx/>
                <a:uFillTx/>
                <a:latin typeface="+mn-lt"/>
                <a:ea typeface="+mn-ea"/>
                <a:cs typeface="+mn-cs"/>
              </a:rPr>
              <a:t> After sediment was added, </a:t>
            </a:r>
            <a:r>
              <a:rPr lang="en-US" sz="2400" dirty="0" smtClean="0"/>
              <a:t>vegetation was</a:t>
            </a:r>
            <a:r>
              <a:rPr kumimoji="0" lang="en-US" sz="2400" b="0" i="0" u="none" strike="noStrike" kern="1200" cap="none" spc="0" normalizeH="0" noProof="0" dirty="0" smtClean="0">
                <a:ln>
                  <a:noFill/>
                </a:ln>
                <a:solidFill>
                  <a:schemeClr val="tx1"/>
                </a:solidFill>
                <a:effectLst/>
                <a:uLnTx/>
                <a:uFillTx/>
                <a:latin typeface="+mn-lt"/>
                <a:ea typeface="+mn-ea"/>
                <a:cs typeface="+mn-cs"/>
              </a:rPr>
              <a:t> planted to help </a:t>
            </a:r>
            <a:r>
              <a:rPr kumimoji="0" lang="en-US" sz="2400" b="0" i="0" u="none" strike="noStrike" kern="1200" cap="none" spc="0" normalizeH="0" noProof="0" dirty="0" err="1" smtClean="0">
                <a:ln>
                  <a:noFill/>
                </a:ln>
                <a:solidFill>
                  <a:schemeClr val="tx1"/>
                </a:solidFill>
                <a:effectLst/>
                <a:uLnTx/>
                <a:uFillTx/>
                <a:latin typeface="+mn-lt"/>
                <a:ea typeface="+mn-ea"/>
                <a:cs typeface="+mn-cs"/>
              </a:rPr>
              <a:t>stabilise</a:t>
            </a:r>
            <a:r>
              <a:rPr kumimoji="0" lang="en-US" sz="2400" b="0" i="0" u="none" strike="noStrike" kern="1200" cap="none" spc="0" normalizeH="0" noProof="0" dirty="0" smtClean="0">
                <a:ln>
                  <a:noFill/>
                </a:ln>
                <a:solidFill>
                  <a:schemeClr val="tx1"/>
                </a:solidFill>
                <a:effectLst/>
                <a:uLnTx/>
                <a:uFillTx/>
                <a:latin typeface="+mn-lt"/>
                <a:ea typeface="+mn-ea"/>
                <a:cs typeface="+mn-cs"/>
              </a:rPr>
              <a:t> the new dunes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Documents and Settings\Derek Todd\My Documents\Dunedin\photos\emergency restoration\Reno placement 11 July\11jul-09.JPG"/>
          <p:cNvPicPr>
            <a:picLocks noChangeAspect="1" noChangeArrowheads="1"/>
          </p:cNvPicPr>
          <p:nvPr/>
        </p:nvPicPr>
        <p:blipFill>
          <a:blip r:embed="rId2" cstate="print"/>
          <a:srcRect/>
          <a:stretch>
            <a:fillRect/>
          </a:stretch>
        </p:blipFill>
        <p:spPr bwMode="auto">
          <a:xfrm>
            <a:off x="4420247" y="3356992"/>
            <a:ext cx="4723753" cy="3501008"/>
          </a:xfrm>
          <a:prstGeom prst="rect">
            <a:avLst/>
          </a:prstGeom>
          <a:noFill/>
          <a:ln w="9525">
            <a:noFill/>
            <a:miter lim="800000"/>
            <a:headEnd/>
            <a:tailEnd/>
          </a:ln>
        </p:spPr>
      </p:pic>
      <p:pic>
        <p:nvPicPr>
          <p:cNvPr id="5" name="Picture 7" descr="DSCF0392"/>
          <p:cNvPicPr>
            <a:picLocks noGrp="1" noChangeAspect="1" noChangeArrowheads="1"/>
          </p:cNvPicPr>
          <p:nvPr>
            <p:ph idx="1"/>
          </p:nvPr>
        </p:nvPicPr>
        <p:blipFill>
          <a:blip r:embed="rId3" cstate="print"/>
          <a:srcRect/>
          <a:stretch>
            <a:fillRect/>
          </a:stretch>
        </p:blipFill>
        <p:spPr bwMode="auto">
          <a:xfrm>
            <a:off x="4276127" y="0"/>
            <a:ext cx="4867874" cy="3356992"/>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0" y="0"/>
            <a:ext cx="4475990" cy="3356992"/>
          </a:xfrm>
          <a:prstGeom prst="rect">
            <a:avLst/>
          </a:prstGeom>
          <a:noFill/>
          <a:ln w="9525">
            <a:noFill/>
            <a:miter lim="800000"/>
            <a:headEnd/>
            <a:tailEnd/>
          </a:ln>
          <a:effectLst/>
        </p:spPr>
      </p:pic>
      <p:sp>
        <p:nvSpPr>
          <p:cNvPr id="10" name="TextBox 9"/>
          <p:cNvSpPr txBox="1"/>
          <p:nvPr/>
        </p:nvSpPr>
        <p:spPr>
          <a:xfrm>
            <a:off x="179512" y="2924944"/>
            <a:ext cx="3960440" cy="369332"/>
          </a:xfrm>
          <a:prstGeom prst="rect">
            <a:avLst/>
          </a:prstGeom>
          <a:noFill/>
        </p:spPr>
        <p:txBody>
          <a:bodyPr wrap="square" rtlCol="0">
            <a:spAutoFit/>
          </a:bodyPr>
          <a:lstStyle/>
          <a:p>
            <a:r>
              <a:rPr lang="en-NZ" dirty="0" smtClean="0"/>
              <a:t>Photograph: C. Kain</a:t>
            </a:r>
            <a:endParaRPr lang="en-NZ" dirty="0"/>
          </a:p>
        </p:txBody>
      </p:sp>
      <p:sp>
        <p:nvSpPr>
          <p:cNvPr id="11" name="TextBox 10"/>
          <p:cNvSpPr txBox="1"/>
          <p:nvPr/>
        </p:nvSpPr>
        <p:spPr>
          <a:xfrm>
            <a:off x="5183560" y="6309320"/>
            <a:ext cx="3960440" cy="369332"/>
          </a:xfrm>
          <a:prstGeom prst="rect">
            <a:avLst/>
          </a:prstGeom>
          <a:noFill/>
        </p:spPr>
        <p:txBody>
          <a:bodyPr wrap="square" rtlCol="0">
            <a:spAutoFit/>
          </a:bodyPr>
          <a:lstStyle/>
          <a:p>
            <a:r>
              <a:rPr lang="en-NZ" dirty="0" smtClean="0"/>
              <a:t>Photograph: </a:t>
            </a:r>
            <a:r>
              <a:rPr lang="en-NZ" dirty="0" err="1" smtClean="0"/>
              <a:t>DTec</a:t>
            </a:r>
            <a:r>
              <a:rPr lang="en-NZ" dirty="0" smtClean="0"/>
              <a:t> Consulting</a:t>
            </a:r>
            <a:endParaRPr lang="en-NZ" dirty="0"/>
          </a:p>
        </p:txBody>
      </p:sp>
      <p:sp>
        <p:nvSpPr>
          <p:cNvPr id="12" name="TextBox 11"/>
          <p:cNvSpPr txBox="1"/>
          <p:nvPr/>
        </p:nvSpPr>
        <p:spPr>
          <a:xfrm>
            <a:off x="5004048" y="2852936"/>
            <a:ext cx="3960440" cy="369332"/>
          </a:xfrm>
          <a:prstGeom prst="rect">
            <a:avLst/>
          </a:prstGeom>
          <a:noFill/>
        </p:spPr>
        <p:txBody>
          <a:bodyPr wrap="square" rtlCol="0">
            <a:spAutoFit/>
          </a:bodyPr>
          <a:lstStyle/>
          <a:p>
            <a:r>
              <a:rPr lang="en-NZ" dirty="0" smtClean="0"/>
              <a:t>Photograph: C. Kain</a:t>
            </a:r>
            <a:endParaRPr lang="en-NZ" dirty="0"/>
          </a:p>
        </p:txBody>
      </p:sp>
      <p:sp>
        <p:nvSpPr>
          <p:cNvPr id="16" name="Rectangle 3"/>
          <p:cNvSpPr txBox="1">
            <a:spLocks noChangeArrowheads="1"/>
          </p:cNvSpPr>
          <p:nvPr/>
        </p:nvSpPr>
        <p:spPr>
          <a:xfrm>
            <a:off x="0" y="3356992"/>
            <a:ext cx="4427984" cy="350100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Top:</a:t>
            </a:r>
            <a:r>
              <a:rPr kumimoji="0" lang="en-US" sz="2400" b="0" i="0" u="none" strike="noStrike" kern="1200" cap="none" spc="0" normalizeH="0" noProof="0" dirty="0" smtClean="0">
                <a:ln>
                  <a:noFill/>
                </a:ln>
                <a:solidFill>
                  <a:schemeClr val="tx1"/>
                </a:solidFill>
                <a:effectLst/>
                <a:uLnTx/>
                <a:uFillTx/>
                <a:latin typeface="+mn-lt"/>
                <a:ea typeface="+mn-ea"/>
                <a:cs typeface="+mn-cs"/>
              </a:rPr>
              <a:t> Sea wall and </a:t>
            </a:r>
            <a:r>
              <a:rPr kumimoji="0" lang="en-US" sz="2400" b="0" i="0" u="none" strike="noStrike" kern="1200" cap="none" spc="0" normalizeH="0" noProof="0" dirty="0" err="1" smtClean="0">
                <a:ln>
                  <a:noFill/>
                </a:ln>
                <a:solidFill>
                  <a:schemeClr val="tx1"/>
                </a:solidFill>
                <a:effectLst/>
                <a:uLnTx/>
                <a:uFillTx/>
                <a:latin typeface="+mn-lt"/>
                <a:ea typeface="+mn-ea"/>
                <a:cs typeface="+mn-cs"/>
              </a:rPr>
              <a:t>groyne</a:t>
            </a:r>
            <a:r>
              <a:rPr kumimoji="0" lang="en-US" sz="2400" b="0" i="0" u="none" strike="noStrike" kern="1200" cap="none" spc="0" normalizeH="0" noProof="0" dirty="0" smtClean="0">
                <a:ln>
                  <a:noFill/>
                </a:ln>
                <a:solidFill>
                  <a:schemeClr val="tx1"/>
                </a:solidFill>
                <a:effectLst/>
                <a:uLnTx/>
                <a:uFillTx/>
                <a:latin typeface="+mn-lt"/>
                <a:ea typeface="+mn-ea"/>
                <a:cs typeface="+mn-cs"/>
              </a:rPr>
              <a:t> series, </a:t>
            </a:r>
            <a:r>
              <a:rPr kumimoji="0" lang="en-US" sz="2400" b="0" i="0" u="none" strike="noStrike" kern="1200" cap="none" spc="0" normalizeH="0" noProof="0" dirty="0" err="1" smtClean="0">
                <a:ln>
                  <a:noFill/>
                </a:ln>
                <a:solidFill>
                  <a:schemeClr val="tx1"/>
                </a:solidFill>
                <a:effectLst/>
                <a:uLnTx/>
                <a:uFillTx/>
                <a:latin typeface="+mn-lt"/>
                <a:ea typeface="+mn-ea"/>
                <a:cs typeface="+mn-cs"/>
              </a:rPr>
              <a:t>Teignmouth</a:t>
            </a:r>
            <a:r>
              <a:rPr kumimoji="0" lang="en-US" sz="2400" b="0" i="0" u="none" strike="noStrike" kern="1200" cap="none" spc="0" normalizeH="0" noProof="0" dirty="0" smtClean="0">
                <a:ln>
                  <a:noFill/>
                </a:ln>
                <a:solidFill>
                  <a:schemeClr val="tx1"/>
                </a:solidFill>
                <a:effectLst/>
                <a:uLnTx/>
                <a:uFillTx/>
                <a:latin typeface="+mn-lt"/>
                <a:ea typeface="+mn-ea"/>
                <a:cs typeface="+mn-cs"/>
              </a:rPr>
              <a:t>, Devon, England</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lang="en-US" sz="2400" baseline="0" dirty="0" smtClean="0"/>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mn-lt"/>
                <a:ea typeface="+mn-ea"/>
                <a:cs typeface="+mn-cs"/>
              </a:rPr>
              <a:t>Top right: Rip-rap revetment, </a:t>
            </a:r>
            <a:r>
              <a:rPr kumimoji="0" lang="en-US" sz="2400" b="0" i="0" u="none" strike="noStrike" kern="1200" cap="none" spc="0" normalizeH="0" noProof="0" dirty="0" err="1" smtClean="0">
                <a:ln>
                  <a:noFill/>
                </a:ln>
                <a:solidFill>
                  <a:schemeClr val="tx1"/>
                </a:solidFill>
                <a:effectLst/>
                <a:uLnTx/>
                <a:uFillTx/>
                <a:latin typeface="+mn-lt"/>
                <a:ea typeface="+mn-ea"/>
                <a:cs typeface="+mn-cs"/>
              </a:rPr>
              <a:t>Punakaiki</a:t>
            </a:r>
            <a:r>
              <a:rPr kumimoji="0" lang="en-US" sz="2400" b="0" i="0" u="none" strike="noStrike" kern="1200" cap="none" spc="0" normalizeH="0" noProof="0" dirty="0" smtClean="0">
                <a:ln>
                  <a:noFill/>
                </a:ln>
                <a:solidFill>
                  <a:schemeClr val="tx1"/>
                </a:solidFill>
                <a:effectLst/>
                <a:uLnTx/>
                <a:uFillTx/>
                <a:latin typeface="+mn-lt"/>
                <a:ea typeface="+mn-ea"/>
                <a:cs typeface="+mn-cs"/>
              </a:rPr>
              <a:t> Beach, West Coast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lang="en-US" sz="2400" baseline="0" dirty="0" smtClean="0"/>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mn-lt"/>
                <a:ea typeface="+mn-ea"/>
                <a:cs typeface="+mn-cs"/>
              </a:rPr>
              <a:t>Right: </a:t>
            </a:r>
            <a:r>
              <a:rPr kumimoji="0" lang="en-US" sz="2400" b="0" i="0" u="none" strike="noStrike" kern="1200" cap="none" spc="0" normalizeH="0" noProof="0" dirty="0" err="1" smtClean="0">
                <a:ln>
                  <a:noFill/>
                </a:ln>
                <a:solidFill>
                  <a:schemeClr val="tx1"/>
                </a:solidFill>
                <a:effectLst/>
                <a:uLnTx/>
                <a:uFillTx/>
                <a:latin typeface="+mn-lt"/>
                <a:ea typeface="+mn-ea"/>
                <a:cs typeface="+mn-cs"/>
              </a:rPr>
              <a:t>Renourishment</a:t>
            </a:r>
            <a:r>
              <a:rPr kumimoji="0" lang="en-US" sz="2400" b="0" i="0" u="none" strike="noStrike" kern="1200" cap="none" spc="0" normalizeH="0" noProof="0" dirty="0" smtClean="0">
                <a:ln>
                  <a:noFill/>
                </a:ln>
                <a:solidFill>
                  <a:schemeClr val="tx1"/>
                </a:solidFill>
                <a:effectLst/>
                <a:uLnTx/>
                <a:uFillTx/>
                <a:latin typeface="+mn-lt"/>
                <a:ea typeface="+mn-ea"/>
                <a:cs typeface="+mn-cs"/>
              </a:rPr>
              <a:t> works, St. Clair, Dunedin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Interacting Elements of the Coastal System</a:t>
            </a:r>
            <a:endParaRPr lang="en-NZ"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Development-Disaster Cycle</a:t>
            </a:r>
            <a:endParaRPr lang="en-NZ" dirty="0"/>
          </a:p>
        </p:txBody>
      </p:sp>
      <p:graphicFrame>
        <p:nvGraphicFramePr>
          <p:cNvPr id="4" name="Diagram 3"/>
          <p:cNvGraphicFramePr/>
          <p:nvPr/>
        </p:nvGraphicFramePr>
        <p:xfrm>
          <a:off x="755576" y="980728"/>
          <a:ext cx="7560840"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1475656" y="3356992"/>
            <a:ext cx="360040"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NZ"/>
          </a:p>
        </p:txBody>
      </p:sp>
      <p:sp>
        <p:nvSpPr>
          <p:cNvPr id="11" name="TextBox 10"/>
          <p:cNvSpPr txBox="1"/>
          <p:nvPr/>
        </p:nvSpPr>
        <p:spPr>
          <a:xfrm>
            <a:off x="611560" y="5733256"/>
            <a:ext cx="7776864" cy="369332"/>
          </a:xfrm>
          <a:prstGeom prst="rect">
            <a:avLst/>
          </a:prstGeom>
          <a:noFill/>
        </p:spPr>
        <p:txBody>
          <a:bodyPr wrap="square" rtlCol="0">
            <a:spAutoFit/>
          </a:bodyPr>
          <a:lstStyle/>
          <a:p>
            <a:r>
              <a:rPr lang="en-NZ" dirty="0" smtClean="0"/>
              <a:t>(</a:t>
            </a:r>
            <a:r>
              <a:rPr lang="en-NZ" i="1" dirty="0" smtClean="0"/>
              <a:t>Modified from Carter et al., 1999</a:t>
            </a:r>
            <a:r>
              <a:rPr lang="en-NZ" dirty="0" smtClean="0"/>
              <a:t>)</a:t>
            </a:r>
            <a:endParaRPr lang="en-N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future of the world’s coasts</a:t>
            </a:r>
            <a:endParaRPr lang="en-NZ" dirty="0"/>
          </a:p>
        </p:txBody>
      </p:sp>
      <p:sp>
        <p:nvSpPr>
          <p:cNvPr id="3" name="Content Placeholder 2"/>
          <p:cNvSpPr>
            <a:spLocks noGrp="1"/>
          </p:cNvSpPr>
          <p:nvPr>
            <p:ph idx="1"/>
          </p:nvPr>
        </p:nvSpPr>
        <p:spPr/>
        <p:txBody>
          <a:bodyPr>
            <a:normAutofit fontScale="92500" lnSpcReduction="20000"/>
          </a:bodyPr>
          <a:lstStyle/>
          <a:p>
            <a:r>
              <a:rPr lang="en-NZ" dirty="0" smtClean="0"/>
              <a:t>Coastlines have been changing shape since the beginning of time – this is not a new phenomenon!</a:t>
            </a:r>
          </a:p>
          <a:p>
            <a:endParaRPr lang="en-NZ" dirty="0" smtClean="0"/>
          </a:p>
          <a:p>
            <a:r>
              <a:rPr lang="en-NZ" dirty="0" smtClean="0"/>
              <a:t>Sea level rise, increased storminess and changing weather patterns (due to climate change) will cause a lot of change in coming years</a:t>
            </a:r>
          </a:p>
          <a:p>
            <a:endParaRPr lang="en-NZ" dirty="0" smtClean="0"/>
          </a:p>
          <a:p>
            <a:r>
              <a:rPr lang="en-NZ" dirty="0" smtClean="0"/>
              <a:t>This leads to an increase in coastal hazards for us as coastal users</a:t>
            </a:r>
          </a:p>
          <a:p>
            <a:pPr>
              <a:buNone/>
            </a:pPr>
            <a:endParaRPr lang="en-NZ"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Conclusion</a:t>
            </a:r>
            <a:endParaRPr lang="en-NZ" dirty="0"/>
          </a:p>
        </p:txBody>
      </p:sp>
      <p:sp>
        <p:nvSpPr>
          <p:cNvPr id="4" name="Rectangle 3"/>
          <p:cNvSpPr>
            <a:spLocks noGrp="1" noChangeArrowheads="1"/>
          </p:cNvSpPr>
          <p:nvPr>
            <p:ph idx="1"/>
          </p:nvPr>
        </p:nvSpPr>
        <p:spPr/>
        <p:txBody>
          <a:bodyPr/>
          <a:lstStyle/>
          <a:p>
            <a:pPr eaLnBrk="1" hangingPunct="1">
              <a:lnSpc>
                <a:spcPct val="80000"/>
              </a:lnSpc>
            </a:pPr>
            <a:r>
              <a:rPr lang="en-US" sz="2800" dirty="0" smtClean="0"/>
              <a:t>Coasts are dynamic - they are sensitive to changes </a:t>
            </a:r>
          </a:p>
          <a:p>
            <a:pPr eaLnBrk="1" hangingPunct="1">
              <a:lnSpc>
                <a:spcPct val="80000"/>
              </a:lnSpc>
            </a:pPr>
            <a:endParaRPr lang="en-US" sz="2800" dirty="0" smtClean="0"/>
          </a:p>
          <a:p>
            <a:pPr eaLnBrk="1" hangingPunct="1">
              <a:lnSpc>
                <a:spcPct val="80000"/>
              </a:lnSpc>
            </a:pPr>
            <a:r>
              <a:rPr lang="en-US" sz="2800" dirty="0" smtClean="0"/>
              <a:t>Coastal change can result from changes in natural processes, human actions or a mixture of both</a:t>
            </a:r>
          </a:p>
          <a:p>
            <a:pPr eaLnBrk="1" hangingPunct="1">
              <a:lnSpc>
                <a:spcPct val="80000"/>
              </a:lnSpc>
            </a:pPr>
            <a:endParaRPr lang="en-US" sz="2800" dirty="0" smtClean="0"/>
          </a:p>
          <a:p>
            <a:pPr eaLnBrk="1" hangingPunct="1">
              <a:lnSpc>
                <a:spcPct val="80000"/>
              </a:lnSpc>
            </a:pPr>
            <a:r>
              <a:rPr lang="en-US" sz="2800" dirty="0" smtClean="0"/>
              <a:t>Coastal change is ongoing</a:t>
            </a:r>
          </a:p>
          <a:p>
            <a:pPr eaLnBrk="1" hangingPunct="1">
              <a:lnSpc>
                <a:spcPct val="80000"/>
              </a:lnSpc>
            </a:pPr>
            <a:endParaRPr lang="en-US" sz="2800" dirty="0" smtClean="0"/>
          </a:p>
          <a:p>
            <a:pPr eaLnBrk="1" hangingPunct="1">
              <a:lnSpc>
                <a:spcPct val="80000"/>
              </a:lnSpc>
            </a:pPr>
            <a:r>
              <a:rPr lang="en-US" sz="2800" dirty="0" smtClean="0"/>
              <a:t>We must try to understand this change in order to work with 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dirty="0" smtClean="0"/>
              <a:t>For more info on available Geography courses at </a:t>
            </a:r>
            <a:r>
              <a:rPr lang="en-US" dirty="0" smtClean="0"/>
              <a:t>the University of Canterbury:</a:t>
            </a:r>
            <a:r>
              <a:rPr lang="en-US" dirty="0" smtClean="0"/>
              <a:t/>
            </a:r>
            <a:br>
              <a:rPr lang="en-US" dirty="0" smtClean="0"/>
            </a:br>
            <a:endParaRPr lang="en-US" dirty="0" smtClean="0"/>
          </a:p>
          <a:p>
            <a:pPr algn="ctr">
              <a:buNone/>
            </a:pPr>
            <a:r>
              <a:rPr lang="en-US" dirty="0" smtClean="0">
                <a:hlinkClick r:id="rId2"/>
              </a:rPr>
              <a:t>www.geog.canterbury.ac.nz</a:t>
            </a:r>
            <a:endParaRPr lang="en-US" dirty="0" smtClean="0"/>
          </a:p>
          <a:p>
            <a:endParaRPr lang="en-N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Types of Coastlines in NZ</a:t>
            </a:r>
            <a:endParaRPr lang="en-NZ" dirty="0"/>
          </a:p>
        </p:txBody>
      </p:sp>
      <p:sp>
        <p:nvSpPr>
          <p:cNvPr id="3" name="Content Placeholder 2"/>
          <p:cNvSpPr>
            <a:spLocks noGrp="1"/>
          </p:cNvSpPr>
          <p:nvPr>
            <p:ph idx="1"/>
          </p:nvPr>
        </p:nvSpPr>
        <p:spPr/>
        <p:txBody>
          <a:bodyPr>
            <a:normAutofit fontScale="92500" lnSpcReduction="10000"/>
          </a:bodyPr>
          <a:lstStyle/>
          <a:p>
            <a:r>
              <a:rPr lang="en-NZ" dirty="0" smtClean="0"/>
              <a:t>Rocky shorelines</a:t>
            </a:r>
          </a:p>
          <a:p>
            <a:pPr lvl="1"/>
            <a:r>
              <a:rPr lang="en-NZ" dirty="0" smtClean="0"/>
              <a:t>Form on high energy coasts where the ocean meets mountains or sea cliffs</a:t>
            </a:r>
          </a:p>
          <a:p>
            <a:pPr lvl="1">
              <a:buNone/>
            </a:pPr>
            <a:endParaRPr lang="en-NZ" dirty="0" smtClean="0"/>
          </a:p>
          <a:p>
            <a:r>
              <a:rPr lang="en-NZ" dirty="0" smtClean="0"/>
              <a:t>Sandy beaches</a:t>
            </a:r>
          </a:p>
          <a:p>
            <a:pPr lvl="1"/>
            <a:r>
              <a:rPr lang="en-NZ" dirty="0" smtClean="0"/>
              <a:t>Mainland, pocket and barrier beaches</a:t>
            </a:r>
          </a:p>
          <a:p>
            <a:pPr lvl="1">
              <a:buNone/>
            </a:pPr>
            <a:endParaRPr lang="en-NZ" dirty="0" smtClean="0"/>
          </a:p>
          <a:p>
            <a:r>
              <a:rPr lang="en-NZ" dirty="0" smtClean="0"/>
              <a:t>Coastal wetlands</a:t>
            </a:r>
          </a:p>
          <a:p>
            <a:pPr lvl="1"/>
            <a:r>
              <a:rPr lang="en-NZ" dirty="0" smtClean="0"/>
              <a:t>Swamps, tidal flats, marshes</a:t>
            </a:r>
          </a:p>
          <a:p>
            <a:pPr lvl="1"/>
            <a:r>
              <a:rPr lang="en-NZ" dirty="0" smtClean="0"/>
              <a:t>Rich habitat for wildlife</a:t>
            </a:r>
          </a:p>
          <a:p>
            <a:pPr lvl="1">
              <a:buNone/>
            </a:pPr>
            <a:endParaRPr lang="en-NZ" dirty="0" smtClean="0"/>
          </a:p>
          <a:p>
            <a:pPr>
              <a:buNone/>
            </a:pPr>
            <a:endParaRPr lang="en-NZ" dirty="0" smtClean="0"/>
          </a:p>
          <a:p>
            <a:endParaRPr lang="en-N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intro001"/>
          <p:cNvPicPr>
            <a:picLocks noChangeAspect="1" noChangeArrowheads="1"/>
          </p:cNvPicPr>
          <p:nvPr/>
        </p:nvPicPr>
        <p:blipFill>
          <a:blip r:embed="rId3" cstate="print"/>
          <a:srcRect/>
          <a:stretch>
            <a:fillRect/>
          </a:stretch>
        </p:blipFill>
        <p:spPr bwMode="auto">
          <a:xfrm>
            <a:off x="0" y="0"/>
            <a:ext cx="3979863" cy="4894263"/>
          </a:xfrm>
          <a:prstGeom prst="rect">
            <a:avLst/>
          </a:prstGeom>
          <a:solidFill>
            <a:schemeClr val="bg2"/>
          </a:solidFill>
          <a:ln w="25400">
            <a:solidFill>
              <a:schemeClr val="bg2"/>
            </a:solidFill>
            <a:miter lim="800000"/>
            <a:headEnd/>
            <a:tailEnd/>
          </a:ln>
        </p:spPr>
      </p:pic>
      <p:pic>
        <p:nvPicPr>
          <p:cNvPr id="9219" name="Picture 9" descr="currents"/>
          <p:cNvPicPr>
            <a:picLocks noChangeAspect="1" noChangeArrowheads="1"/>
          </p:cNvPicPr>
          <p:nvPr/>
        </p:nvPicPr>
        <p:blipFill>
          <a:blip r:embed="rId4" cstate="print"/>
          <a:srcRect/>
          <a:stretch>
            <a:fillRect/>
          </a:stretch>
        </p:blipFill>
        <p:spPr bwMode="auto">
          <a:xfrm>
            <a:off x="5138738" y="1730375"/>
            <a:ext cx="4005262" cy="5127625"/>
          </a:xfrm>
          <a:prstGeom prst="rect">
            <a:avLst/>
          </a:prstGeom>
          <a:solidFill>
            <a:schemeClr val="bg2"/>
          </a:solidFill>
          <a:ln w="25400">
            <a:solidFill>
              <a:schemeClr val="bg2"/>
            </a:solidFill>
            <a:miter lim="800000"/>
            <a:headEnd/>
            <a:tailEnd/>
          </a:ln>
        </p:spPr>
      </p:pic>
      <p:sp>
        <p:nvSpPr>
          <p:cNvPr id="9220" name="Text Box 10"/>
          <p:cNvSpPr txBox="1">
            <a:spLocks noChangeArrowheads="1"/>
          </p:cNvSpPr>
          <p:nvPr/>
        </p:nvSpPr>
        <p:spPr bwMode="auto">
          <a:xfrm>
            <a:off x="0" y="4941888"/>
            <a:ext cx="3995738" cy="641350"/>
          </a:xfrm>
          <a:prstGeom prst="rect">
            <a:avLst/>
          </a:prstGeom>
          <a:noFill/>
          <a:ln w="9525">
            <a:noFill/>
            <a:miter lim="800000"/>
            <a:headEnd/>
            <a:tailEnd/>
          </a:ln>
        </p:spPr>
        <p:txBody>
          <a:bodyPr>
            <a:spAutoFit/>
          </a:bodyPr>
          <a:lstStyle/>
          <a:p>
            <a:pPr>
              <a:spcBef>
                <a:spcPct val="50000"/>
              </a:spcBef>
            </a:pPr>
            <a:r>
              <a:rPr lang="en-NZ"/>
              <a:t>The Marine Environment that we don’t always see:</a:t>
            </a:r>
            <a:endParaRPr lang="en-GB"/>
          </a:p>
        </p:txBody>
      </p:sp>
      <p:sp>
        <p:nvSpPr>
          <p:cNvPr id="9221" name="Text Box 11"/>
          <p:cNvSpPr txBox="1">
            <a:spLocks noChangeArrowheads="1"/>
          </p:cNvSpPr>
          <p:nvPr/>
        </p:nvSpPr>
        <p:spPr bwMode="auto">
          <a:xfrm>
            <a:off x="5219700" y="836613"/>
            <a:ext cx="3924300" cy="641350"/>
          </a:xfrm>
          <a:prstGeom prst="rect">
            <a:avLst/>
          </a:prstGeom>
          <a:noFill/>
          <a:ln w="9525">
            <a:noFill/>
            <a:miter lim="800000"/>
            <a:headEnd/>
            <a:tailEnd/>
          </a:ln>
        </p:spPr>
        <p:txBody>
          <a:bodyPr>
            <a:spAutoFit/>
          </a:bodyPr>
          <a:lstStyle/>
          <a:p>
            <a:pPr>
              <a:spcBef>
                <a:spcPct val="50000"/>
              </a:spcBef>
            </a:pPr>
            <a:r>
              <a:rPr lang="en-NZ"/>
              <a:t>Ocean Currents that influence our coast line:</a:t>
            </a:r>
            <a:endParaRPr lang="en-GB"/>
          </a:p>
        </p:txBody>
      </p:sp>
      <p:sp>
        <p:nvSpPr>
          <p:cNvPr id="6" name="TextBox 5"/>
          <p:cNvSpPr txBox="1"/>
          <p:nvPr/>
        </p:nvSpPr>
        <p:spPr>
          <a:xfrm>
            <a:off x="0" y="6453336"/>
            <a:ext cx="4499992" cy="369332"/>
          </a:xfrm>
          <a:prstGeom prst="rect">
            <a:avLst/>
          </a:prstGeom>
          <a:noFill/>
        </p:spPr>
        <p:txBody>
          <a:bodyPr wrap="square" rtlCol="0">
            <a:spAutoFit/>
          </a:bodyPr>
          <a:lstStyle/>
          <a:p>
            <a:r>
              <a:rPr lang="en-NZ" dirty="0" smtClean="0"/>
              <a:t>Images: NIWA</a:t>
            </a:r>
            <a:endParaRPr lang="en-N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796136" y="1268760"/>
            <a:ext cx="3131839" cy="2348879"/>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NZ" dirty="0" smtClean="0"/>
              <a:t>What is the land doing?</a:t>
            </a:r>
            <a:endParaRPr lang="en-NZ" dirty="0"/>
          </a:p>
        </p:txBody>
      </p:sp>
      <p:sp>
        <p:nvSpPr>
          <p:cNvPr id="3" name="Content Placeholder 2"/>
          <p:cNvSpPr>
            <a:spLocks noGrp="1"/>
          </p:cNvSpPr>
          <p:nvPr>
            <p:ph idx="1"/>
          </p:nvPr>
        </p:nvSpPr>
        <p:spPr/>
        <p:txBody>
          <a:bodyPr>
            <a:normAutofit fontScale="85000" lnSpcReduction="20000"/>
          </a:bodyPr>
          <a:lstStyle/>
          <a:p>
            <a:r>
              <a:rPr lang="en-NZ" dirty="0" smtClean="0"/>
              <a:t>Submerging</a:t>
            </a:r>
          </a:p>
          <a:p>
            <a:pPr lvl="1"/>
            <a:r>
              <a:rPr lang="en-NZ" dirty="0" smtClean="0"/>
              <a:t>Drowned valleys (e.g. Marlborough</a:t>
            </a:r>
            <a:br>
              <a:rPr lang="en-NZ" dirty="0" smtClean="0"/>
            </a:br>
            <a:r>
              <a:rPr lang="en-NZ" dirty="0" smtClean="0"/>
              <a:t>Sounds)</a:t>
            </a:r>
          </a:p>
          <a:p>
            <a:pPr lvl="1"/>
            <a:r>
              <a:rPr lang="en-NZ" dirty="0" smtClean="0"/>
              <a:t>Deep </a:t>
            </a:r>
            <a:r>
              <a:rPr lang="en-NZ" dirty="0" err="1" smtClean="0"/>
              <a:t>embayments</a:t>
            </a:r>
            <a:endParaRPr lang="en-NZ" dirty="0" smtClean="0"/>
          </a:p>
          <a:p>
            <a:pPr lvl="1">
              <a:buNone/>
            </a:pPr>
            <a:endParaRPr lang="en-NZ" dirty="0" smtClean="0"/>
          </a:p>
          <a:p>
            <a:r>
              <a:rPr lang="en-NZ" dirty="0" smtClean="0"/>
              <a:t>Emerging</a:t>
            </a:r>
          </a:p>
          <a:p>
            <a:pPr lvl="1"/>
            <a:r>
              <a:rPr lang="en-NZ" dirty="0" smtClean="0"/>
              <a:t>Straight shorelines</a:t>
            </a:r>
          </a:p>
          <a:p>
            <a:pPr lvl="1"/>
            <a:r>
              <a:rPr lang="en-NZ" dirty="0" smtClean="0"/>
              <a:t>Marine cliffs (e.g. </a:t>
            </a:r>
            <a:r>
              <a:rPr lang="en-NZ" dirty="0" err="1" smtClean="0"/>
              <a:t>Kaikoura</a:t>
            </a:r>
            <a:r>
              <a:rPr lang="en-NZ" dirty="0" smtClean="0"/>
              <a:t> Peninsula)</a:t>
            </a:r>
          </a:p>
          <a:p>
            <a:pPr lvl="1">
              <a:buNone/>
            </a:pPr>
            <a:endParaRPr lang="en-NZ" dirty="0" smtClean="0"/>
          </a:p>
          <a:p>
            <a:r>
              <a:rPr lang="en-NZ" dirty="0" smtClean="0"/>
              <a:t>Neutral</a:t>
            </a:r>
          </a:p>
          <a:p>
            <a:pPr lvl="1"/>
            <a:r>
              <a:rPr lang="en-NZ" dirty="0" smtClean="0"/>
              <a:t>Deltaic coasts</a:t>
            </a:r>
          </a:p>
          <a:p>
            <a:pPr lvl="1"/>
            <a:r>
              <a:rPr lang="en-NZ" dirty="0" smtClean="0"/>
              <a:t>Alluvial plains (e.g. Canterbury Plains)</a:t>
            </a:r>
            <a:endParaRPr lang="en-NZ" dirty="0"/>
          </a:p>
        </p:txBody>
      </p:sp>
      <p:sp>
        <p:nvSpPr>
          <p:cNvPr id="6" name="TextBox 5"/>
          <p:cNvSpPr txBox="1"/>
          <p:nvPr/>
        </p:nvSpPr>
        <p:spPr>
          <a:xfrm>
            <a:off x="5796136" y="3284984"/>
            <a:ext cx="3096344" cy="369332"/>
          </a:xfrm>
          <a:prstGeom prst="rect">
            <a:avLst/>
          </a:prstGeom>
          <a:noFill/>
        </p:spPr>
        <p:txBody>
          <a:bodyPr wrap="square" rtlCol="0">
            <a:spAutoFit/>
          </a:bodyPr>
          <a:lstStyle/>
          <a:p>
            <a:r>
              <a:rPr lang="en-NZ" dirty="0" smtClean="0"/>
              <a:t>Photograph: C. Kain</a:t>
            </a:r>
            <a:endParaRPr lang="en-N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Agents of coastal change</a:t>
            </a:r>
            <a:endParaRPr lang="en-NZ" dirty="0"/>
          </a:p>
        </p:txBody>
      </p:sp>
      <p:sp>
        <p:nvSpPr>
          <p:cNvPr id="3" name="Content Placeholder 2"/>
          <p:cNvSpPr>
            <a:spLocks noGrp="1"/>
          </p:cNvSpPr>
          <p:nvPr>
            <p:ph idx="1"/>
          </p:nvPr>
        </p:nvSpPr>
        <p:spPr/>
        <p:txBody>
          <a:bodyPr>
            <a:normAutofit fontScale="85000" lnSpcReduction="20000"/>
          </a:bodyPr>
          <a:lstStyle/>
          <a:p>
            <a:pPr>
              <a:lnSpc>
                <a:spcPct val="90000"/>
              </a:lnSpc>
            </a:pPr>
            <a:r>
              <a:rPr lang="en-US" dirty="0" smtClean="0"/>
              <a:t>Base level change</a:t>
            </a:r>
          </a:p>
          <a:p>
            <a:pPr>
              <a:lnSpc>
                <a:spcPct val="90000"/>
              </a:lnSpc>
              <a:buNone/>
            </a:pPr>
            <a:r>
              <a:rPr lang="en-US" dirty="0" smtClean="0"/>
              <a:t>		Tectonics</a:t>
            </a:r>
          </a:p>
          <a:p>
            <a:pPr>
              <a:lnSpc>
                <a:spcPct val="90000"/>
              </a:lnSpc>
              <a:buNone/>
            </a:pPr>
            <a:r>
              <a:rPr lang="en-US" dirty="0" smtClean="0"/>
              <a:t>		Sea level change</a:t>
            </a:r>
          </a:p>
          <a:p>
            <a:pPr>
              <a:lnSpc>
                <a:spcPct val="90000"/>
              </a:lnSpc>
              <a:buNone/>
            </a:pPr>
            <a:endParaRPr lang="en-US" dirty="0" smtClean="0"/>
          </a:p>
          <a:p>
            <a:pPr>
              <a:lnSpc>
                <a:spcPct val="90000"/>
              </a:lnSpc>
            </a:pPr>
            <a:r>
              <a:rPr lang="en-US" dirty="0" smtClean="0"/>
              <a:t>Sediment supply</a:t>
            </a:r>
          </a:p>
          <a:p>
            <a:pPr>
              <a:lnSpc>
                <a:spcPct val="90000"/>
              </a:lnSpc>
              <a:buNone/>
            </a:pPr>
            <a:r>
              <a:rPr lang="en-US" dirty="0" smtClean="0"/>
              <a:t>		</a:t>
            </a:r>
            <a:r>
              <a:rPr lang="en-US" dirty="0" err="1" smtClean="0"/>
              <a:t>Lithology</a:t>
            </a:r>
            <a:r>
              <a:rPr lang="en-US" dirty="0" smtClean="0"/>
              <a:t> (type of sediment)</a:t>
            </a:r>
          </a:p>
          <a:p>
            <a:pPr>
              <a:lnSpc>
                <a:spcPct val="90000"/>
              </a:lnSpc>
              <a:buNone/>
            </a:pPr>
            <a:r>
              <a:rPr lang="en-US" dirty="0" smtClean="0"/>
              <a:t>		Delivery</a:t>
            </a:r>
          </a:p>
          <a:p>
            <a:pPr>
              <a:lnSpc>
                <a:spcPct val="90000"/>
              </a:lnSpc>
              <a:buNone/>
            </a:pPr>
            <a:endParaRPr lang="en-US" dirty="0" smtClean="0"/>
          </a:p>
          <a:p>
            <a:pPr>
              <a:lnSpc>
                <a:spcPct val="90000"/>
              </a:lnSpc>
            </a:pPr>
            <a:r>
              <a:rPr lang="en-US" dirty="0" smtClean="0"/>
              <a:t>Human actions</a:t>
            </a:r>
          </a:p>
          <a:p>
            <a:pPr>
              <a:lnSpc>
                <a:spcPct val="90000"/>
              </a:lnSpc>
              <a:buNone/>
            </a:pPr>
            <a:r>
              <a:rPr lang="en-US" dirty="0" smtClean="0"/>
              <a:t>		Modify process</a:t>
            </a:r>
          </a:p>
          <a:p>
            <a:pPr>
              <a:lnSpc>
                <a:spcPct val="90000"/>
              </a:lnSpc>
              <a:buNone/>
            </a:pPr>
            <a:r>
              <a:rPr lang="en-US" dirty="0" smtClean="0"/>
              <a:t>		Modify morphology</a:t>
            </a:r>
          </a:p>
          <a:p>
            <a:pPr>
              <a:lnSpc>
                <a:spcPct val="90000"/>
              </a:lnSpc>
              <a:buNone/>
            </a:pPr>
            <a:r>
              <a:rPr lang="en-US" dirty="0" smtClean="0"/>
              <a:t>		Modify linkages</a:t>
            </a:r>
          </a:p>
          <a:p>
            <a:endParaRPr lang="en-N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Coastal processes and timeframes</a:t>
            </a:r>
            <a:endParaRPr lang="en-NZ" dirty="0"/>
          </a:p>
        </p:txBody>
      </p:sp>
      <p:cxnSp>
        <p:nvCxnSpPr>
          <p:cNvPr id="5" name="Straight Arrow Connector 4"/>
          <p:cNvCxnSpPr/>
          <p:nvPr/>
        </p:nvCxnSpPr>
        <p:spPr>
          <a:xfrm rot="5400000" flipH="1" flipV="1">
            <a:off x="-216532" y="3537012"/>
            <a:ext cx="410445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1835696" y="5589240"/>
            <a:ext cx="626469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835696" y="4365104"/>
            <a:ext cx="1728192" cy="1200329"/>
          </a:xfrm>
          <a:prstGeom prst="rect">
            <a:avLst/>
          </a:prstGeom>
          <a:noFill/>
          <a:ln>
            <a:solidFill>
              <a:schemeClr val="bg1">
                <a:lumMod val="50000"/>
              </a:schemeClr>
            </a:solidFill>
            <a:prstDash val="sysDash"/>
          </a:ln>
        </p:spPr>
        <p:txBody>
          <a:bodyPr wrap="square" rtlCol="0">
            <a:spAutoFit/>
          </a:bodyPr>
          <a:lstStyle/>
          <a:p>
            <a:r>
              <a:rPr lang="en-NZ" b="1" dirty="0" smtClean="0"/>
              <a:t>Instantaneous </a:t>
            </a:r>
          </a:p>
          <a:p>
            <a:endParaRPr lang="en-NZ" b="1" dirty="0" smtClean="0"/>
          </a:p>
          <a:p>
            <a:pPr>
              <a:buFont typeface="Arial" pitchFamily="34" charset="0"/>
              <a:buChar char="•"/>
            </a:pPr>
            <a:r>
              <a:rPr lang="en-NZ" dirty="0" err="1" smtClean="0"/>
              <a:t>Beachface</a:t>
            </a:r>
            <a:endParaRPr lang="en-NZ" dirty="0" smtClean="0"/>
          </a:p>
          <a:p>
            <a:pPr>
              <a:buFont typeface="Arial" pitchFamily="34" charset="0"/>
              <a:buChar char="•"/>
            </a:pPr>
            <a:r>
              <a:rPr lang="en-NZ" dirty="0" smtClean="0"/>
              <a:t>Ripple</a:t>
            </a:r>
            <a:endParaRPr lang="en-NZ" dirty="0"/>
          </a:p>
        </p:txBody>
      </p:sp>
      <p:sp>
        <p:nvSpPr>
          <p:cNvPr id="11" name="TextBox 10"/>
          <p:cNvSpPr txBox="1"/>
          <p:nvPr/>
        </p:nvSpPr>
        <p:spPr>
          <a:xfrm>
            <a:off x="3275856" y="3212976"/>
            <a:ext cx="1872208" cy="1477328"/>
          </a:xfrm>
          <a:prstGeom prst="rect">
            <a:avLst/>
          </a:prstGeom>
          <a:noFill/>
          <a:ln>
            <a:solidFill>
              <a:schemeClr val="bg1">
                <a:lumMod val="50000"/>
              </a:schemeClr>
            </a:solidFill>
            <a:prstDash val="sysDash"/>
          </a:ln>
        </p:spPr>
        <p:txBody>
          <a:bodyPr wrap="square" rtlCol="0">
            <a:spAutoFit/>
          </a:bodyPr>
          <a:lstStyle/>
          <a:p>
            <a:r>
              <a:rPr lang="en-NZ" b="1" dirty="0" smtClean="0"/>
              <a:t>Event</a:t>
            </a:r>
          </a:p>
          <a:p>
            <a:r>
              <a:rPr lang="en-NZ" b="1" dirty="0" smtClean="0"/>
              <a:t> </a:t>
            </a:r>
          </a:p>
          <a:p>
            <a:pPr>
              <a:buFont typeface="Arial" pitchFamily="34" charset="0"/>
              <a:buChar char="•"/>
            </a:pPr>
            <a:r>
              <a:rPr lang="en-NZ" dirty="0" smtClean="0"/>
              <a:t>Upper </a:t>
            </a:r>
            <a:r>
              <a:rPr lang="en-NZ" dirty="0" err="1" smtClean="0"/>
              <a:t>shoreface</a:t>
            </a:r>
            <a:endParaRPr lang="en-NZ" dirty="0" smtClean="0"/>
          </a:p>
          <a:p>
            <a:pPr>
              <a:buFont typeface="Arial" pitchFamily="34" charset="0"/>
              <a:buChar char="•"/>
            </a:pPr>
            <a:r>
              <a:rPr lang="en-NZ" dirty="0" smtClean="0"/>
              <a:t>Frontal dune</a:t>
            </a:r>
          </a:p>
          <a:p>
            <a:pPr>
              <a:buFont typeface="Arial" pitchFamily="34" charset="0"/>
              <a:buChar char="•"/>
            </a:pPr>
            <a:r>
              <a:rPr lang="en-NZ" dirty="0" err="1" smtClean="0"/>
              <a:t>Surfzone</a:t>
            </a:r>
            <a:r>
              <a:rPr lang="en-NZ" dirty="0" smtClean="0"/>
              <a:t> bars</a:t>
            </a:r>
            <a:endParaRPr lang="en-NZ" dirty="0"/>
          </a:p>
        </p:txBody>
      </p:sp>
      <p:sp>
        <p:nvSpPr>
          <p:cNvPr id="12" name="TextBox 11"/>
          <p:cNvSpPr txBox="1"/>
          <p:nvPr/>
        </p:nvSpPr>
        <p:spPr>
          <a:xfrm>
            <a:off x="4572000" y="2348880"/>
            <a:ext cx="1872208" cy="1477328"/>
          </a:xfrm>
          <a:prstGeom prst="rect">
            <a:avLst/>
          </a:prstGeom>
          <a:noFill/>
          <a:ln>
            <a:solidFill>
              <a:schemeClr val="bg1">
                <a:lumMod val="50000"/>
              </a:schemeClr>
            </a:solidFill>
            <a:prstDash val="sysDash"/>
          </a:ln>
        </p:spPr>
        <p:txBody>
          <a:bodyPr wrap="square" rtlCol="0">
            <a:spAutoFit/>
          </a:bodyPr>
          <a:lstStyle/>
          <a:p>
            <a:r>
              <a:rPr lang="en-NZ" b="1" dirty="0" smtClean="0"/>
              <a:t>Engineering</a:t>
            </a:r>
          </a:p>
          <a:p>
            <a:endParaRPr lang="en-NZ" b="1" dirty="0" smtClean="0"/>
          </a:p>
          <a:p>
            <a:pPr>
              <a:buFont typeface="Arial" pitchFamily="34" charset="0"/>
              <a:buChar char="•"/>
            </a:pPr>
            <a:r>
              <a:rPr lang="en-NZ" dirty="0" smtClean="0"/>
              <a:t>Transgressive dune</a:t>
            </a:r>
          </a:p>
          <a:p>
            <a:pPr>
              <a:buFont typeface="Arial" pitchFamily="34" charset="0"/>
              <a:buChar char="•"/>
            </a:pPr>
            <a:r>
              <a:rPr lang="en-NZ" dirty="0" smtClean="0"/>
              <a:t>Inlet-</a:t>
            </a:r>
            <a:r>
              <a:rPr lang="en-NZ" dirty="0" err="1" smtClean="0"/>
              <a:t>rivermouth</a:t>
            </a:r>
            <a:endParaRPr lang="en-NZ" dirty="0"/>
          </a:p>
        </p:txBody>
      </p:sp>
      <p:sp>
        <p:nvSpPr>
          <p:cNvPr id="13" name="TextBox 12"/>
          <p:cNvSpPr txBox="1"/>
          <p:nvPr/>
        </p:nvSpPr>
        <p:spPr>
          <a:xfrm>
            <a:off x="5940152" y="1772816"/>
            <a:ext cx="1872208" cy="1754326"/>
          </a:xfrm>
          <a:prstGeom prst="rect">
            <a:avLst/>
          </a:prstGeom>
          <a:noFill/>
          <a:ln>
            <a:solidFill>
              <a:schemeClr val="bg1">
                <a:lumMod val="50000"/>
              </a:schemeClr>
            </a:solidFill>
            <a:prstDash val="sysDash"/>
          </a:ln>
        </p:spPr>
        <p:txBody>
          <a:bodyPr wrap="square" rtlCol="0">
            <a:spAutoFit/>
          </a:bodyPr>
          <a:lstStyle/>
          <a:p>
            <a:r>
              <a:rPr lang="en-NZ" b="1" dirty="0" smtClean="0"/>
              <a:t>Geological</a:t>
            </a:r>
          </a:p>
          <a:p>
            <a:endParaRPr lang="en-NZ" b="1" dirty="0" smtClean="0"/>
          </a:p>
          <a:p>
            <a:pPr>
              <a:buFont typeface="Arial" pitchFamily="34" charset="0"/>
              <a:buChar char="•"/>
            </a:pPr>
            <a:r>
              <a:rPr lang="en-NZ" dirty="0" smtClean="0"/>
              <a:t>Inner continental shelf</a:t>
            </a:r>
          </a:p>
          <a:p>
            <a:pPr>
              <a:buFont typeface="Arial" pitchFamily="34" charset="0"/>
              <a:buChar char="•"/>
            </a:pPr>
            <a:r>
              <a:rPr lang="en-NZ" dirty="0" smtClean="0"/>
              <a:t>Lower </a:t>
            </a:r>
            <a:r>
              <a:rPr lang="en-NZ" dirty="0" err="1" smtClean="0"/>
              <a:t>shoreface</a:t>
            </a:r>
            <a:endParaRPr lang="en-NZ" dirty="0" smtClean="0"/>
          </a:p>
          <a:p>
            <a:pPr>
              <a:buFont typeface="Arial" pitchFamily="34" charset="0"/>
              <a:buChar char="•"/>
            </a:pPr>
            <a:r>
              <a:rPr lang="en-NZ" dirty="0" smtClean="0"/>
              <a:t>Tidal Basin</a:t>
            </a:r>
          </a:p>
        </p:txBody>
      </p:sp>
      <p:sp>
        <p:nvSpPr>
          <p:cNvPr id="16" name="TextBox 15"/>
          <p:cNvSpPr txBox="1"/>
          <p:nvPr/>
        </p:nvSpPr>
        <p:spPr>
          <a:xfrm>
            <a:off x="2915816" y="5661248"/>
            <a:ext cx="4032448" cy="369332"/>
          </a:xfrm>
          <a:prstGeom prst="rect">
            <a:avLst/>
          </a:prstGeom>
          <a:noFill/>
        </p:spPr>
        <p:txBody>
          <a:bodyPr wrap="square" rtlCol="0">
            <a:spAutoFit/>
          </a:bodyPr>
          <a:lstStyle/>
          <a:p>
            <a:r>
              <a:rPr lang="en-NZ" dirty="0" smtClean="0"/>
              <a:t>Time taken for change to occur</a:t>
            </a:r>
            <a:endParaRPr lang="en-NZ" dirty="0"/>
          </a:p>
        </p:txBody>
      </p:sp>
      <p:sp>
        <p:nvSpPr>
          <p:cNvPr id="18" name="TextBox 17"/>
          <p:cNvSpPr txBox="1"/>
          <p:nvPr/>
        </p:nvSpPr>
        <p:spPr>
          <a:xfrm rot="16200000">
            <a:off x="-499918" y="3388350"/>
            <a:ext cx="4032448" cy="369332"/>
          </a:xfrm>
          <a:prstGeom prst="rect">
            <a:avLst/>
          </a:prstGeom>
          <a:noFill/>
        </p:spPr>
        <p:txBody>
          <a:bodyPr wrap="square" rtlCol="0">
            <a:spAutoFit/>
          </a:bodyPr>
          <a:lstStyle/>
          <a:p>
            <a:pPr algn="ctr"/>
            <a:r>
              <a:rPr lang="en-NZ" dirty="0" smtClean="0"/>
              <a:t>Size of feature</a:t>
            </a:r>
            <a:endParaRPr lang="en-NZ" dirty="0"/>
          </a:p>
        </p:txBody>
      </p:sp>
      <p:sp>
        <p:nvSpPr>
          <p:cNvPr id="20" name="TextBox 19"/>
          <p:cNvSpPr txBox="1"/>
          <p:nvPr/>
        </p:nvSpPr>
        <p:spPr>
          <a:xfrm>
            <a:off x="539552" y="6237312"/>
            <a:ext cx="6264696" cy="369332"/>
          </a:xfrm>
          <a:prstGeom prst="rect">
            <a:avLst/>
          </a:prstGeom>
          <a:noFill/>
        </p:spPr>
        <p:txBody>
          <a:bodyPr wrap="square" rtlCol="0">
            <a:spAutoFit/>
          </a:bodyPr>
          <a:lstStyle/>
          <a:p>
            <a:r>
              <a:rPr lang="en-NZ" i="1" dirty="0" smtClean="0"/>
              <a:t>Adapted from </a:t>
            </a:r>
            <a:r>
              <a:rPr lang="en-NZ" i="1" dirty="0" err="1" smtClean="0"/>
              <a:t>Cowell</a:t>
            </a:r>
            <a:r>
              <a:rPr lang="en-NZ" i="1" dirty="0" smtClean="0"/>
              <a:t> and Thom, 1994. </a:t>
            </a:r>
            <a:endParaRPr lang="en-NZ"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Beaches</a:t>
            </a:r>
            <a:endParaRPr lang="en-NZ" dirty="0"/>
          </a:p>
        </p:txBody>
      </p:sp>
      <p:sp>
        <p:nvSpPr>
          <p:cNvPr id="3" name="Content Placeholder 2"/>
          <p:cNvSpPr>
            <a:spLocks noGrp="1"/>
          </p:cNvSpPr>
          <p:nvPr>
            <p:ph idx="1"/>
          </p:nvPr>
        </p:nvSpPr>
        <p:spPr/>
        <p:txBody>
          <a:bodyPr/>
          <a:lstStyle/>
          <a:p>
            <a:r>
              <a:rPr lang="en-NZ" dirty="0" smtClean="0"/>
              <a:t>What is a beach?</a:t>
            </a:r>
          </a:p>
          <a:p>
            <a:pPr lvl="1"/>
            <a:r>
              <a:rPr lang="en-US" dirty="0" smtClean="0"/>
              <a:t>A beach occurs at the MARGIN of a water body where wave action is the principal agent of change. </a:t>
            </a:r>
          </a:p>
          <a:p>
            <a:pPr lvl="1">
              <a:buNone/>
            </a:pPr>
            <a:endParaRPr lang="en-NZ" dirty="0" smtClean="0"/>
          </a:p>
          <a:p>
            <a:r>
              <a:rPr lang="en-NZ" dirty="0" smtClean="0"/>
              <a:t>Why study beaches?</a:t>
            </a:r>
          </a:p>
          <a:p>
            <a:pPr lvl="1"/>
            <a:r>
              <a:rPr lang="en-NZ" dirty="0" smtClean="0"/>
              <a:t>To understand the processes, identify danger and manage hazards</a:t>
            </a:r>
          </a:p>
          <a:p>
            <a:pPr lvl="1">
              <a:buNone/>
            </a:pPr>
            <a:endParaRPr lang="en-US" dirty="0" smtClean="0"/>
          </a:p>
          <a:p>
            <a:pPr lvl="1">
              <a:buNone/>
            </a:pPr>
            <a:endParaRPr lang="en-N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1" y="3356992"/>
            <a:ext cx="4668011" cy="3501008"/>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4211960" y="3356992"/>
            <a:ext cx="4932040" cy="3501008"/>
          </a:xfrm>
          <a:prstGeom prst="rect">
            <a:avLst/>
          </a:prstGeom>
          <a:noFill/>
          <a:ln w="9525">
            <a:noFill/>
            <a:miter lim="800000"/>
            <a:headEnd/>
            <a:tailEnd/>
          </a:ln>
          <a:effectLst/>
        </p:spPr>
      </p:pic>
      <p:pic>
        <p:nvPicPr>
          <p:cNvPr id="1026" name="Picture 2"/>
          <p:cNvPicPr>
            <a:picLocks noGrp="1" noChangeAspect="1" noChangeArrowheads="1"/>
          </p:cNvPicPr>
          <p:nvPr>
            <p:ph idx="1"/>
          </p:nvPr>
        </p:nvPicPr>
        <p:blipFill>
          <a:blip r:embed="rId5" cstate="print"/>
          <a:srcRect/>
          <a:stretch>
            <a:fillRect/>
          </a:stretch>
        </p:blipFill>
        <p:spPr bwMode="auto">
          <a:xfrm>
            <a:off x="0" y="0"/>
            <a:ext cx="4475989" cy="3356992"/>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a:stretch>
            <a:fillRect/>
          </a:stretch>
        </p:blipFill>
        <p:spPr bwMode="auto">
          <a:xfrm>
            <a:off x="4196553" y="0"/>
            <a:ext cx="4947448" cy="3356992"/>
          </a:xfrm>
          <a:prstGeom prst="rect">
            <a:avLst/>
          </a:prstGeom>
          <a:noFill/>
          <a:ln w="9525">
            <a:noFill/>
            <a:miter lim="800000"/>
            <a:headEnd/>
            <a:tailEnd/>
          </a:ln>
          <a:effectLst/>
        </p:spPr>
      </p:pic>
      <p:sp>
        <p:nvSpPr>
          <p:cNvPr id="2" name="Title 1"/>
          <p:cNvSpPr>
            <a:spLocks noGrp="1"/>
          </p:cNvSpPr>
          <p:nvPr>
            <p:ph type="title"/>
          </p:nvPr>
        </p:nvSpPr>
        <p:spPr>
          <a:xfrm>
            <a:off x="467544" y="0"/>
            <a:ext cx="8229600" cy="1143000"/>
          </a:xfrm>
        </p:spPr>
        <p:txBody>
          <a:bodyPr>
            <a:normAutofit fontScale="90000"/>
          </a:bodyPr>
          <a:lstStyle/>
          <a:p>
            <a:r>
              <a:rPr lang="en-NZ" b="1" dirty="0" smtClean="0"/>
              <a:t>Beaches come in many shapes and sizes</a:t>
            </a:r>
            <a:endParaRPr lang="en-NZ" b="1" dirty="0"/>
          </a:p>
        </p:txBody>
      </p:sp>
      <p:pic>
        <p:nvPicPr>
          <p:cNvPr id="1032" name="Picture 8"/>
          <p:cNvPicPr>
            <a:picLocks noChangeAspect="1" noChangeArrowheads="1"/>
          </p:cNvPicPr>
          <p:nvPr/>
        </p:nvPicPr>
        <p:blipFill>
          <a:blip r:embed="rId7" cstate="print"/>
          <a:srcRect/>
          <a:stretch>
            <a:fillRect/>
          </a:stretch>
        </p:blipFill>
        <p:spPr bwMode="auto">
          <a:xfrm>
            <a:off x="2555776" y="1556792"/>
            <a:ext cx="3348372" cy="4464496"/>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4139952" y="6453336"/>
            <a:ext cx="5004048" cy="369332"/>
          </a:xfrm>
          <a:prstGeom prst="rect">
            <a:avLst/>
          </a:prstGeom>
          <a:noFill/>
        </p:spPr>
        <p:txBody>
          <a:bodyPr wrap="square" rtlCol="0">
            <a:spAutoFit/>
          </a:bodyPr>
          <a:lstStyle/>
          <a:p>
            <a:r>
              <a:rPr lang="en-NZ" dirty="0" smtClean="0"/>
              <a:t>Photographs: C. Kain</a:t>
            </a:r>
            <a:endParaRPr lang="en-NZ"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2752</TotalTime>
  <Words>1761</Words>
  <Application>Microsoft Office PowerPoint</Application>
  <PresentationFormat>On-screen Show (4:3)</PresentationFormat>
  <Paragraphs>238</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Interacting Elements of the Coastal System</vt:lpstr>
      <vt:lpstr>Types of Coastlines in NZ</vt:lpstr>
      <vt:lpstr>Slide 4</vt:lpstr>
      <vt:lpstr>What is the land doing?</vt:lpstr>
      <vt:lpstr>Agents of coastal change</vt:lpstr>
      <vt:lpstr>Coastal processes and timeframes</vt:lpstr>
      <vt:lpstr>Beaches</vt:lpstr>
      <vt:lpstr>Beaches come in many shapes and sizes</vt:lpstr>
      <vt:lpstr>The Dynamic Beach</vt:lpstr>
      <vt:lpstr>Profile of a sand beach</vt:lpstr>
      <vt:lpstr>During a storm...</vt:lpstr>
      <vt:lpstr>Human interaction with coasts</vt:lpstr>
      <vt:lpstr>Indirect human effects on the coast</vt:lpstr>
      <vt:lpstr>Coastal hazards</vt:lpstr>
      <vt:lpstr>hd</vt:lpstr>
      <vt:lpstr>Options for erosion management</vt:lpstr>
      <vt:lpstr>Amberley Beach: Erosion solved??</vt:lpstr>
      <vt:lpstr>Slide 19</vt:lpstr>
      <vt:lpstr>The Development-Disaster Cycle</vt:lpstr>
      <vt:lpstr>The future of the world’s coasts</vt:lpstr>
      <vt:lpstr>Conclusion</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Processes</dc:title>
  <dc:creator>Claire</dc:creator>
  <cp:lastModifiedBy>IT Department</cp:lastModifiedBy>
  <cp:revision>57</cp:revision>
  <dcterms:created xsi:type="dcterms:W3CDTF">2011-05-24T07:35:10Z</dcterms:created>
  <dcterms:modified xsi:type="dcterms:W3CDTF">2012-08-29T04:35:56Z</dcterms:modified>
</cp:coreProperties>
</file>