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style13.xml" ContentType="application/vnd.ms-office.chart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652" r:id="rId2"/>
    <p:sldId id="468" r:id="rId3"/>
    <p:sldId id="714" r:id="rId4"/>
    <p:sldId id="659" r:id="rId5"/>
    <p:sldId id="713" r:id="rId6"/>
    <p:sldId id="661" r:id="rId7"/>
    <p:sldId id="708" r:id="rId8"/>
    <p:sldId id="707" r:id="rId9"/>
    <p:sldId id="687" r:id="rId10"/>
    <p:sldId id="690" r:id="rId11"/>
    <p:sldId id="701" r:id="rId12"/>
    <p:sldId id="702" r:id="rId13"/>
    <p:sldId id="671" r:id="rId14"/>
    <p:sldId id="672" r:id="rId15"/>
    <p:sldId id="691" r:id="rId16"/>
    <p:sldId id="693" r:id="rId17"/>
    <p:sldId id="670" r:id="rId18"/>
    <p:sldId id="709" r:id="rId19"/>
    <p:sldId id="673" r:id="rId20"/>
    <p:sldId id="697" r:id="rId21"/>
    <p:sldId id="679" r:id="rId22"/>
    <p:sldId id="698" r:id="rId23"/>
    <p:sldId id="699" r:id="rId24"/>
    <p:sldId id="694" r:id="rId25"/>
    <p:sldId id="680" r:id="rId26"/>
    <p:sldId id="700" r:id="rId27"/>
    <p:sldId id="705" r:id="rId28"/>
    <p:sldId id="706" r:id="rId29"/>
    <p:sldId id="689" r:id="rId30"/>
    <p:sldId id="683" r:id="rId31"/>
    <p:sldId id="686" r:id="rId32"/>
    <p:sldId id="703" r:id="rId33"/>
    <p:sldId id="704" r:id="rId34"/>
    <p:sldId id="685" r:id="rId35"/>
    <p:sldId id="649" r:id="rId36"/>
    <p:sldId id="71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I" initials="SY" lastIdx="23" clrIdx="0">
    <p:extLst>
      <p:ext uri="{19B8F6BF-5375-455C-9EA6-DF929625EA0E}">
        <p15:presenceInfo xmlns:p15="http://schemas.microsoft.com/office/powerpoint/2012/main" userId="LAI" providerId="None"/>
      </p:ext>
    </p:extLst>
  </p:cmAuthor>
  <p:cmAuthor id="2" name="C" initials="SY" lastIdx="31" clrIdx="1">
    <p:extLst>
      <p:ext uri="{19B8F6BF-5375-455C-9EA6-DF929625EA0E}">
        <p15:presenceInfo xmlns:p15="http://schemas.microsoft.com/office/powerpoint/2012/main" userId="C" providerId="None"/>
      </p:ext>
    </p:extLst>
  </p:cmAuthor>
  <p:cmAuthor id="3" name="Chung Sae Won" initials="CSW" lastIdx="1" clrIdx="2">
    <p:extLst>
      <p:ext uri="{19B8F6BF-5375-455C-9EA6-DF929625EA0E}">
        <p15:presenceInfo xmlns:p15="http://schemas.microsoft.com/office/powerpoint/2012/main" userId="8facb091e3fdfe1a" providerId="Windows Live"/>
      </p:ext>
    </p:extLst>
  </p:cmAuthor>
  <p:cmAuthor id="4" name="user" initials="u" lastIdx="10" clrIdx="3">
    <p:extLst>
      <p:ext uri="{19B8F6BF-5375-455C-9EA6-DF929625EA0E}">
        <p15:presenceInfo xmlns:p15="http://schemas.microsoft.com/office/powerpoint/2012/main" userId="593dd8ab2a025e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0388115979334"/>
          <c:y val="5.1816536626516981E-2"/>
          <c:w val="0.83406518298592069"/>
          <c:h val="0.80201907411102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Chosun Ilbo</c:v>
                </c:pt>
                <c:pt idx="1">
                  <c:v>Maeil</c:v>
                </c:pt>
                <c:pt idx="2">
                  <c:v>Korean Herald*</c:v>
                </c:pt>
                <c:pt idx="3">
                  <c:v>Weekly Donga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152</c:v>
                </c:pt>
                <c:pt idx="1">
                  <c:v>194</c:v>
                </c:pt>
                <c:pt idx="2">
                  <c:v>0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Chosun Ilbo</c:v>
                </c:pt>
                <c:pt idx="1">
                  <c:v>Maeil</c:v>
                </c:pt>
                <c:pt idx="2">
                  <c:v>Korean Herald*</c:v>
                </c:pt>
                <c:pt idx="3">
                  <c:v>Weekly Donga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249</c:v>
                </c:pt>
                <c:pt idx="1">
                  <c:v>357</c:v>
                </c:pt>
                <c:pt idx="2">
                  <c:v>100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news items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220906581475195"/>
          <c:y val="6.5682624247947102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3295650686803"/>
          <c:y val="5.0462979879715986E-2"/>
          <c:w val="0.72211034574357114"/>
          <c:h val="0.702876616363009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EU/Europe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40</c:v>
                </c:pt>
                <c:pt idx="1">
                  <c:v>77</c:v>
                </c:pt>
                <c:pt idx="2">
                  <c:v>31</c:v>
                </c:pt>
                <c:pt idx="3">
                  <c:v>53</c:v>
                </c:pt>
                <c:pt idx="4">
                  <c:v>10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58</c:v>
                </c:pt>
                <c:pt idx="1">
                  <c:v>67</c:v>
                </c:pt>
                <c:pt idx="2">
                  <c:v>85</c:v>
                </c:pt>
                <c:pt idx="3">
                  <c:v>170</c:v>
                </c:pt>
                <c:pt idx="4">
                  <c:v>68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3-4D33-83E6-5B97FFFF713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8</c:v>
                </c:pt>
                <c:pt idx="1">
                  <c:v>38</c:v>
                </c:pt>
                <c:pt idx="2">
                  <c:v>13</c:v>
                </c:pt>
                <c:pt idx="3">
                  <c:v>37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3-4D33-83E6-5B97FFFF713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34</c:v>
                </c:pt>
                <c:pt idx="1">
                  <c:v>50</c:v>
                </c:pt>
                <c:pt idx="2">
                  <c:v>57</c:v>
                </c:pt>
                <c:pt idx="3">
                  <c:v>83</c:v>
                </c:pt>
                <c:pt idx="4">
                  <c:v>16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1-4DE9-87AB-8BBF18F67A5F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3rd country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12</c:v>
                </c:pt>
                <c:pt idx="1">
                  <c:v>26</c:v>
                </c:pt>
                <c:pt idx="2">
                  <c:v>10</c:v>
                </c:pt>
                <c:pt idx="3">
                  <c:v>28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71-4DE9-87AB-8BBF18F67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61480895098027"/>
          <c:y val="0.35332729830897514"/>
          <c:w val="0.14353056778439321"/>
          <c:h val="0.29368880255451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3295650686803"/>
          <c:y val="5.0462979879715986E-2"/>
          <c:w val="0.72211034574357114"/>
          <c:h val="0.702876616363009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EU/Europe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22</c:v>
                </c:pt>
                <c:pt idx="1">
                  <c:v>51</c:v>
                </c:pt>
                <c:pt idx="2">
                  <c:v>20</c:v>
                </c:pt>
                <c:pt idx="3">
                  <c:v>35</c:v>
                </c:pt>
                <c:pt idx="4">
                  <c:v>8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</c:v>
                </c:pt>
                <c:pt idx="1">
                  <c:v>17</c:v>
                </c:pt>
                <c:pt idx="2">
                  <c:v>10</c:v>
                </c:pt>
                <c:pt idx="3">
                  <c:v>31</c:v>
                </c:pt>
                <c:pt idx="4">
                  <c:v>17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3-4D33-83E6-5B97FFFF713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</c:v>
                </c:pt>
                <c:pt idx="1">
                  <c:v>10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3-4D33-83E6-5B97FFFF713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10</c:v>
                </c:pt>
                <c:pt idx="1">
                  <c:v>12</c:v>
                </c:pt>
                <c:pt idx="2">
                  <c:v>15</c:v>
                </c:pt>
                <c:pt idx="3">
                  <c:v>19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1-4DE9-87AB-8BBF18F67A5F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3rd country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71-4DE9-87AB-8BBF18F67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61480895098027"/>
          <c:y val="0.35332729830897514"/>
          <c:w val="0.14353056778439321"/>
          <c:h val="0.2812964292649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13302380119884"/>
          <c:y val="6.800868845080639E-2"/>
          <c:w val="0.82269980663095488"/>
          <c:h val="0.687582894323441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Major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E5-42F9-9B25-453A9051E14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E5-42F9-9B25-453A9051E14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E5-42F9-9B25-453A9051E141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E5-42F9-9B25-453A9051E141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E5-42F9-9B25-453A9051E141}"/>
              </c:ext>
            </c:extLst>
          </c:dPt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Korean Herald*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8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E5-42F9-9B25-453A9051E14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Korean Herald*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</c:v>
                </c:pt>
                <c:pt idx="1">
                  <c:v>13</c:v>
                </c:pt>
                <c:pt idx="2">
                  <c:v>10</c:v>
                </c:pt>
                <c:pt idx="3">
                  <c:v>30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2E5-42F9-9B25-453A9051E141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Minor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Korean Herald*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53</c:v>
                </c:pt>
                <c:pt idx="1">
                  <c:v>50</c:v>
                </c:pt>
                <c:pt idx="2">
                  <c:v>75</c:v>
                </c:pt>
                <c:pt idx="3">
                  <c:v>139</c:v>
                </c:pt>
                <c:pt idx="4">
                  <c:v>51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E5-42F9-9B25-453A9051E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news items</a:t>
                </a:r>
              </a:p>
            </c:rich>
          </c:tx>
          <c:layout>
            <c:manualLayout>
              <c:xMode val="edge"/>
              <c:yMode val="edge"/>
              <c:x val="1.5945943596509703E-2"/>
              <c:y val="0.254119742656670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7888271733382"/>
          <c:y val="5.7441204008281475E-2"/>
          <c:w val="0.81869824724059548"/>
          <c:h val="0.71683288472893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Intra-EU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30</c:v>
                </c:pt>
                <c:pt idx="1">
                  <c:v>38</c:v>
                </c:pt>
                <c:pt idx="2">
                  <c:v>37</c:v>
                </c:pt>
                <c:pt idx="3">
                  <c:v>36</c:v>
                </c:pt>
                <c:pt idx="4">
                  <c:v>7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9-4A0F-9E6E-1BAD642079A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Extra-EU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14</c:v>
                </c:pt>
                <c:pt idx="1">
                  <c:v>54</c:v>
                </c:pt>
                <c:pt idx="2">
                  <c:v>20</c:v>
                </c:pt>
                <c:pt idx="3">
                  <c:v>55</c:v>
                </c:pt>
                <c:pt idx="4">
                  <c:v>24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9-4A0F-9E6E-1BAD64207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Sheet1!$A$2:$B$8</c15:sqref>
                        </c15:formulaRef>
                      </c:ext>
                    </c:extLst>
                    <c:multiLvlStrCache>
                      <c:ptCount val="7"/>
                      <c:lvl>
                        <c:pt idx="0">
                          <c:v>2020</c:v>
                        </c:pt>
                        <c:pt idx="1">
                          <c:v>2021</c:v>
                        </c:pt>
                        <c:pt idx="2">
                          <c:v>2020</c:v>
                        </c:pt>
                        <c:pt idx="3">
                          <c:v>2021</c:v>
                        </c:pt>
                        <c:pt idx="4">
                          <c:v>2021</c:v>
                        </c:pt>
                        <c:pt idx="5">
                          <c:v>2020</c:v>
                        </c:pt>
                        <c:pt idx="6">
                          <c:v>2021</c:v>
                        </c:pt>
                      </c:lvl>
                      <c:lvl>
                        <c:pt idx="0">
                          <c:v>Chosun Ilbo</c:v>
                        </c:pt>
                        <c:pt idx="2">
                          <c:v>Maeil</c:v>
                        </c:pt>
                        <c:pt idx="4">
                          <c:v>Korea Herald</c:v>
                        </c:pt>
                        <c:pt idx="5">
                          <c:v>Weekly Donga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CF9-4A0F-9E6E-1BAD642079A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Sheet1!$A$2:$B$8</c15:sqref>
                        </c15:formulaRef>
                      </c:ext>
                    </c:extLst>
                    <c:multiLvlStrCache>
                      <c:ptCount val="7"/>
                      <c:lvl>
                        <c:pt idx="0">
                          <c:v>2020</c:v>
                        </c:pt>
                        <c:pt idx="1">
                          <c:v>2021</c:v>
                        </c:pt>
                        <c:pt idx="2">
                          <c:v>2020</c:v>
                        </c:pt>
                        <c:pt idx="3">
                          <c:v>2021</c:v>
                        </c:pt>
                        <c:pt idx="4">
                          <c:v>2021</c:v>
                        </c:pt>
                        <c:pt idx="5">
                          <c:v>2020</c:v>
                        </c:pt>
                        <c:pt idx="6">
                          <c:v>2021</c:v>
                        </c:pt>
                      </c:lvl>
                      <c:lvl>
                        <c:pt idx="0">
                          <c:v>Chosun Ilbo</c:v>
                        </c:pt>
                        <c:pt idx="2">
                          <c:v>Maeil</c:v>
                        </c:pt>
                        <c:pt idx="4">
                          <c:v>Korea Herald</c:v>
                        </c:pt>
                        <c:pt idx="5">
                          <c:v>Weekly Donga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CF9-4A0F-9E6E-1BAD642079A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Sheet1!$A$2:$B$8</c15:sqref>
                        </c15:formulaRef>
                      </c:ext>
                    </c:extLst>
                    <c:multiLvlStrCache>
                      <c:ptCount val="7"/>
                      <c:lvl>
                        <c:pt idx="0">
                          <c:v>2020</c:v>
                        </c:pt>
                        <c:pt idx="1">
                          <c:v>2021</c:v>
                        </c:pt>
                        <c:pt idx="2">
                          <c:v>2020</c:v>
                        </c:pt>
                        <c:pt idx="3">
                          <c:v>2021</c:v>
                        </c:pt>
                        <c:pt idx="4">
                          <c:v>2021</c:v>
                        </c:pt>
                        <c:pt idx="5">
                          <c:v>2020</c:v>
                        </c:pt>
                        <c:pt idx="6">
                          <c:v>2021</c:v>
                        </c:pt>
                      </c:lvl>
                      <c:lvl>
                        <c:pt idx="0">
                          <c:v>Chosun Ilbo</c:v>
                        </c:pt>
                        <c:pt idx="2">
                          <c:v>Maeil</c:v>
                        </c:pt>
                        <c:pt idx="4">
                          <c:v>Korea Herald</c:v>
                        </c:pt>
                        <c:pt idx="5">
                          <c:v>Weekly Donga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CF9-4A0F-9E6E-1BAD642079A4}"/>
                  </c:ext>
                </c:extLst>
              </c15:ser>
            </c15:filteredBarSeries>
          </c:ext>
        </c:extLst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news items</a:t>
                </a:r>
              </a:p>
            </c:rich>
          </c:tx>
          <c:layout>
            <c:manualLayout>
              <c:xMode val="edge"/>
              <c:yMode val="edge"/>
              <c:x val="2.1788727947312993E-2"/>
              <c:y val="0.2734740734988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812400662568431"/>
          <c:y val="5.7918685630642071E-2"/>
          <c:w val="0.15477560598878379"/>
          <c:h val="0.12990284064018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286622910902E-2"/>
          <c:y val="4.5707787749887534E-2"/>
          <c:w val="0.89055734143078336"/>
          <c:h val="0.702876616363009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Promoting our European Way of Life 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Sheet1!$A$2:$B$6</c:f>
              <c:multiLvlStrCache>
                <c:ptCount val="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</c:lvl>
              </c:multiLvlStrCache>
            </c:multiLvl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31</c:v>
                </c:pt>
                <c:pt idx="2">
                  <c:v>4</c:v>
                </c:pt>
                <c:pt idx="3">
                  <c:v>22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An Economy that Works for People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Sheet1!$A$2:$B$6</c:f>
              <c:multiLvlStrCache>
                <c:ptCount val="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</c:lvl>
              </c:multiLvlStrCache>
            </c:multiLvl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16</c:v>
                </c:pt>
                <c:pt idx="1">
                  <c:v>2</c:v>
                </c:pt>
                <c:pt idx="2">
                  <c:v>27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European integration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Sheet1!$A$2:$B$6</c:f>
              <c:multiLvlStrCache>
                <c:ptCount val="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</c:lvl>
              </c:multiLvlStrCache>
            </c:multiLvl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9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Sheet1!$A$2:$B$6</c:f>
              <c:multiLvlStrCache>
                <c:ptCount val="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</c:lvl>
              </c:multiLvlStrCache>
            </c:multiLvl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0" i="0" baseline="0" dirty="0">
                    <a:effectLst/>
                  </a:rPr>
                  <a:t>No. of news items</a:t>
                </a:r>
                <a:endParaRPr lang="en-US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595624101575567"/>
          <c:y val="7.1659401933173883E-2"/>
          <c:w val="0.44797720734810698"/>
          <c:h val="0.23450612784987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86718781177822002"/>
          <c:h val="0.73882286551280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Promoting our European Way of Life 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Sheet1!$A$2:$B$7</c:f>
              <c:multiLvlStrCache>
                <c:ptCount val="6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</c:v>
                </c:pt>
                <c:pt idx="1">
                  <c:v>22</c:v>
                </c:pt>
                <c:pt idx="2">
                  <c:v>5</c:v>
                </c:pt>
                <c:pt idx="3">
                  <c:v>17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An Economy that Works for People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Sheet1!$A$2:$B$7</c:f>
              <c:multiLvlStrCache>
                <c:ptCount val="6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10</c:v>
                </c:pt>
                <c:pt idx="2">
                  <c:v>10</c:v>
                </c:pt>
                <c:pt idx="3">
                  <c:v>11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 stronger Europe in the world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Sheet1!$A$2:$B$7</c:f>
              <c:multiLvlStrCache>
                <c:ptCount val="6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</c:v>
                </c:pt>
                <c:pt idx="1">
                  <c:v>24</c:v>
                </c:pt>
                <c:pt idx="2">
                  <c:v>3</c:v>
                </c:pt>
                <c:pt idx="3">
                  <c:v>17</c:v>
                </c:pt>
                <c:pt idx="4">
                  <c:v>13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Sheet1!$A$2:$B$7</c:f>
              <c:multiLvlStrCache>
                <c:ptCount val="6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  <c:pt idx="2">
                  <c:v>4</c:v>
                </c:pt>
                <c:pt idx="3">
                  <c:v>15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0" i="0" baseline="0" dirty="0">
                    <a:effectLst/>
                  </a:rPr>
                  <a:t>No. of news items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764100584203734"/>
          <c:y val="6.0426189835977411E-2"/>
          <c:w val="0.44797720734810698"/>
          <c:h val="0.23450612784987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71562771868911"/>
          <c:y val="3.650673932250724E-2"/>
          <c:w val="0.81266150223924016"/>
          <c:h val="0.737767349414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Bilateral relations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6</c:v>
                </c:pt>
                <c:pt idx="2">
                  <c:v>4</c:v>
                </c:pt>
                <c:pt idx="3">
                  <c:v>15</c:v>
                </c:pt>
                <c:pt idx="4">
                  <c:v>18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9-4A0F-9E6E-1BAD64207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 news items</a:t>
                </a:r>
              </a:p>
            </c:rich>
          </c:tx>
          <c:layout>
            <c:manualLayout>
              <c:xMode val="edge"/>
              <c:yMode val="edge"/>
              <c:x val="2.1788727947312993E-2"/>
              <c:y val="0.2734740734988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1257041430472"/>
          <c:y val="3.6040640917878383E-2"/>
          <c:w val="0.88069079116361926"/>
          <c:h val="0.7267389052619641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multiLvlStrRef>
              <c:f>Sheet1!$A$2:$B$7</c:f>
              <c:multiLvlStrCache>
                <c:ptCount val="6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9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cat>
            <c:multiLvlStrRef>
              <c:f>Sheet1!$A$2:$B$7</c:f>
              <c:multiLvlStrCache>
                <c:ptCount val="6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14</c:v>
                </c:pt>
                <c:pt idx="1">
                  <c:v>69</c:v>
                </c:pt>
                <c:pt idx="2">
                  <c:v>23</c:v>
                </c:pt>
                <c:pt idx="3">
                  <c:v>74</c:v>
                </c:pt>
                <c:pt idx="4">
                  <c:v>20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Sheet1!$A$2:$B$7</c:f>
              <c:multiLvlStrCache>
                <c:ptCount val="6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19</c:v>
                </c:pt>
                <c:pt idx="1">
                  <c:v>17</c:v>
                </c:pt>
                <c:pt idx="2">
                  <c:v>19</c:v>
                </c:pt>
                <c:pt idx="3">
                  <c:v>7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86718781177822002"/>
          <c:h val="0.73882286551280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multiLvlStrRef>
              <c:f>Sheet1!$A$2:$B$6</c:f>
              <c:multiLvlStrCache>
                <c:ptCount val="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</c:lvl>
              </c:multiLvlStrCache>
            </c:multiLvl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cat>
            <c:multiLvlStrRef>
              <c:f>Sheet1!$A$2:$B$6</c:f>
              <c:multiLvlStrCache>
                <c:ptCount val="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</c:lvl>
              </c:multiLvlStrCache>
            </c:multiLvl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</c:v>
                </c:pt>
                <c:pt idx="1">
                  <c:v>29</c:v>
                </c:pt>
                <c:pt idx="2">
                  <c:v>16</c:v>
                </c:pt>
                <c:pt idx="3">
                  <c:v>31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Sheet1!$A$2:$B$6</c:f>
              <c:multiLvlStrCache>
                <c:ptCount val="5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</c:lvl>
              </c:multiLvlStrCache>
            </c:multiLvl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18</c:v>
                </c:pt>
                <c:pt idx="1">
                  <c:v>6</c:v>
                </c:pt>
                <c:pt idx="2">
                  <c:v>15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No. of news items</a:t>
                </a: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02106719395304"/>
          <c:y val="6.0426189835977411E-2"/>
          <c:w val="0.20259714599619122"/>
          <c:h val="0.23675277026931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86718781177822002"/>
          <c:h val="0.73882286551280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multiLvlStrRef>
              <c:f>Sheet1!$A$2:$B$7</c:f>
              <c:multiLvlStrCache>
                <c:ptCount val="6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9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8-4EAE-9275-9F242979373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cat>
            <c:multiLvlStrRef>
              <c:f>Sheet1!$A$2:$B$7</c:f>
              <c:multiLvlStrCache>
                <c:ptCount val="6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7</c:v>
                </c:pt>
                <c:pt idx="1">
                  <c:v>40</c:v>
                </c:pt>
                <c:pt idx="2">
                  <c:v>10</c:v>
                </c:pt>
                <c:pt idx="3">
                  <c:v>44</c:v>
                </c:pt>
                <c:pt idx="4">
                  <c:v>17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8-4EAE-9275-9F242979373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multiLvlStrRef>
              <c:f>Sheet1!$A$2:$B$7</c:f>
              <c:multiLvlStrCache>
                <c:ptCount val="6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</c:v>
                </c:pt>
                <c:pt idx="1">
                  <c:v>12</c:v>
                </c:pt>
                <c:pt idx="2">
                  <c:v>10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8-4EAE-9275-9F242979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No. of news items</a:t>
                </a: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02106719395304"/>
          <c:y val="6.0426189835977411E-2"/>
          <c:w val="0.20259714599619122"/>
          <c:h val="0.23675277026931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0388115979334"/>
          <c:y val="5.1816536626516981E-2"/>
          <c:w val="0.83406518298592069"/>
          <c:h val="0.80201907411102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Chosun Ilbo</c:v>
                </c:pt>
                <c:pt idx="1">
                  <c:v>Maeil</c:v>
                </c:pt>
                <c:pt idx="2">
                  <c:v>Korean Herald*</c:v>
                </c:pt>
                <c:pt idx="3">
                  <c:v>Weekly Donga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Chosun Ilbo</c:v>
                </c:pt>
                <c:pt idx="1">
                  <c:v>Maeil</c:v>
                </c:pt>
                <c:pt idx="2">
                  <c:v>Korean Herald*</c:v>
                </c:pt>
                <c:pt idx="3">
                  <c:v>Weekly Donga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news items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519452814121464"/>
          <c:y val="5.8273427743220974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7239588167244"/>
          <c:y val="4.5707787749887534E-2"/>
          <c:w val="0.86718781177822002"/>
          <c:h val="0.73882286551280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From local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Sheet1!$A$2:$B$7</c:f>
              <c:multiLvlStrCache>
                <c:ptCount val="6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B-4CD9-B081-434CED60B88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From EU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Sheet1!$A$2:$B$7</c:f>
              <c:multiLvlStrCache>
                <c:ptCount val="6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EB-4CD9-B081-434CED60B88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From 3rd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Sheet1!$A$2:$B$7</c:f>
              <c:multiLvlStrCache>
                <c:ptCount val="6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 Herald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EB-4CD9-B081-434CED60B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No. of news items</a:t>
                </a:r>
              </a:p>
            </c:rich>
          </c:tx>
          <c:layout>
            <c:manualLayout>
              <c:xMode val="edge"/>
              <c:yMode val="edge"/>
              <c:x val="1.4601010709155969E-2"/>
              <c:y val="0.33252147577871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93060766325303"/>
          <c:y val="4.5452258808206365E-2"/>
          <c:w val="0.25368763208427647"/>
          <c:h val="0.23675277026931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0388115979334"/>
          <c:y val="5.1816536626516981E-2"/>
          <c:w val="0.83406518298592069"/>
          <c:h val="0.80201907411102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Chosun Ilbo</c:v>
                </c:pt>
                <c:pt idx="1">
                  <c:v>Maeil</c:v>
                </c:pt>
                <c:pt idx="2">
                  <c:v>Korean Herald*</c:v>
                </c:pt>
                <c:pt idx="3">
                  <c:v>Weekly Donga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386</c:v>
                </c:pt>
                <c:pt idx="1">
                  <c:v>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1-48AF-B7C7-84E4472018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Chosun Ilbo</c:v>
                </c:pt>
                <c:pt idx="1">
                  <c:v>Maeil</c:v>
                </c:pt>
                <c:pt idx="2">
                  <c:v>Korean Herald*</c:v>
                </c:pt>
                <c:pt idx="3">
                  <c:v>Weekly Donga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1126</c:v>
                </c:pt>
                <c:pt idx="1">
                  <c:v>1104</c:v>
                </c:pt>
                <c:pt idx="2">
                  <c:v>489</c:v>
                </c:pt>
                <c:pt idx="3">
                  <c:v>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21-48AF-B7C7-84E447201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</a:t>
                </a:r>
                <a:r>
                  <a:rPr lang="ko-KR" altLang="en-US" baseline="0" dirty="0"/>
                  <a:t> </a:t>
                </a:r>
                <a:r>
                  <a:rPr lang="en-US" altLang="ko-KR" baseline="0" dirty="0"/>
                  <a:t>letters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904319931023113"/>
          <c:y val="5.2653158401789975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dirty="0"/>
              <a:t>EU’s Visibility under</a:t>
            </a:r>
            <a:r>
              <a:rPr lang="en-US" b="1" baseline="0" dirty="0"/>
              <a:t> Covid-19 Shadow</a:t>
            </a:r>
            <a:endParaRPr lang="en-US" b="1" dirty="0"/>
          </a:p>
        </c:rich>
      </c:tx>
      <c:layout>
        <c:manualLayout>
          <c:xMode val="edge"/>
          <c:yMode val="edge"/>
          <c:x val="0.20995120297662312"/>
          <c:y val="2.7627629587450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86623547056618"/>
          <c:y val="0.10121115205276067"/>
          <c:w val="0.84770552118485198"/>
          <c:h val="0.71810058131022469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EU news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15476190476196E-2"/>
                  <c:y val="-5.732928126864945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DF-475C-A528-3765AD11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DF-475C-A528-3765AD11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DF-475C-A528-3765AD11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DF-475C-A528-3765AD11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03-40B0-9E36-778D3DB4C8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03-40B0-9E36-778D3DB4C8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03-40B0-9E36-778D3DB4C8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03-40B0-9E36-778D3DB4C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Sheet1!$B$2:$B$10</c:f>
              <c:strCache>
                <c:ptCount val="9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117</c:v>
                </c:pt>
                <c:pt idx="1">
                  <c:v>78</c:v>
                </c:pt>
                <c:pt idx="2">
                  <c:v>76</c:v>
                </c:pt>
                <c:pt idx="3">
                  <c:v>88</c:v>
                </c:pt>
                <c:pt idx="5">
                  <c:v>210</c:v>
                </c:pt>
                <c:pt idx="6">
                  <c:v>205</c:v>
                </c:pt>
                <c:pt idx="7">
                  <c:v>146</c:v>
                </c:pt>
                <c:pt idx="8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News mentioned also Covid-19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4821428571428575E-2"/>
                  <c:y val="0.14995696083999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8065476190476"/>
                      <c:h val="0.13056942058432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5DF-475C-A528-3765AD11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DF-475C-A528-3765AD11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DF-475C-A528-3765AD11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DF-475C-A528-3765AD11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03-40B0-9E36-778D3DB4C8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03-40B0-9E36-778D3DB4C8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03-40B0-9E36-778D3DB4C8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03-40B0-9E36-778D3DB4C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Sheet1!$B$2:$B$10</c:f>
              <c:strCache>
                <c:ptCount val="9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98</c:v>
                </c:pt>
                <c:pt idx="1">
                  <c:v>72</c:v>
                </c:pt>
                <c:pt idx="2">
                  <c:v>67</c:v>
                </c:pt>
                <c:pt idx="3">
                  <c:v>59</c:v>
                </c:pt>
                <c:pt idx="5">
                  <c:v>103</c:v>
                </c:pt>
                <c:pt idx="6">
                  <c:v>86</c:v>
                </c:pt>
                <c:pt idx="7">
                  <c:v>64</c:v>
                </c:pt>
                <c:pt idx="8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DF-475C-A528-3765AD110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9732144"/>
        <c:axId val="743639632"/>
      </c:line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No. of news items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="1" i="0" u="none" strike="noStrike" baseline="0" dirty="0">
                <a:effectLst/>
              </a:rPr>
              <a:t>Attention on Brexit </a:t>
            </a:r>
            <a:endParaRPr lang="en-US" b="1" dirty="0"/>
          </a:p>
        </c:rich>
      </c:tx>
      <c:layout>
        <c:manualLayout>
          <c:xMode val="edge"/>
          <c:yMode val="edge"/>
          <c:x val="0.34328455818022746"/>
          <c:y val="2.292983004823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86623547056618"/>
          <c:y val="0.10121115205276067"/>
          <c:w val="0.84770552118485198"/>
          <c:h val="0.67816996446075051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EU news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15476190476196E-2"/>
                  <c:y val="-5.732928126864945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DF-475C-A528-3765AD11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DF-475C-A528-3765AD11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DF-475C-A528-3765AD11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DF-475C-A528-3765AD11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03-40B0-9E36-778D3DB4C8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03-40B0-9E36-778D3DB4C8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03-40B0-9E36-778D3DB4C8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03-40B0-9E36-778D3DB4C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Sheet1!$B$2:$B$10</c:f>
              <c:strCache>
                <c:ptCount val="9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117</c:v>
                </c:pt>
                <c:pt idx="1">
                  <c:v>78</c:v>
                </c:pt>
                <c:pt idx="2">
                  <c:v>76</c:v>
                </c:pt>
                <c:pt idx="3">
                  <c:v>88</c:v>
                </c:pt>
                <c:pt idx="5">
                  <c:v>210</c:v>
                </c:pt>
                <c:pt idx="6">
                  <c:v>205</c:v>
                </c:pt>
                <c:pt idx="7">
                  <c:v>146</c:v>
                </c:pt>
                <c:pt idx="8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News mentioned also Covid-19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0932524059492574E-2"/>
                  <c:y val="-7.18794683890027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8065476190476"/>
                      <c:h val="0.13056942058432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5DF-475C-A528-3765AD11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DF-475C-A528-3765AD11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DF-475C-A528-3765AD11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DF-475C-A528-3765AD11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03-40B0-9E36-778D3DB4C8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03-40B0-9E36-778D3DB4C8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03-40B0-9E36-778D3DB4C8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03-40B0-9E36-778D3DB4C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Sheet1!$B$2:$B$10</c:f>
              <c:strCache>
                <c:ptCount val="9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5">
                  <c:v>15</c:v>
                </c:pt>
                <c:pt idx="6">
                  <c:v>11</c:v>
                </c:pt>
                <c:pt idx="7">
                  <c:v>8</c:v>
                </c:pt>
                <c:pt idx="8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DF-475C-A528-3765AD110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9732144"/>
        <c:axId val="743639632"/>
      </c:line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No. of news items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0388115979334"/>
          <c:y val="5.1816536626516981E-2"/>
          <c:w val="0.83406518298592069"/>
          <c:h val="0.80201907411102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Chosun Ilbo</c:v>
                </c:pt>
                <c:pt idx="1">
                  <c:v>Maeil</c:v>
                </c:pt>
                <c:pt idx="2">
                  <c:v>Korean Herald*</c:v>
                </c:pt>
                <c:pt idx="3">
                  <c:v>Weekly Donga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Chosun Ilbo</c:v>
                </c:pt>
                <c:pt idx="1">
                  <c:v>Maeil</c:v>
                </c:pt>
                <c:pt idx="2">
                  <c:v>Korean Herald*</c:v>
                </c:pt>
                <c:pt idx="3">
                  <c:v>Weekly Donga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</c:v>
                </c:pt>
                <c:pt idx="1">
                  <c:v>5</c:v>
                </c:pt>
                <c:pt idx="2">
                  <c:v>17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news items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220906581475195"/>
          <c:y val="6.5682624247947102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11149996562"/>
          <c:y val="5.1816536626516981E-2"/>
          <c:w val="0.83555791414915204"/>
          <c:h val="0.6327412976945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Refugee</c:v>
                </c:pt>
                <c:pt idx="1">
                  <c:v>Indo-Pacific</c:v>
                </c:pt>
                <c:pt idx="2">
                  <c:v>Xinjiang</c:v>
                </c:pt>
                <c:pt idx="3">
                  <c:v>BRI</c:v>
                </c:pt>
                <c:pt idx="4">
                  <c:v>Iran</c:v>
                </c:pt>
                <c:pt idx="5">
                  <c:v>Myanmar</c:v>
                </c:pt>
                <c:pt idx="6">
                  <c:v>Israel/Palestine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Refugee</c:v>
                </c:pt>
                <c:pt idx="1">
                  <c:v>Indo-Pacific</c:v>
                </c:pt>
                <c:pt idx="2">
                  <c:v>Xinjiang</c:v>
                </c:pt>
                <c:pt idx="3">
                  <c:v>BRI</c:v>
                </c:pt>
                <c:pt idx="4">
                  <c:v>Iran</c:v>
                </c:pt>
                <c:pt idx="5">
                  <c:v>Myanmar</c:v>
                </c:pt>
                <c:pt idx="6">
                  <c:v>Israel/Palestine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</c:v>
                </c:pt>
                <c:pt idx="1">
                  <c:v>9</c:v>
                </c:pt>
                <c:pt idx="2">
                  <c:v>53</c:v>
                </c:pt>
                <c:pt idx="3">
                  <c:v>13</c:v>
                </c:pt>
                <c:pt idx="4">
                  <c:v>4</c:v>
                </c:pt>
                <c:pt idx="5">
                  <c:v>12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3-4E04-B0A5-906942C2F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No. of</a:t>
                </a:r>
                <a:r>
                  <a:rPr lang="en-US" baseline="0" dirty="0"/>
                  <a:t> news items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61007922641262E-2"/>
              <c:y val="0.310333367383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220906581475195"/>
          <c:y val="6.5682624247947102E-2"/>
          <c:w val="0.23619238366246881"/>
          <c:h val="7.4391638848148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34720221629446E-2"/>
          <c:y val="6.543266920562027E-2"/>
          <c:w val="0.75793589366112313"/>
          <c:h val="0.697886719921041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Korean Herald*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152</c:v>
                </c:pt>
                <c:pt idx="1">
                  <c:v>249</c:v>
                </c:pt>
                <c:pt idx="2">
                  <c:v>192</c:v>
                </c:pt>
                <c:pt idx="3">
                  <c:v>353</c:v>
                </c:pt>
                <c:pt idx="4">
                  <c:v>80</c:v>
                </c:pt>
                <c:pt idx="5">
                  <c:v>13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Foreign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Korean Herald*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58</c:v>
                </c:pt>
                <c:pt idx="2">
                  <c:v>2</c:v>
                </c:pt>
                <c:pt idx="3">
                  <c:v>75</c:v>
                </c:pt>
                <c:pt idx="4">
                  <c:v>21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64-472D-A356-3911AFA63ED1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Korean Herald*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64-472D-A356-3911AFA63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61857545256503"/>
          <c:y val="0.27790835328309649"/>
          <c:w val="0.10706314546665185"/>
          <c:h val="0.176213281532707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34720221629446E-2"/>
          <c:y val="6.543266920562027E-2"/>
          <c:w val="0.86839799974024123"/>
          <c:h val="0.697886719921041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Major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D6-4184-8794-AB0A167F1C7B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7D6-4184-8794-AB0A167F1C7B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D6-4184-8794-AB0A167F1C7B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D6-4184-8794-AB0A167F1C7B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D6-4184-8794-AB0A167F1C7B}"/>
              </c:ext>
            </c:extLst>
          </c:dPt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Korean Herald*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13</c:v>
                </c:pt>
                <c:pt idx="1">
                  <c:v>38</c:v>
                </c:pt>
                <c:pt idx="2">
                  <c:v>17</c:v>
                </c:pt>
                <c:pt idx="3">
                  <c:v>33</c:v>
                </c:pt>
                <c:pt idx="4">
                  <c:v>15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A-456B-BDBC-403DED1663B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Korean Herald*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28</c:v>
                </c:pt>
                <c:pt idx="1">
                  <c:v>53</c:v>
                </c:pt>
                <c:pt idx="2">
                  <c:v>34</c:v>
                </c:pt>
                <c:pt idx="3">
                  <c:v>57</c:v>
                </c:pt>
                <c:pt idx="4">
                  <c:v>14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64-472D-A356-3911AFA63ED1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Minor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2020</c:v>
                  </c:pt>
                  <c:pt idx="1">
                    <c:v>2021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2021</c:v>
                  </c:pt>
                  <c:pt idx="5">
                    <c:v>2020</c:v>
                  </c:pt>
                  <c:pt idx="6">
                    <c:v>2021</c:v>
                  </c:pt>
                </c:lvl>
                <c:lvl>
                  <c:pt idx="0">
                    <c:v>Chosun Ilbo</c:v>
                  </c:pt>
                  <c:pt idx="2">
                    <c:v>Maeil</c:v>
                  </c:pt>
                  <c:pt idx="4">
                    <c:v>Korean Herald*</c:v>
                  </c:pt>
                  <c:pt idx="5">
                    <c:v>Weekly Donga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111</c:v>
                </c:pt>
                <c:pt idx="1">
                  <c:v>158</c:v>
                </c:pt>
                <c:pt idx="2">
                  <c:v>143</c:v>
                </c:pt>
                <c:pt idx="3">
                  <c:v>267</c:v>
                </c:pt>
                <c:pt idx="4">
                  <c:v>71</c:v>
                </c:pt>
                <c:pt idx="5">
                  <c:v>13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6-4184-8794-AB0A167F1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9732144"/>
        <c:axId val="743639632"/>
      </c:barChart>
      <c:catAx>
        <c:axId val="8197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3639632"/>
        <c:crosses val="autoZero"/>
        <c:auto val="1"/>
        <c:lblAlgn val="ctr"/>
        <c:lblOffset val="100"/>
        <c:noMultiLvlLbl val="0"/>
      </c:catAx>
      <c:valAx>
        <c:axId val="7436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973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0.20175</cdr:x>
      <cdr:y>0.89912</cdr:y>
    </cdr:from>
    <cdr:to>
      <cdr:x>0.8913</cdr:x>
      <cdr:y>0.96845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565AFD36-8B9A-0D9B-D317-20CB2509EDFE}"/>
            </a:ext>
          </a:extLst>
        </cdr:cNvPr>
        <cdr:cNvSpPr txBox="1"/>
      </cdr:nvSpPr>
      <cdr:spPr>
        <a:xfrm xmlns:a="http://schemas.openxmlformats.org/drawingml/2006/main">
          <a:off x="1721816" y="5588300"/>
          <a:ext cx="588493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2020                                                    2021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0.20175</cdr:x>
      <cdr:y>0.89912</cdr:y>
    </cdr:from>
    <cdr:to>
      <cdr:x>0.8913</cdr:x>
      <cdr:y>0.96845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565AFD36-8B9A-0D9B-D317-20CB2509EDFE}"/>
            </a:ext>
          </a:extLst>
        </cdr:cNvPr>
        <cdr:cNvSpPr txBox="1"/>
      </cdr:nvSpPr>
      <cdr:spPr>
        <a:xfrm xmlns:a="http://schemas.openxmlformats.org/drawingml/2006/main">
          <a:off x="1721816" y="5588300"/>
          <a:ext cx="588493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2020                                                    2021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763AD-710B-4D0C-975D-7BACD6F4D37A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70B5E-3336-45F5-A356-0E18F5C2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317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7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3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7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7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3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3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BFA5-1F5B-4EA3-A54F-32126950519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3367-8612-49F3-A259-A8687372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0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cy.trade.ec.europa.eu/eu-trade-relationships-country-and-region/countries-and-regions/south-korea_en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tc.mk.co.kr/company/intro/sub01_2.php" TargetMode="External"/><Relationship Id="rId2" Type="http://schemas.openxmlformats.org/officeDocument/2006/relationships/hyperlink" Target="https://about.chosun.com/mobile/pages/company_c02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mg.recruiter.co.kr/appsite/company/callSubPage?code1=3000&amp;code2=3100&amp;code3=3120" TargetMode="External"/><Relationship Id="rId4" Type="http://schemas.openxmlformats.org/officeDocument/2006/relationships/hyperlink" Target="http://company.heraldcorp.com/history.php?lang=ko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296" y="809142"/>
            <a:ext cx="8372060" cy="1704641"/>
          </a:xfrm>
        </p:spPr>
        <p:txBody>
          <a:bodyPr rtlCol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MY" sz="4400" b="1" dirty="0">
                <a:solidFill>
                  <a:schemeClr val="bg1"/>
                </a:solidFill>
              </a:rPr>
              <a:t>EXPECT: South Korea’s Perception of and Expectation on EU</a:t>
            </a:r>
            <a:br>
              <a:rPr lang="en-MY" sz="4400" b="1" dirty="0">
                <a:solidFill>
                  <a:schemeClr val="bg1"/>
                </a:solidFill>
              </a:rPr>
            </a:br>
            <a:r>
              <a:rPr lang="en-MY" sz="4400" b="1" dirty="0">
                <a:solidFill>
                  <a:schemeClr val="bg1"/>
                </a:solidFill>
              </a:rPr>
              <a:t>The case of Printed media</a:t>
            </a:r>
            <a:endParaRPr lang="en-GB" sz="4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1327BD3-ADDF-2527-A19B-335F987A9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849676"/>
              </p:ext>
            </p:extLst>
          </p:nvPr>
        </p:nvGraphicFramePr>
        <p:xfrm>
          <a:off x="0" y="566531"/>
          <a:ext cx="9144000" cy="572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752657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74605"/>
            <a:ext cx="7886700" cy="72328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Korea in EU-related news (n=1072)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960331"/>
              </p:ext>
            </p:extLst>
          </p:nvPr>
        </p:nvGraphicFramePr>
        <p:xfrm>
          <a:off x="318052" y="1297885"/>
          <a:ext cx="8507895" cy="51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912081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74605"/>
            <a:ext cx="7886700" cy="72328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hot issues in EU-related news (n=1072)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918335"/>
              </p:ext>
            </p:extLst>
          </p:nvPr>
        </p:nvGraphicFramePr>
        <p:xfrm>
          <a:off x="318052" y="1297885"/>
          <a:ext cx="8507895" cy="51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490023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4. Sources (n=1072)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711275"/>
              </p:ext>
            </p:extLst>
          </p:nvPr>
        </p:nvGraphicFramePr>
        <p:xfrm>
          <a:off x="318052" y="1244876"/>
          <a:ext cx="8507895" cy="509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332132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1374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of EU news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AB542AAA-A296-4F1E-A31B-BCF051E05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683372"/>
              </p:ext>
            </p:extLst>
          </p:nvPr>
        </p:nvGraphicFramePr>
        <p:xfrm>
          <a:off x="469623" y="1584654"/>
          <a:ext cx="8045727" cy="3859747"/>
        </p:xfrm>
        <a:graphic>
          <a:graphicData uri="http://schemas.openxmlformats.org/drawingml/2006/table">
            <a:tbl>
              <a:tblPr/>
              <a:tblGrid>
                <a:gridCol w="1332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339">
                  <a:extLst>
                    <a:ext uri="{9D8B030D-6E8A-4147-A177-3AD203B41FA5}">
                      <a16:colId xmlns:a16="http://schemas.microsoft.com/office/drawing/2014/main" val="3269488025"/>
                    </a:ext>
                  </a:extLst>
                </a:gridCol>
                <a:gridCol w="944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754">
                  <a:extLst>
                    <a:ext uri="{9D8B030D-6E8A-4147-A177-3AD203B41FA5}">
                      <a16:colId xmlns:a16="http://schemas.microsoft.com/office/drawing/2014/main" val="1773537604"/>
                    </a:ext>
                  </a:extLst>
                </a:gridCol>
              </a:tblGrid>
              <a:tr h="547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  <a:cs typeface="Times New Roman" panose="02020603050405020304" pitchFamily="18" charset="0"/>
                        </a:rPr>
                        <a:t>Writers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News wires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SimSun" pitchFamily="2" charset="-122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404930"/>
                  </a:ext>
                </a:extLst>
              </a:tr>
              <a:tr h="706893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HK" sz="2500" b="1" i="0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HK" sz="25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ko-KR" sz="2200" b="0" i="0" u="none" strike="noStrike" kern="1200" baseline="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Deokshik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 KIM (</a:t>
                      </a:r>
                      <a:r>
                        <a:rPr lang="en-HK" altLang="ko-KR" sz="2200" b="0" i="0" u="none" strike="noStrike" kern="1200" baseline="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Maeil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 </a:t>
                      </a:r>
                      <a:r>
                        <a:rPr lang="en-HK" altLang="ko-KR" sz="2200" b="0" i="0" u="none" strike="noStrike" kern="1200" baseline="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Kyungje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)</a:t>
                      </a:r>
                      <a:endParaRPr lang="en-HK" altLang="ko-KR" sz="2200" b="0" i="0" u="none" strike="noStrike" kern="12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altLang="ko-KR" sz="2200" b="0" i="0" u="none" strike="noStrike" kern="120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Jinseok</a:t>
                      </a:r>
                      <a:r>
                        <a:rPr lang="en-HK" altLang="ko-KR" sz="2200" b="0" i="0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 SON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 (Chosun </a:t>
                      </a:r>
                      <a:r>
                        <a:rPr lang="en-HK" altLang="ko-KR" sz="2200" b="0" i="0" u="none" strike="noStrike" kern="1200" baseline="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Ilbo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)</a:t>
                      </a:r>
                      <a:endParaRPr lang="en-HK" altLang="ko-KR" sz="2200" b="0" i="0" u="none" strike="noStrike" kern="12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200" b="0" i="1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200" b="0" i="1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Yonhap (Local)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189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HK" sz="2500" b="1" i="0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HK" sz="25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ko-KR" sz="2200" b="0" i="0" u="none" strike="noStrike" kern="120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Jegwan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 KIM (</a:t>
                      </a:r>
                      <a:r>
                        <a:rPr lang="en-HK" altLang="ko-KR" sz="2200" b="0" i="0" u="none" strike="noStrike" kern="1200" baseline="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Maeil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 </a:t>
                      </a:r>
                      <a:r>
                        <a:rPr lang="en-HK" altLang="ko-KR" sz="2200" b="0" i="0" u="none" strike="noStrike" kern="1200" baseline="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Kyungje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)</a:t>
                      </a:r>
                      <a:endParaRPr lang="en-HK" altLang="ko-KR" sz="2200" b="0" i="0" u="none" strike="noStrike" kern="12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altLang="ko-KR" sz="2200" b="0" i="0" u="none" strike="noStrike" kern="120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Jegwan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 KIM (</a:t>
                      </a:r>
                      <a:r>
                        <a:rPr lang="en-HK" altLang="ko-KR" sz="2200" b="0" i="0" u="none" strike="noStrike" kern="1200" baseline="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Maeil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 </a:t>
                      </a:r>
                      <a:r>
                        <a:rPr lang="en-HK" altLang="ko-KR" sz="2200" b="0" i="0" u="none" strike="noStrike" kern="1200" baseline="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Kyungje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)</a:t>
                      </a:r>
                      <a:endParaRPr lang="en-HK" altLang="ko-KR" sz="2200" b="0" i="0" u="none" strike="noStrike" kern="12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Reuters (International)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917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HK" sz="2500" b="1" i="0" u="none" strike="noStrike" baseline="300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HK" sz="25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ko-KR" sz="2200" b="0" i="0" u="none" strike="noStrike" kern="120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Jinseok</a:t>
                      </a:r>
                      <a:r>
                        <a:rPr lang="en-HK" altLang="ko-KR" sz="2200" b="0" i="0" u="none" strike="noStrike" kern="12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 SON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 (Chosun </a:t>
                      </a:r>
                      <a:r>
                        <a:rPr lang="en-HK" altLang="ko-KR" sz="2200" b="0" i="0" u="none" strike="noStrike" kern="1200" baseline="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Ilbo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)</a:t>
                      </a:r>
                      <a:endParaRPr lang="en-HK" altLang="ko-KR" sz="2200" b="0" i="0" u="none" strike="noStrike" kern="12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altLang="ko-KR" sz="2200" b="0" i="0" u="none" strike="noStrike" kern="1200" baseline="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Deokshik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 KIM (</a:t>
                      </a:r>
                      <a:r>
                        <a:rPr lang="en-HK" altLang="ko-KR" sz="2200" b="0" i="0" u="none" strike="noStrike" kern="1200" baseline="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Maeil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 </a:t>
                      </a:r>
                      <a:r>
                        <a:rPr lang="en-HK" altLang="ko-KR" sz="2200" b="0" i="0" u="none" strike="noStrike" kern="1200" baseline="0" noProof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Kyungje</a:t>
                      </a:r>
                      <a:r>
                        <a:rPr lang="en-HK" altLang="ko-KR" sz="2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+mn-cs"/>
                        </a:rPr>
                        <a:t>)</a:t>
                      </a:r>
                      <a:endParaRPr lang="en-HK" altLang="ko-KR" sz="2200" b="0" i="0" u="none" strike="noStrike" kern="12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AFP (International)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917">
                <a:tc>
                  <a:txBody>
                    <a:bodyPr/>
                    <a:lstStyle/>
                    <a:p>
                      <a:pPr algn="ctr" fontAlgn="t"/>
                      <a:r>
                        <a:rPr lang="en-HK" sz="25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Editorial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HK" sz="2200" b="1" i="1" u="none" strike="noStrike" noProof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56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19137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Centrality (n=1072)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83644"/>
              </p:ext>
            </p:extLst>
          </p:nvPr>
        </p:nvGraphicFramePr>
        <p:xfrm>
          <a:off x="371061" y="1029010"/>
          <a:ext cx="8454886" cy="537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40916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Domesticity (n=1072)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489367"/>
              </p:ext>
            </p:extLst>
          </p:nvPr>
        </p:nvGraphicFramePr>
        <p:xfrm>
          <a:off x="318052" y="1179443"/>
          <a:ext cx="8507895" cy="522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8070768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67784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Domesticity (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Major/2</a:t>
            </a:r>
            <a:r>
              <a:rPr lang="en-US" sz="4000" b="1" u="sng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n=304)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75066"/>
              </p:ext>
            </p:extLst>
          </p:nvPr>
        </p:nvGraphicFramePr>
        <p:xfrm>
          <a:off x="318052" y="1284632"/>
          <a:ext cx="8507895" cy="531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1074480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67784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Centrality of EU in Local news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20FB098A-D6FC-B395-ACFE-BEE819B58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586341"/>
              </p:ext>
            </p:extLst>
          </p:nvPr>
        </p:nvGraphicFramePr>
        <p:xfrm>
          <a:off x="371062" y="1391063"/>
          <a:ext cx="8282608" cy="4930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8291800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532502"/>
            <a:ext cx="8560904" cy="819220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EU actions (Main/2</a:t>
            </a:r>
            <a:r>
              <a:rPr lang="en-MY" sz="4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focus, n=304)</a:t>
            </a:r>
            <a:endParaRPr lang="zh-HK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91F68F71-85D3-96AC-9A97-6952ACDC5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38287"/>
              </p:ext>
            </p:extLst>
          </p:nvPr>
        </p:nvGraphicFramePr>
        <p:xfrm>
          <a:off x="92766" y="1152939"/>
          <a:ext cx="8415131" cy="545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37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56ABB5B-5182-4E21-E926-097CA6B08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821835"/>
              </p:ext>
            </p:extLst>
          </p:nvPr>
        </p:nvGraphicFramePr>
        <p:xfrm>
          <a:off x="288724" y="137160"/>
          <a:ext cx="8566552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881">
                  <a:extLst>
                    <a:ext uri="{9D8B030D-6E8A-4147-A177-3AD203B41FA5}">
                      <a16:colId xmlns:a16="http://schemas.microsoft.com/office/drawing/2014/main" val="1839288072"/>
                    </a:ext>
                  </a:extLst>
                </a:gridCol>
                <a:gridCol w="7191671">
                  <a:extLst>
                    <a:ext uri="{9D8B030D-6E8A-4147-A177-3AD203B41FA5}">
                      <a16:colId xmlns:a16="http://schemas.microsoft.com/office/drawing/2014/main" val="1229356709"/>
                    </a:ext>
                  </a:extLst>
                </a:gridCol>
              </a:tblGrid>
              <a:tr h="731078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183541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relations with EU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16530175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Monitored outlets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48767616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Visibility of EU &amp; Hot issues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09324693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Sources of EU news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89639381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Centrality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46287666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Domesticity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87127555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 frames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39891430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Bilateral relations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90178064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68185146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Expectations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09371053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Visual images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20677110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31057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7540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 actions (</a:t>
            </a:r>
            <a:r>
              <a:rPr lang="en-US" sz="3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Major/2</a:t>
            </a:r>
            <a:r>
              <a:rPr lang="en-US" sz="3800" b="1" u="sng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8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306767"/>
              </p:ext>
            </p:extLst>
          </p:nvPr>
        </p:nvGraphicFramePr>
        <p:xfrm>
          <a:off x="224458" y="1205120"/>
          <a:ext cx="8695083" cy="565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8651804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9" y="784293"/>
            <a:ext cx="8560904" cy="1160601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Sub-frame of </a:t>
            </a:r>
            <a:r>
              <a:rPr lang="en-MY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 actions</a:t>
            </a:r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965656"/>
              </p:ext>
            </p:extLst>
          </p:nvPr>
        </p:nvGraphicFramePr>
        <p:xfrm>
          <a:off x="291549" y="2064164"/>
          <a:ext cx="8560903" cy="3541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990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3008244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557669">
                  <a:extLst>
                    <a:ext uri="{9D8B030D-6E8A-4147-A177-3AD203B41FA5}">
                      <a16:colId xmlns:a16="http://schemas.microsoft.com/office/drawing/2014/main" val="235078687"/>
                    </a:ext>
                  </a:extLst>
                </a:gridCol>
              </a:tblGrid>
              <a:tr h="686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104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our European Way of Life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care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04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Economy that Works for People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(crisis)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7739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integration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Solidarity challenged by COVID 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26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 actions (</a:t>
            </a:r>
            <a:r>
              <a:rPr lang="en-US" sz="3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Major/2</a:t>
            </a:r>
            <a:r>
              <a:rPr lang="en-US" sz="3800" b="1" u="sng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8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483932"/>
              </p:ext>
            </p:extLst>
          </p:nvPr>
        </p:nvGraphicFramePr>
        <p:xfrm>
          <a:off x="224458" y="1205120"/>
          <a:ext cx="8695083" cy="565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3696220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9" y="784293"/>
            <a:ext cx="8560904" cy="1160601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Sub-frame of </a:t>
            </a:r>
            <a:r>
              <a:rPr lang="en-MY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 actions</a:t>
            </a:r>
            <a: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MY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247359"/>
              </p:ext>
            </p:extLst>
          </p:nvPr>
        </p:nvGraphicFramePr>
        <p:xfrm>
          <a:off x="291549" y="2064164"/>
          <a:ext cx="8560904" cy="3508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990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3008245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2557669">
                  <a:extLst>
                    <a:ext uri="{9D8B030D-6E8A-4147-A177-3AD203B41FA5}">
                      <a16:colId xmlns:a16="http://schemas.microsoft.com/office/drawing/2014/main" val="235078687"/>
                    </a:ext>
                  </a:extLst>
                </a:gridCol>
              </a:tblGrid>
              <a:tr h="686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6865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stronger Europe in the world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CFSP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CFSP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51872"/>
                  </a:ext>
                </a:extLst>
              </a:tr>
              <a:tr h="104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Promoting our European Way of Life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care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0405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Economy that Works for People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Economy/Trade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58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492745"/>
            <a:ext cx="8560904" cy="8192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Bilateral</a:t>
            </a:r>
            <a:r>
              <a:rPr lang="zh-TW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</a:t>
            </a:r>
            <a:r>
              <a:rPr lang="en-MY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(Main/2</a:t>
            </a:r>
            <a:r>
              <a:rPr lang="en-MY" sz="3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91F68F71-85D3-96AC-9A97-6952ACDC5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585653"/>
              </p:ext>
            </p:extLst>
          </p:nvPr>
        </p:nvGraphicFramePr>
        <p:xfrm>
          <a:off x="291548" y="1152939"/>
          <a:ext cx="8415131" cy="545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209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718033"/>
            <a:ext cx="8560904" cy="1160601"/>
          </a:xfrm>
        </p:spPr>
        <p:txBody>
          <a:bodyPr>
            <a:no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Bilateral relation with South Korea</a:t>
            </a:r>
            <a:b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focus)</a:t>
            </a:r>
            <a:endParaRPr lang="zh-HK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415300"/>
              </p:ext>
            </p:extLst>
          </p:nvPr>
        </p:nvGraphicFramePr>
        <p:xfrm>
          <a:off x="291548" y="1878633"/>
          <a:ext cx="8441633" cy="3760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4574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2517913">
                  <a:extLst>
                    <a:ext uri="{9D8B030D-6E8A-4147-A177-3AD203B41FA5}">
                      <a16:colId xmlns:a16="http://schemas.microsoft.com/office/drawing/2014/main" val="2053259304"/>
                    </a:ext>
                  </a:extLst>
                </a:gridCol>
                <a:gridCol w="3949146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</a:tblGrid>
              <a:tr h="600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73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Chosun </a:t>
                      </a:r>
                      <a:r>
                        <a:rPr lang="en-US" sz="2200" b="1" i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Ilbo</a:t>
                      </a:r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72847"/>
                  </a:ext>
                </a:extLst>
              </a:tr>
              <a:tr h="783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Maeil</a:t>
                      </a:r>
                      <a:endParaRPr lang="en-US" sz="22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Korean companies granted access to EU market (after getting certificate/ meeting standard)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73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Korean Herald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EU-Korea cooperation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02360"/>
                  </a:ext>
                </a:extLst>
              </a:tr>
              <a:tr h="6693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Weekly Donga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724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530087"/>
            <a:ext cx="9018104" cy="723280"/>
          </a:xfrm>
        </p:spPr>
        <p:txBody>
          <a:bodyPr>
            <a:normAutofit fontScale="90000"/>
          </a:bodyPr>
          <a:lstStyle/>
          <a:p>
            <a:pPr algn="ctr"/>
            <a:r>
              <a:rPr lang="en-MY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Evaluation of EU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(Major/2</a:t>
            </a:r>
            <a:r>
              <a:rPr lang="en-US" sz="4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n=304)</a:t>
            </a:r>
            <a:endParaRPr lang="en-US" sz="42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712504"/>
              </p:ext>
            </p:extLst>
          </p:nvPr>
        </p:nvGraphicFramePr>
        <p:xfrm>
          <a:off x="271256" y="1234525"/>
          <a:ext cx="8389453" cy="525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464615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530087"/>
            <a:ext cx="9018104" cy="723280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MY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intra-EU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561582"/>
              </p:ext>
            </p:extLst>
          </p:nvPr>
        </p:nvGraphicFramePr>
        <p:xfrm>
          <a:off x="377273" y="1073012"/>
          <a:ext cx="8389453" cy="525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7925923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530087"/>
            <a:ext cx="9018104" cy="723280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MY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extra-EU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97884A6-5103-3432-55BC-865FD600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052287"/>
              </p:ext>
            </p:extLst>
          </p:nvPr>
        </p:nvGraphicFramePr>
        <p:xfrm>
          <a:off x="377273" y="1073012"/>
          <a:ext cx="8389453" cy="525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88044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532502"/>
            <a:ext cx="8560904" cy="101800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Expectation on EU </a:t>
            </a:r>
            <a:b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(Main/2</a:t>
            </a:r>
            <a:r>
              <a:rPr lang="en-MY" sz="34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 , n=304)</a:t>
            </a:r>
            <a:endParaRPr lang="zh-HK" alt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D783F22D-3743-AB58-6A09-2743819DD4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960176"/>
              </p:ext>
            </p:extLst>
          </p:nvPr>
        </p:nvGraphicFramePr>
        <p:xfrm>
          <a:off x="470452" y="1444488"/>
          <a:ext cx="8203096" cy="508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538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9370" y="495889"/>
            <a:ext cx="6910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Bilateral relations with EU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140DA-01F9-45EB-9C0E-E31FE988C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C15C-5319-43A0-8A01-B778B9B00ACD}" type="slidenum">
              <a:rPr lang="en-IN" smtClean="0"/>
              <a:t>3</a:t>
            </a:fld>
            <a:endParaRPr lang="en-IN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0F33E29-8FB3-984E-CDB3-2A9CEC4F4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815566"/>
              </p:ext>
            </p:extLst>
          </p:nvPr>
        </p:nvGraphicFramePr>
        <p:xfrm>
          <a:off x="398923" y="1227020"/>
          <a:ext cx="8346154" cy="4810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7016">
                  <a:extLst>
                    <a:ext uri="{9D8B030D-6E8A-4147-A177-3AD203B41FA5}">
                      <a16:colId xmlns:a16="http://schemas.microsoft.com/office/drawing/2014/main" val="2053259304"/>
                    </a:ext>
                  </a:extLst>
                </a:gridCol>
                <a:gridCol w="3099138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</a:tblGrid>
              <a:tr h="49623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Diplomatic relations was established in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63210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Framework</a:t>
                      </a:r>
                      <a:r>
                        <a:rPr lang="en-US" sz="2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 Agreement </a:t>
                      </a:r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was signed in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1997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72847"/>
                  </a:ext>
                </a:extLst>
              </a:tr>
              <a:tr h="60996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EU Delegation Office opened in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1989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235310"/>
                  </a:ext>
                </a:extLst>
              </a:tr>
              <a:tr h="60996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Annul summit began in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2002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35774"/>
                  </a:ext>
                </a:extLst>
              </a:tr>
              <a:tr h="60996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 partnership was established in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703060505090304" pitchFamily="18" charset="0"/>
                        <a:cs typeface="Times New Roman" panose="0202070306050509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2010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703060505090304" pitchFamily="18" charset="0"/>
                        <a:cs typeface="Times New Roman" panose="0202070306050509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95389"/>
                  </a:ext>
                </a:extLst>
              </a:tr>
              <a:tr h="60996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EU as trade partner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  <a:hlinkClick r:id="rId2"/>
                        </a:rPr>
                        <a:t>9</a:t>
                      </a:r>
                      <a:r>
                        <a:rPr lang="en-US" sz="2200" b="0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  <a:hlinkClick r:id="rId2"/>
                        </a:rPr>
                        <a:t>th</a:t>
                      </a:r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  <a:hlinkClick r:id="rId2"/>
                        </a:rPr>
                        <a:t> (export)</a:t>
                      </a:r>
                      <a:endParaRPr lang="en-US" sz="2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703060505090304" pitchFamily="18" charset="0"/>
                        <a:cs typeface="Times New Roman" panose="0202070306050509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02360"/>
                  </a:ext>
                </a:extLst>
              </a:tr>
              <a:tr h="60996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EU as investor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1st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81390"/>
                  </a:ext>
                </a:extLst>
              </a:tr>
              <a:tr h="6321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Problems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2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703060505090304" pitchFamily="18" charset="0"/>
                          <a:cs typeface="Times New Roman" panose="02020703060505090304" pitchFamily="18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2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7" y="602974"/>
            <a:ext cx="8560904" cy="977486"/>
          </a:xfrm>
        </p:spPr>
        <p:txBody>
          <a:bodyPr>
            <a:no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EU (Main/2</a:t>
            </a:r>
            <a:r>
              <a:rPr lang="en-MY"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focus , n=304)</a:t>
            </a:r>
            <a:endParaRPr lang="zh-HK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586124"/>
              </p:ext>
            </p:extLst>
          </p:nvPr>
        </p:nvGraphicFramePr>
        <p:xfrm>
          <a:off x="404189" y="1477893"/>
          <a:ext cx="8335619" cy="4551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7776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1364973">
                  <a:extLst>
                    <a:ext uri="{9D8B030D-6E8A-4147-A177-3AD203B41FA5}">
                      <a16:colId xmlns:a16="http://schemas.microsoft.com/office/drawing/2014/main" val="3361539761"/>
                    </a:ext>
                  </a:extLst>
                </a:gridCol>
                <a:gridCol w="2928731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3134139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</a:tblGrid>
              <a:tr h="6493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 +</a:t>
                      </a:r>
                      <a:r>
                        <a:rPr lang="en-US" sz="20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Story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 -</a:t>
                      </a:r>
                      <a:r>
                        <a:rPr lang="en-US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Story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7982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Chosun </a:t>
                      </a:r>
                      <a:r>
                        <a:rPr lang="en-US" sz="2000" b="1" i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Ilbo</a:t>
                      </a:r>
                      <a:endParaRPr lang="en-US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EU solution to Covid-hit economy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Covid-hit economy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 division among EU MS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798206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Maeil</a:t>
                      </a:r>
                      <a:endParaRPr lang="en-US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65859"/>
                  </a:ext>
                </a:extLst>
              </a:tr>
              <a:tr h="798206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Chosun </a:t>
                      </a:r>
                      <a:r>
                        <a:rPr lang="en-US" sz="2000" b="1" i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Ilbo</a:t>
                      </a:r>
                      <a:endParaRPr lang="en-US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recovering from Covid19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 vaccine problems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&amp; economic downturn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724170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Maeil</a:t>
                      </a:r>
                      <a:endParaRPr lang="en-US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recovering from Covid19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 vaccine problems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&amp; economic downturn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  <a:tr h="78368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Korean Herald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EU-Korea cooperation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6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518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858405"/>
            <a:ext cx="8560904" cy="871468"/>
          </a:xfrm>
        </p:spPr>
        <p:txBody>
          <a:bodyPr>
            <a:noAutofit/>
          </a:bodyPr>
          <a:lstStyle/>
          <a:p>
            <a:pPr algn="ctr"/>
            <a:r>
              <a:rPr lang="en-MY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Korea’s Expectation on EU</a:t>
            </a:r>
            <a:endParaRPr lang="zh-HK" alt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682134"/>
              </p:ext>
            </p:extLst>
          </p:nvPr>
        </p:nvGraphicFramePr>
        <p:xfrm>
          <a:off x="291548" y="1626844"/>
          <a:ext cx="8441636" cy="408484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53548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3503322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3884766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</a:tblGrid>
              <a:tr h="7212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(1 expectation)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(17 expectations)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115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u="none" strike="noStrike" baseline="300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MS to help each other in economic crisis</a:t>
                      </a:r>
                      <a:endParaRPr lang="en-US" sz="24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export Covid19 to SK without delay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15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u="none" strike="noStrike" baseline="300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support SK in Korean peace process</a:t>
                      </a:r>
                      <a:endParaRPr lang="en-US" sz="24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10496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u="none" strike="noStrike" baseline="30000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b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cooperate with SK in green transition</a:t>
                      </a:r>
                      <a:endParaRPr lang="en-US" sz="24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171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858405"/>
            <a:ext cx="8560904" cy="871468"/>
          </a:xfrm>
        </p:spPr>
        <p:txBody>
          <a:bodyPr>
            <a:noAutofit/>
          </a:bodyPr>
          <a:lstStyle/>
          <a:p>
            <a:pPr algn="ctr"/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Reported EU’s self-expectation</a:t>
            </a:r>
            <a:endParaRPr lang="zh-HK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CC62C3C-6A94-4146-A2A4-F80B8019F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081646"/>
              </p:ext>
            </p:extLst>
          </p:nvPr>
        </p:nvGraphicFramePr>
        <p:xfrm>
          <a:off x="291548" y="1626844"/>
          <a:ext cx="8441636" cy="4084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548">
                  <a:extLst>
                    <a:ext uri="{9D8B030D-6E8A-4147-A177-3AD203B41FA5}">
                      <a16:colId xmlns:a16="http://schemas.microsoft.com/office/drawing/2014/main" val="592977212"/>
                    </a:ext>
                  </a:extLst>
                </a:gridCol>
                <a:gridCol w="3503322">
                  <a:extLst>
                    <a:ext uri="{9D8B030D-6E8A-4147-A177-3AD203B41FA5}">
                      <a16:colId xmlns:a16="http://schemas.microsoft.com/office/drawing/2014/main" val="1533911649"/>
                    </a:ext>
                  </a:extLst>
                </a:gridCol>
                <a:gridCol w="3884766">
                  <a:extLst>
                    <a:ext uri="{9D8B030D-6E8A-4147-A177-3AD203B41FA5}">
                      <a16:colId xmlns:a16="http://schemas.microsoft.com/office/drawing/2014/main" val="2570623223"/>
                    </a:ext>
                  </a:extLst>
                </a:gridCol>
              </a:tblGrid>
              <a:tr h="7212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(17 expectations)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(17 expectations)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5427"/>
                  </a:ext>
                </a:extLst>
              </a:tr>
              <a:tr h="115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u="none" strike="noStrike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MS should help each other in economic crisis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 protect public health in EU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773104"/>
                  </a:ext>
                </a:extLst>
              </a:tr>
              <a:tr h="1156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u="none" strike="noStrike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MS should spend fiscal expenditure responsibly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protect EU economy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941625"/>
                  </a:ext>
                </a:extLst>
              </a:tr>
              <a:tr h="10496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u="none" strike="noStrike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protect EU business (from China)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35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499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532502"/>
            <a:ext cx="8560904" cy="101800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Visual images of EU (2020)</a:t>
            </a:r>
            <a:endParaRPr lang="zh-HK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imagerId7">
            <a:extLst>
              <a:ext uri="{FF2B5EF4-FFF2-40B4-BE49-F238E27FC236}">
                <a16:creationId xmlns:a16="http://schemas.microsoft.com/office/drawing/2014/main" id="{4977FD14-8AEA-82E5-D08B-734A94B8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" y="1263275"/>
            <a:ext cx="8341277" cy="212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2F2D64-3283-BD76-E49B-860A1AD3D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548" y="3140764"/>
            <a:ext cx="2453649" cy="3425687"/>
          </a:xfrm>
        </p:spPr>
      </p:pic>
      <p:pic>
        <p:nvPicPr>
          <p:cNvPr id="1027" name="imagerId6">
            <a:extLst>
              <a:ext uri="{FF2B5EF4-FFF2-40B4-BE49-F238E27FC236}">
                <a16:creationId xmlns:a16="http://schemas.microsoft.com/office/drawing/2014/main" id="{42A5EE00-7398-58E3-2E36-47990A9A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47" y="3587497"/>
            <a:ext cx="5717278" cy="25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111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532502"/>
            <a:ext cx="8560904" cy="1018003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images of EU (2021)</a:t>
            </a:r>
            <a:endParaRPr lang="zh-HK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그림 275" descr="[출처 = 연합뉴스]">
            <a:extLst>
              <a:ext uri="{FF2B5EF4-FFF2-40B4-BE49-F238E27FC236}">
                <a16:creationId xmlns:a16="http://schemas.microsoft.com/office/drawing/2014/main" id="{4CABE9A8-3174-02A9-6A34-1369D2B9A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87" y="1401071"/>
            <a:ext cx="4725247" cy="314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2096" descr="[사진 = 연합뉴스]">
            <a:extLst>
              <a:ext uri="{FF2B5EF4-FFF2-40B4-BE49-F238E27FC236}">
                <a16:creationId xmlns:a16="http://schemas.microsoft.com/office/drawing/2014/main" id="{104AF5F4-08CB-CD6A-F778-1BDD2BC40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69" y="3345364"/>
            <a:ext cx="3463452" cy="244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그림 28" descr="Vials with a sticker reading, ">
            <a:extLst>
              <a:ext uri="{FF2B5EF4-FFF2-40B4-BE49-F238E27FC236}">
                <a16:creationId xmlns:a16="http://schemas.microsoft.com/office/drawing/2014/main" id="{97F05CE0-06C0-D3B3-D3FA-AA32008D5A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8" y="1401071"/>
            <a:ext cx="3694202" cy="24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76" descr="This file photo, taken April 1, 2021, shows ships carrying containers docking at a port in South Korea's southeastern city of Busan. (Yonhap)">
            <a:extLst>
              <a:ext uri="{FF2B5EF4-FFF2-40B4-BE49-F238E27FC236}">
                <a16:creationId xmlns:a16="http://schemas.microsoft.com/office/drawing/2014/main" id="{1DAEB5C1-5CC8-796D-91D3-B806A9EEB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6" y="3873260"/>
            <a:ext cx="3765877" cy="242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730" descr="25일 EU 정상회의에 참석한 우르줄라 폰데어라이엔 EU 집행위원장/로이터 연합뉴스">
            <a:extLst>
              <a:ext uri="{FF2B5EF4-FFF2-40B4-BE49-F238E27FC236}">
                <a16:creationId xmlns:a16="http://schemas.microsoft.com/office/drawing/2014/main" id="{90A2FEDD-70A6-E6A9-7BBF-2080CCF101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59" y="5150440"/>
            <a:ext cx="2085975" cy="1384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513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7161"/>
            <a:ext cx="7886700" cy="827569"/>
          </a:xfrm>
        </p:spPr>
        <p:txBody>
          <a:bodyPr>
            <a:noAutofit/>
          </a:bodyPr>
          <a:lstStyle/>
          <a:p>
            <a:pPr algn="ctr"/>
            <a:r>
              <a:rPr lang="en-MY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Conclusions</a:t>
            </a:r>
            <a:endParaRPr lang="zh-HK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D34884-4A27-46E5-8983-28C67D06E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15" y="1391477"/>
            <a:ext cx="7886700" cy="2817056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MY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has been a visible actor, but not important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MY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Korea’s attention on EU has grown between 2020 and 2021 (EU’s proactive actions on Xinjiang human right issues was one of the reason)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MY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Maeil</a:t>
            </a:r>
            <a:r>
              <a:rPr lang="en-MY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(business-daily) has been the most interested in reporting the EU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MY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Shadow of Covid19 has reduced between 2020 and 2021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MY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Korean press is NOT interested in Brexit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MY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appeared frequently in local-context, yet, these news stories always featured EU only as a minor actor</a:t>
            </a:r>
          </a:p>
          <a:p>
            <a:pPr marL="514350" indent="-514350" algn="just">
              <a:buFont typeface="+mj-lt"/>
              <a:buAutoNum type="arabicPeriod"/>
            </a:pPr>
            <a:endParaRPr lang="en-MY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MY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91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7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A9AADB-C974-48D6-8C98-153DFF34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91631"/>
            <a:ext cx="7886700" cy="642040"/>
          </a:xfrm>
        </p:spPr>
        <p:txBody>
          <a:bodyPr>
            <a:noAutofit/>
          </a:bodyPr>
          <a:lstStyle/>
          <a:p>
            <a:pPr algn="ctr"/>
            <a:r>
              <a:rPr lang="en-MY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(2)</a:t>
            </a:r>
            <a:endParaRPr lang="zh-HK" altLang="en-US" sz="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D34884-4A27-46E5-8983-28C67D06E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05" y="1033671"/>
            <a:ext cx="8375787" cy="2835967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7"/>
            </a:pPr>
            <a:r>
              <a:rPr lang="en-MY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significant rise in extra-EU action was found in 2021 compared to 2020</a:t>
            </a:r>
          </a:p>
          <a:p>
            <a:pPr marL="514350" indent="-514350" algn="just">
              <a:buFont typeface="+mj-lt"/>
              <a:buAutoNum type="arabicPeriod" startAt="7"/>
            </a:pPr>
            <a:r>
              <a:rPr lang="en-MY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intra-EU actions, Korean press focused on the Covid-hit economy and EU’s lack of quick remedies in 2020. These were reported negatively. In 2021, the focus shifted to measures related to recovery, which were reported in a neutral tone.</a:t>
            </a:r>
          </a:p>
          <a:p>
            <a:pPr marL="514350" indent="-514350" algn="just">
              <a:buFont typeface="+mj-lt"/>
              <a:buAutoNum type="arabicPeriod" startAt="7"/>
            </a:pPr>
            <a:r>
              <a:rPr lang="en-MY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extra-EU actions, changes in travel restriction and political actions of EU in various international conflicts boosted the visibility of the EU in Korea. These were reported neutrally and sometimes even positively</a:t>
            </a:r>
          </a:p>
          <a:p>
            <a:pPr marL="514350" indent="-514350" algn="just">
              <a:buFont typeface="+mj-lt"/>
              <a:buAutoNum type="arabicPeriod" startAt="7"/>
            </a:pPr>
            <a:r>
              <a:rPr lang="en-MY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Korea expressed quasi-no expectation towards EU in 2020, and low expectation in 2021</a:t>
            </a:r>
          </a:p>
          <a:p>
            <a:pPr marL="514350" indent="-514350" algn="just">
              <a:buFont typeface="+mj-lt"/>
              <a:buAutoNum type="arabicPeriod" startAt="7"/>
            </a:pPr>
            <a:r>
              <a:rPr lang="en-MY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Capability-Expectations Gap</a:t>
            </a:r>
          </a:p>
          <a:p>
            <a:pPr marL="514350" indent="-514350" algn="just">
              <a:buFont typeface="+mj-lt"/>
              <a:buAutoNum type="arabicPeriod" startAt="7"/>
            </a:pPr>
            <a:endParaRPr lang="en-MY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7"/>
            </a:pPr>
            <a:endParaRPr lang="en-MY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7"/>
            </a:pPr>
            <a:endParaRPr lang="en-MY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7"/>
            </a:pPr>
            <a:endParaRPr lang="en-MY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7"/>
            </a:pPr>
            <a:endParaRPr lang="en-MY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9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10" descr="사람, 실내, 테이블, 남자이(가) 표시된 사진&#10;&#10;자동 생성된 설명">
            <a:extLst>
              <a:ext uri="{FF2B5EF4-FFF2-40B4-BE49-F238E27FC236}">
                <a16:creationId xmlns:a16="http://schemas.microsoft.com/office/drawing/2014/main" id="{2527B7BE-5487-417D-93A4-D3BFBCE2E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65" y="453762"/>
            <a:ext cx="2238161" cy="2975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0576" y="594439"/>
            <a:ext cx="3367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2. Monitored Press in South Korea</a:t>
            </a:r>
            <a:endParaRPr lang="en-US" sz="4000" dirty="0">
              <a:solidFill>
                <a:srgbClr val="002060"/>
              </a:solidFill>
              <a:latin typeface="Bebas Neue" panose="020B0606020202050201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140DA-01F9-45EB-9C0E-E31FE988C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C15C-5319-43A0-8A01-B778B9B00ACD}" type="slidenum">
              <a:rPr lang="en-IN" smtClean="0"/>
              <a:t>4</a:t>
            </a:fld>
            <a:endParaRPr lang="en-IN"/>
          </a:p>
        </p:txBody>
      </p:sp>
      <p:pic>
        <p:nvPicPr>
          <p:cNvPr id="4" name="그림 3" descr="텍스트, 신문이(가) 표시된 사진&#10;&#10;자동 생성된 설명">
            <a:extLst>
              <a:ext uri="{FF2B5EF4-FFF2-40B4-BE49-F238E27FC236}">
                <a16:creationId xmlns:a16="http://schemas.microsoft.com/office/drawing/2014/main" id="{1E3F7427-7D67-4402-AAD9-F78B7F9B2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2" y="594439"/>
            <a:ext cx="2758944" cy="3065194"/>
          </a:xfrm>
          <a:prstGeom prst="rect">
            <a:avLst/>
          </a:prstGeom>
        </p:spPr>
      </p:pic>
      <p:pic>
        <p:nvPicPr>
          <p:cNvPr id="5" name="그림 6" descr="텍스트, 신문이(가) 표시된 사진&#10;&#10;자동 생성된 설명">
            <a:extLst>
              <a:ext uri="{FF2B5EF4-FFF2-40B4-BE49-F238E27FC236}">
                <a16:creationId xmlns:a16="http://schemas.microsoft.com/office/drawing/2014/main" id="{C5342959-E72F-4611-9D9A-25EE4A1054B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33" y="2979174"/>
            <a:ext cx="2881035" cy="3377177"/>
          </a:xfrm>
          <a:prstGeom prst="rect">
            <a:avLst/>
          </a:prstGeom>
        </p:spPr>
      </p:pic>
      <p:pic>
        <p:nvPicPr>
          <p:cNvPr id="7" name="그림 8" descr="스크린샷, 텍스트, 신문이(가) 표시된 사진&#10;&#10;자동 생성된 설명">
            <a:extLst>
              <a:ext uri="{FF2B5EF4-FFF2-40B4-BE49-F238E27FC236}">
                <a16:creationId xmlns:a16="http://schemas.microsoft.com/office/drawing/2014/main" id="{9FFFCDDB-CE72-425F-844F-B73A90542A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1"/>
          <a:stretch/>
        </p:blipFill>
        <p:spPr>
          <a:xfrm>
            <a:off x="4475982" y="2979174"/>
            <a:ext cx="3662496" cy="337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-1">
            <a:extLst>
              <a:ext uri="{FF2B5EF4-FFF2-40B4-BE49-F238E27FC236}">
                <a16:creationId xmlns:a16="http://schemas.microsoft.com/office/drawing/2014/main" id="{1094E2C1-4E4E-F6EB-62B7-F1B96F836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342400"/>
              </p:ext>
            </p:extLst>
          </p:nvPr>
        </p:nvGraphicFramePr>
        <p:xfrm>
          <a:off x="156928" y="1098518"/>
          <a:ext cx="8830143" cy="5040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8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5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27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</a:t>
                      </a:r>
                      <a:endParaRPr lang="en-US" altLang="zh-CN" sz="2100" b="1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 outlets</a:t>
                      </a:r>
                      <a:endParaRPr lang="en-US" altLang="zh-CN" sz="2100" b="1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Ownership</a:t>
                      </a:r>
                      <a:endParaRPr lang="en-US" altLang="zh-CN" sz="2100" b="1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Founding year,  online Presence</a:t>
                      </a:r>
                      <a:endParaRPr lang="en-US" altLang="zh-CN" sz="2100" b="1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Circulation </a:t>
                      </a:r>
                      <a:endParaRPr lang="en-US" altLang="zh-CN" sz="2100" b="1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2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Popular daily</a:t>
                      </a:r>
                      <a:endParaRPr lang="en-US" altLang="zh-CN" sz="2100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Chosun</a:t>
                      </a:r>
                      <a:r>
                        <a:rPr lang="en-US" altLang="ko-KR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Ilbo</a:t>
                      </a:r>
                      <a:endParaRPr lang="en-US" altLang="ko-KR" sz="2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Family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1919,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  <a:hlinkClick r:id="rId2"/>
                        </a:rPr>
                        <a:t>https://about.chosun.com/mobile/pages/company_c02.php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1,065,090 (2021)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4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Business daily </a:t>
                      </a:r>
                      <a:endParaRPr lang="en-US" altLang="zh-CN" sz="2100" b="0" i="0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Maeil</a:t>
                      </a:r>
                      <a:r>
                        <a:rPr lang="en-US" altLang="ko-KR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Business</a:t>
                      </a:r>
                    </a:p>
                  </a:txBody>
                  <a:tcPr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Non-Profit Cooperation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1966,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22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1999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4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  <a:hlinkClick r:id="rId3"/>
                        </a:rPr>
                        <a:t>https://etc.mk.co.kr/company/intro/sub01_2.php</a:t>
                      </a:r>
                      <a:r>
                        <a:rPr lang="en-US" altLang="zh-CN" sz="14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554,228 (2020)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English-language daily</a:t>
                      </a:r>
                      <a:endParaRPr lang="en-US" altLang="zh-CN" sz="2100" b="0" i="0" dirty="0">
                        <a:latin typeface="Times New Roman" panose="02020603050405020304" pitchFamily="18" charset="0"/>
                        <a:ea typeface="Times New Roman" panose="0202070306050509030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Korea Herald</a:t>
                      </a:r>
                      <a:endParaRPr lang="ko-KR" altLang="en-US" sz="2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Family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1953, </a:t>
                      </a:r>
                    </a:p>
                    <a:p>
                      <a:pPr algn="ctr">
                        <a:buNone/>
                      </a:pPr>
                      <a:r>
                        <a:rPr lang="en-US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</a:p>
                    <a:p>
                      <a:pPr algn="ctr">
                        <a:buNone/>
                      </a:pPr>
                      <a:r>
                        <a:rPr lang="en-US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http://company.heraldcorp.com/history.php?lang=kor</a:t>
                      </a:r>
                      <a:r>
                        <a:rPr lang="en-US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30,973 (2015)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4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1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Weekly</a:t>
                      </a: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0" i="1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Donga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Family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  <a:p>
                      <a:pPr algn="ctr">
                        <a:buNone/>
                      </a:pPr>
                      <a:r>
                        <a:rPr lang="en-US" sz="1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https://damg.recruiter.co.kr/appsite/company/callSubPage?code1=3000&amp;code2=3100&amp;code3=3120</a:t>
                      </a:r>
                      <a:r>
                        <a:rPr lang="en-US" sz="1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0" i="0" dirty="0">
                          <a:latin typeface="Times New Roman" panose="02020603050405020304" pitchFamily="18" charset="0"/>
                          <a:ea typeface="Times New Roman" panose="02020703060505090304" charset="0"/>
                          <a:cs typeface="Times New Roman" panose="02020603050405020304" pitchFamily="18" charset="0"/>
                        </a:rPr>
                        <a:t>60,000</a:t>
                      </a:r>
                    </a:p>
                  </a:txBody>
                  <a:tcPr marL="0" marR="0" marT="0" marB="1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819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0375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Visibility of the EU (n=1072)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500932"/>
              </p:ext>
            </p:extLst>
          </p:nvPr>
        </p:nvGraphicFramePr>
        <p:xfrm>
          <a:off x="384313" y="1404316"/>
          <a:ext cx="8507895" cy="51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501258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71" y="628028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EU’s appearance on Front Page</a:t>
            </a:r>
            <a:endParaRPr lang="en-US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192538"/>
              </p:ext>
            </p:extLst>
          </p:nvPr>
        </p:nvGraphicFramePr>
        <p:xfrm>
          <a:off x="450574" y="1258543"/>
          <a:ext cx="8507895" cy="51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555191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AC769A-941D-4847-8627-B9C099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271"/>
            <a:ext cx="7886700" cy="7232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length of EU-news (major/2</a:t>
            </a:r>
            <a:r>
              <a:rPr lang="en-US" sz="3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C4621659-607A-E261-34EE-24792090D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910767"/>
              </p:ext>
            </p:extLst>
          </p:nvPr>
        </p:nvGraphicFramePr>
        <p:xfrm>
          <a:off x="469624" y="1140723"/>
          <a:ext cx="7886700" cy="512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4106165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3C4D14-2154-4A61-92B8-661BADC2E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492942"/>
              </p:ext>
            </p:extLst>
          </p:nvPr>
        </p:nvGraphicFramePr>
        <p:xfrm>
          <a:off x="0" y="725556"/>
          <a:ext cx="9144000" cy="54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124726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BD80C5A6E3BE6B41A2427F16147D47A40053312233075A4069A30329A9D6153650009586967373366D408193C318443E5EA6" ma:contentTypeVersion="27" ma:contentTypeDescription="Solar Project Document Content Type - extends Solar Document; published by the Content Type Hub" ma:contentTypeScope="" ma:versionID="7eae6a073d63c4fe4b45dfbfa865ac1f">
  <xsd:schema xmlns:xsd="http://www.w3.org/2001/XMLSchema" xmlns:xs="http://www.w3.org/2001/XMLSchema" xmlns:p="http://schemas.microsoft.com/office/2006/metadata/properties" xmlns:ns2="6f562838-09de-4b65-939a-432777c5c6ca" targetNamespace="http://schemas.microsoft.com/office/2006/metadata/properties" ma:root="true" ma:fieldsID="3d15cd97b99b53dcbe5cc11303294add" ns2:_="">
    <xsd:import namespace="6f562838-09de-4b65-939a-432777c5c6ca"/>
    <xsd:element name="properties">
      <xsd:complexType>
        <xsd:sequence>
          <xsd:element name="documentManagement">
            <xsd:complexType>
              <xsd:all>
                <xsd:element ref="ns2:c2d7d53541144364bb9d71f286b51f7e" minOccurs="0"/>
                <xsd:element ref="ns2:TaxCatchAll" minOccurs="0"/>
                <xsd:element ref="ns2:TaxCatchAllLabel" minOccurs="0"/>
                <xsd:element ref="ns2:jb15094b84d04db39a8de0b202a5649b" minOccurs="0"/>
                <xsd:element ref="ns2:a01561942c7d47699e3a361a6a580934" minOccurs="0"/>
                <xsd:element ref="ns2:SolarAuthor" minOccurs="0"/>
                <xsd:element ref="ns2:ece120804c3e4f2e81afd96eec8909f4" minOccurs="0"/>
                <xsd:element ref="ns2:i7a4717f7d5d4c169373d4bfa77876ba" minOccurs="0"/>
                <xsd:element ref="ns2:b0b6db7483f14678a4ad7fdce99521be" minOccurs="0"/>
                <xsd:element ref="ns2:beaf417fcb4a4faab8ee781c2aab710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62838-09de-4b65-939a-432777c5c6ca" elementFormDefault="qualified">
    <xsd:import namespace="http://schemas.microsoft.com/office/2006/documentManagement/types"/>
    <xsd:import namespace="http://schemas.microsoft.com/office/infopath/2007/PartnerControls"/>
    <xsd:element name="c2d7d53541144364bb9d71f286b51f7e" ma:index="8" ma:taxonomy="true" ma:internalName="c2d7d53541144364bb9d71f286b51f7e" ma:taxonomyFieldName="SolarLocation" ma:displayName="Location" ma:readOnly="false" ma:fieldId="{c2d7d535-4114-4364-bb9d-71f286b51f7e}" ma:taxonomyMulti="true" ma:sspId="b9d2b188-b8f0-4527-ab9c-6ed07e2b5a47" ma:termSetId="91c000f1-3349-4c42-8265-e80d17e136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25b267e-f454-459f-aa78-71222e61a69d}" ma:internalName="TaxCatchAll" ma:showField="CatchAllData" ma:web="f2116379-9b18-4ff7-9c13-0eb7c3842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25b267e-f454-459f-aa78-71222e61a69d}" ma:internalName="TaxCatchAllLabel" ma:readOnly="true" ma:showField="CatchAllDataLabel" ma:web="f2116379-9b18-4ff7-9c13-0eb7c3842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15094b84d04db39a8de0b202a5649b" ma:index="12" nillable="true" ma:taxonomy="true" ma:internalName="jb15094b84d04db39a8de0b202a5649b" ma:taxonomyFieldName="SolarBusinessUnit" ma:displayName="Business Unit" ma:readOnly="false" ma:fieldId="{3b15094b-84d0-4db3-9a8d-e0b202a5649b}" ma:taxonomyMulti="true" ma:sspId="b9d2b188-b8f0-4527-ab9c-6ed07e2b5a47" ma:termSetId="9862a471-922d-4dbf-86ff-7f9443f4b6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1561942c7d47699e3a361a6a580934" ma:index="14" ma:taxonomy="true" ma:internalName="a01561942c7d47699e3a361a6a580934" ma:taxonomyFieldName="SolarDepartment" ma:displayName="Department" ma:readOnly="false" ma:fieldId="{a0156194-2c7d-4769-9e3a-361a6a580934}" ma:taxonomyMulti="true" ma:sspId="b9d2b188-b8f0-4527-ab9c-6ed07e2b5a47" ma:termSetId="a2a9cd89-8956-43cd-8902-c890ec3194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larAuthor" ma:index="16" nillable="true" ma:displayName="Content Author" ma:description="Please specify the author of the content" ma:SharePointGroup="0" ma:internalName="Solar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e120804c3e4f2e81afd96eec8909f4" ma:index="17" ma:taxonomy="true" ma:internalName="ece120804c3e4f2e81afd96eec8909f4" ma:taxonomyFieldName="SolarCategory" ma:displayName="Category" ma:readOnly="false" ma:fieldId="{ece12080-4c3e-4f2e-81af-d96eec8909f4}" ma:sspId="b9d2b188-b8f0-4527-ab9c-6ed07e2b5a47" ma:termSetId="af3054d5-0efb-4d05-9185-ffb492b046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a4717f7d5d4c169373d4bfa77876ba" ma:index="19" ma:taxonomy="true" ma:internalName="i7a4717f7d5d4c169373d4bfa77876ba" ma:taxonomyFieldName="SolarDocumentType" ma:displayName="Document Type" ma:fieldId="{27a4717f-7d5d-4c16-9373-d4bfa77876ba}" ma:sspId="b9d2b188-b8f0-4527-ab9c-6ed07e2b5a47" ma:termSetId="3becb80b-35bf-4675-a7f1-fd97918282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b6db7483f14678a4ad7fdce99521be" ma:index="21" nillable="true" ma:taxonomy="true" ma:internalName="b0b6db7483f14678a4ad7fdce99521be" ma:taxonomyFieldName="InformationValue" ma:displayName="Information Value" ma:default="" ma:fieldId="{b0b6db74-83f1-4678-a4ad-7fdce99521be}" ma:sspId="b9d2b188-b8f0-4527-ab9c-6ed07e2b5a47" ma:termSetId="34b0f4c5-defa-4470-bf4b-1423e5dab3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af417fcb4a4faab8ee781c2aab7105" ma:index="23" nillable="true" ma:taxonomy="true" ma:internalName="beaf417fcb4a4faab8ee781c2aab7105" ma:taxonomyFieldName="SolarRecordOutcome" ma:displayName="Record Outcome" ma:fieldId="{beaf417f-cb4a-4faa-b8ee-781c2aab7105}" ma:sspId="b9d2b188-b8f0-4527-ab9c-6ed07e2b5a47" ma:termSetId="1c7376b3-8ddf-4288-95f1-75a2960d122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9d2b188-b8f0-4527-ab9c-6ed07e2b5a47" ContentTypeId="0x010100BD80C5A6E3BE6B41A2427F16147D47A40053312233075A4069A30329A9D6153650" PreviousValue="true" LastSyncTimeStamp="2021-10-07T20:07:13.39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2d7d53541144364bb9d71f286b51f7e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Ilam</TermName>
          <TermId xmlns="http://schemas.microsoft.com/office/infopath/2007/PartnerControls">17015150-e7d5-4990-b358-e90ea571f1b0</TermId>
        </TermInfo>
      </Terms>
    </c2d7d53541144364bb9d71f286b51f7e>
    <b0b6db7483f14678a4ad7fdce99521be xmlns="6f562838-09de-4b65-939a-432777c5c6ca">
      <Terms xmlns="http://schemas.microsoft.com/office/infopath/2007/PartnerControls"/>
    </b0b6db7483f14678a4ad7fdce99521be>
    <beaf417fcb4a4faab8ee781c2aab7105 xmlns="6f562838-09de-4b65-939a-432777c5c6ca">
      <Terms xmlns="http://schemas.microsoft.com/office/infopath/2007/PartnerControls"/>
    </beaf417fcb4a4faab8ee781c2aab7105>
    <a01561942c7d47699e3a361a6a580934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Arts</TermName>
          <TermId xmlns="http://schemas.microsoft.com/office/infopath/2007/PartnerControls">0bab0b67-4c47-44f0-b6c4-3d9931187703</TermId>
        </TermInfo>
      </Terms>
    </a01561942c7d47699e3a361a6a580934>
    <i7a4717f7d5d4c169373d4bfa77876ba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 Document [Information]</TermName>
          <TermId xmlns="http://schemas.microsoft.com/office/infopath/2007/PartnerControls">1d129e84-9db2-4df6-a74b-09dd873e3970</TermId>
        </TermInfo>
      </Terms>
    </i7a4717f7d5d4c169373d4bfa77876ba>
    <jb15094b84d04db39a8de0b202a5649b xmlns="6f562838-09de-4b65-939a-432777c5c6ca">
      <Terms xmlns="http://schemas.microsoft.com/office/infopath/2007/PartnerControls"/>
    </jb15094b84d04db39a8de0b202a5649b>
    <SolarAuthor xmlns="6f562838-09de-4b65-939a-432777c5c6ca">
      <UserInfo>
        <DisplayName/>
        <AccountId xsi:nil="true"/>
        <AccountType/>
      </UserInfo>
    </SolarAuthor>
    <TaxCatchAll xmlns="6f562838-09de-4b65-939a-432777c5c6ca">
      <Value>4</Value>
      <Value>3</Value>
      <Value>2</Value>
      <Value>1</Value>
    </TaxCatchAll>
    <ece120804c3e4f2e81afd96eec8909f4 xmlns="6f562838-09de-4b65-939a-432777c5c6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1b523ed0-c261-4ad9-b790-ca7c80e7725e</TermId>
        </TermInfo>
      </Terms>
    </ece120804c3e4f2e81afd96eec8909f4>
  </documentManagement>
</p:properties>
</file>

<file path=customXml/itemProps1.xml><?xml version="1.0" encoding="utf-8"?>
<ds:datastoreItem xmlns:ds="http://schemas.openxmlformats.org/officeDocument/2006/customXml" ds:itemID="{57C3388E-B2E8-4D37-B3B7-71F51430DF34}"/>
</file>

<file path=customXml/itemProps2.xml><?xml version="1.0" encoding="utf-8"?>
<ds:datastoreItem xmlns:ds="http://schemas.openxmlformats.org/officeDocument/2006/customXml" ds:itemID="{0EE445A4-69D6-4548-BBFF-ED9BF4DC4B14}"/>
</file>

<file path=customXml/itemProps3.xml><?xml version="1.0" encoding="utf-8"?>
<ds:datastoreItem xmlns:ds="http://schemas.openxmlformats.org/officeDocument/2006/customXml" ds:itemID="{354FA470-3E7F-4D6F-B93F-46A3EAF11449}"/>
</file>

<file path=customXml/itemProps4.xml><?xml version="1.0" encoding="utf-8"?>
<ds:datastoreItem xmlns:ds="http://schemas.openxmlformats.org/officeDocument/2006/customXml" ds:itemID="{E036F6BD-ADC0-454E-8EFE-88B45134B70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1917</TotalTime>
  <Words>1068</Words>
  <Application>Microsoft Office PowerPoint</Application>
  <PresentationFormat>On-screen Show (4:3)</PresentationFormat>
  <Paragraphs>247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Bebas Neue</vt:lpstr>
      <vt:lpstr>Calibri</vt:lpstr>
      <vt:lpstr>Calibri Light</vt:lpstr>
      <vt:lpstr>Times New Roman</vt:lpstr>
      <vt:lpstr>Office Theme</vt:lpstr>
      <vt:lpstr>EXPECT: South Korea’s Perception of and Expectation on EU The case of Printed media</vt:lpstr>
      <vt:lpstr>PowerPoint Presentation</vt:lpstr>
      <vt:lpstr>PowerPoint Presentation</vt:lpstr>
      <vt:lpstr>PowerPoint Presentation</vt:lpstr>
      <vt:lpstr>PowerPoint Presentation</vt:lpstr>
      <vt:lpstr>3. Visibility of the EU (n=1072) </vt:lpstr>
      <vt:lpstr>EU’s appearance on Front Page</vt:lpstr>
      <vt:lpstr>Average length of EU-news (major/2nd) </vt:lpstr>
      <vt:lpstr>PowerPoint Presentation</vt:lpstr>
      <vt:lpstr>PowerPoint Presentation</vt:lpstr>
      <vt:lpstr>North Korea in EU-related news (n=1072) </vt:lpstr>
      <vt:lpstr>Other hot issues in EU-related news (n=1072) </vt:lpstr>
      <vt:lpstr>4. Sources (n=1072)</vt:lpstr>
      <vt:lpstr>Sources of EU news</vt:lpstr>
      <vt:lpstr>5. Centrality (n=1072)</vt:lpstr>
      <vt:lpstr>6. Domesticity (n=1072)</vt:lpstr>
      <vt:lpstr>Domesticity (Major/2nd, n=304)</vt:lpstr>
      <vt:lpstr>Centrality of EU in Local news</vt:lpstr>
      <vt:lpstr>7. EU actions (Main/2nd focus, n=304)</vt:lpstr>
      <vt:lpstr>Intra-EU actions (Major/2nd)</vt:lpstr>
      <vt:lpstr>Sub-frame of intra-EU actions  (Main/2nd focus)</vt:lpstr>
      <vt:lpstr>Extra-EU actions (Major/2nd)</vt:lpstr>
      <vt:lpstr>Sub-frame of extra-EU actions  (Main/2nd focus)</vt:lpstr>
      <vt:lpstr>8. Bilateral relation (Main/2nd focus)</vt:lpstr>
      <vt:lpstr>Bilateral relation with South Korea (Main/2nd focus)</vt:lpstr>
      <vt:lpstr>9. Evaluation of EU (Major/2nd, n=304)</vt:lpstr>
      <vt:lpstr>Evaluation of intra-EU actions</vt:lpstr>
      <vt:lpstr>Evaluation of extra-EU actions</vt:lpstr>
      <vt:lpstr>10. Expectation on EU  (Main/2nd focus , n=304)</vt:lpstr>
      <vt:lpstr>Evaluation of EU (Main/2nd focus , n=304)</vt:lpstr>
      <vt:lpstr>South Korea’s Expectation on EU</vt:lpstr>
      <vt:lpstr>Reported EU’s self-expectation</vt:lpstr>
      <vt:lpstr>11. Visual images of EU (2020)</vt:lpstr>
      <vt:lpstr>Visual images of EU (2021)</vt:lpstr>
      <vt:lpstr>12. Conclusions</vt:lpstr>
      <vt:lpstr>Conclusions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Global Influence …                                                                                  PERCEPTIONS &amp;                                           EXPECTATIONS                                          of the EU from                                         10 Strategic Partners</dc:title>
  <dc:creator>LAI</dc:creator>
  <cp:lastModifiedBy>C</cp:lastModifiedBy>
  <cp:revision>995</cp:revision>
  <dcterms:created xsi:type="dcterms:W3CDTF">2020-01-18T04:31:39Z</dcterms:created>
  <dcterms:modified xsi:type="dcterms:W3CDTF">2022-11-16T13:03:58Z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0x010100BD80C5A6E3BE6B41A2427F16147D47A40053312233075A4069A30329A9D6153650009586967373366D408193C318443E5EA6</vt:lpwstr>
  </property>
  <property fmtid="{D5CDD505-2E9C-101B-9397-08002B2CF9AE}" pid="3" name="SolarRecordOutcome">
    <vt:lpwstr/>
  </property>
  <property fmtid="{D5CDD505-2E9C-101B-9397-08002B2CF9AE}" pid="4" name="InformationValue">
    <vt:lpwstr/>
  </property>
  <property fmtid="{D5CDD505-2E9C-101B-9397-08002B2CF9AE}" pid="5" name="SolarDocumentType">
    <vt:lpwstr>4;#Project Document [Information]|1d129e84-9db2-4df6-a74b-09dd873e3970</vt:lpwstr>
  </property>
  <property fmtid="{D5CDD505-2E9C-101B-9397-08002B2CF9AE}" pid="6" name="MediaServiceImageTags">
    <vt:lpwstr/>
  </property>
  <property fmtid="{D5CDD505-2E9C-101B-9397-08002B2CF9AE}" pid="7" name="SolarCategory">
    <vt:lpwstr>3;#Project|1b523ed0-c261-4ad9-b790-ca7c80e7725e</vt:lpwstr>
  </property>
  <property fmtid="{D5CDD505-2E9C-101B-9397-08002B2CF9AE}" pid="8" name="lcf76f155ced4ddcb4097134ff3c332f">
    <vt:lpwstr/>
  </property>
  <property fmtid="{D5CDD505-2E9C-101B-9397-08002B2CF9AE}" pid="9" name="SolarLocation">
    <vt:lpwstr>1;#Ilam|17015150-e7d5-4990-b358-e90ea571f1b0</vt:lpwstr>
  </property>
  <property fmtid="{D5CDD505-2E9C-101B-9397-08002B2CF9AE}" pid="10" name="SolarDepartment">
    <vt:lpwstr>2;#Arts|0bab0b67-4c47-44f0-b6c4-3d9931187703</vt:lpwstr>
  </property>
  <property fmtid="{D5CDD505-2E9C-101B-9397-08002B2CF9AE}" pid="11" name="SolarBusinessUnit">
    <vt:lpwstr/>
  </property>
</Properties>
</file>